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78" r:id="rId1"/>
  </p:sldMasterIdLst>
  <p:sldIdLst>
    <p:sldId id="257" r:id="rId2"/>
    <p:sldId id="260" r:id="rId3"/>
    <p:sldId id="261" r:id="rId4"/>
    <p:sldId id="263" r:id="rId5"/>
    <p:sldId id="264" r:id="rId6"/>
    <p:sldId id="262" r:id="rId7"/>
    <p:sldId id="265"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1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lvl="0">
              <a:spcBef>
                <a:spcPct val="50000"/>
              </a:spcBef>
            </a:pPr>
            <a:endParaRPr lang="zh-CN" altLang="en-US"/>
          </a:p>
        </p:txBody>
      </p:sp>
      <p:sp>
        <p:nvSpPr>
          <p:cNvPr id="5" name="Footer Placeholder 4"/>
          <p:cNvSpPr>
            <a:spLocks noGrp="1"/>
          </p:cNvSpPr>
          <p:nvPr>
            <p:ph type="ftr" sz="quarter" idx="11"/>
          </p:nvPr>
        </p:nvSpPr>
        <p:spPr/>
        <p:txBody>
          <a:bodyPr/>
          <a:lstStyle/>
          <a:p>
            <a:pPr lvl="0">
              <a:spcBef>
                <a:spcPct val="50000"/>
              </a:spcBef>
            </a:pPr>
            <a:endParaRPr lang="zh-CN"/>
          </a:p>
        </p:txBody>
      </p:sp>
      <p:sp>
        <p:nvSpPr>
          <p:cNvPr id="6" name="Slide Number Placeholder 5"/>
          <p:cNvSpPr>
            <a:spLocks noGrp="1"/>
          </p:cNvSpPr>
          <p:nvPr>
            <p:ph type="sldNum" sz="quarter" idx="12"/>
          </p:nvPr>
        </p:nvSpPr>
        <p:spPr/>
        <p:txBody>
          <a:bodyPr/>
          <a:lstStyle/>
          <a:p>
            <a:pPr lvl="0">
              <a:spcBef>
                <a:spcPct val="50000"/>
              </a:spcBef>
            </a:pPr>
            <a:fld id="{9A0DB2DC-4C9A-4742-B13C-FB6460FD3503}" type="slidenum">
              <a:rPr lang="en-US" altLang="zh-CN" smtClean="0"/>
              <a:t>‹#›</a:t>
            </a:fld>
            <a:endParaRPr lang="zh-C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174114"/>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spcBef>
                <a:spcPct val="50000"/>
              </a:spcBef>
            </a:pPr>
            <a:endParaRPr lang="zh-CN" altLang="en-US"/>
          </a:p>
        </p:txBody>
      </p:sp>
      <p:sp>
        <p:nvSpPr>
          <p:cNvPr id="5" name="Footer Placeholder 4"/>
          <p:cNvSpPr>
            <a:spLocks noGrp="1"/>
          </p:cNvSpPr>
          <p:nvPr>
            <p:ph type="ftr" sz="quarter" idx="11"/>
          </p:nvPr>
        </p:nvSpPr>
        <p:spPr/>
        <p:txBody>
          <a:bodyPr/>
          <a:lstStyle/>
          <a:p>
            <a:pPr lvl="0">
              <a:spcBef>
                <a:spcPct val="50000"/>
              </a:spcBef>
            </a:pPr>
            <a:endParaRPr lang="zh-CN"/>
          </a:p>
        </p:txBody>
      </p:sp>
      <p:sp>
        <p:nvSpPr>
          <p:cNvPr id="6" name="Slide Number Placeholder 5"/>
          <p:cNvSpPr>
            <a:spLocks noGrp="1"/>
          </p:cNvSpPr>
          <p:nvPr>
            <p:ph type="sldNum" sz="quarter" idx="12"/>
          </p:nvPr>
        </p:nvSpPr>
        <p:spPr/>
        <p:txBody>
          <a:bodyPr/>
          <a:lstStyle/>
          <a:p>
            <a:pPr lvl="0">
              <a:spcBef>
                <a:spcPct val="50000"/>
              </a:spcBef>
            </a:pPr>
            <a:fld id="{9A0DB2DC-4C9A-4742-B13C-FB6460FD3503}" type="slidenum">
              <a:rPr lang="en-US" altLang="zh-CN" smtClean="0"/>
              <a:t>‹#›</a:t>
            </a:fld>
            <a:endParaRPr lang="zh-CN"/>
          </a:p>
        </p:txBody>
      </p:sp>
    </p:spTree>
    <p:extLst>
      <p:ext uri="{BB962C8B-B14F-4D97-AF65-F5344CB8AC3E}">
        <p14:creationId xmlns:p14="http://schemas.microsoft.com/office/powerpoint/2010/main" val="1730991272"/>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spcBef>
                <a:spcPct val="50000"/>
              </a:spcBef>
            </a:pPr>
            <a:endParaRPr lang="zh-CN" altLang="en-US"/>
          </a:p>
        </p:txBody>
      </p:sp>
      <p:sp>
        <p:nvSpPr>
          <p:cNvPr id="5" name="Footer Placeholder 4"/>
          <p:cNvSpPr>
            <a:spLocks noGrp="1"/>
          </p:cNvSpPr>
          <p:nvPr>
            <p:ph type="ftr" sz="quarter" idx="11"/>
          </p:nvPr>
        </p:nvSpPr>
        <p:spPr/>
        <p:txBody>
          <a:bodyPr/>
          <a:lstStyle/>
          <a:p>
            <a:pPr lvl="0">
              <a:spcBef>
                <a:spcPct val="50000"/>
              </a:spcBef>
            </a:pPr>
            <a:endParaRPr lang="zh-CN"/>
          </a:p>
        </p:txBody>
      </p:sp>
      <p:sp>
        <p:nvSpPr>
          <p:cNvPr id="6" name="Slide Number Placeholder 5"/>
          <p:cNvSpPr>
            <a:spLocks noGrp="1"/>
          </p:cNvSpPr>
          <p:nvPr>
            <p:ph type="sldNum" sz="quarter" idx="12"/>
          </p:nvPr>
        </p:nvSpPr>
        <p:spPr/>
        <p:txBody>
          <a:bodyPr/>
          <a:lstStyle/>
          <a:p>
            <a:pPr lvl="0">
              <a:spcBef>
                <a:spcPct val="50000"/>
              </a:spcBef>
            </a:pPr>
            <a:fld id="{9A0DB2DC-4C9A-4742-B13C-FB6460FD3503}" type="slidenum">
              <a:rPr lang="en-US" altLang="zh-CN" smtClean="0"/>
              <a:t>‹#›</a:t>
            </a:fld>
            <a:endParaRPr lang="zh-CN"/>
          </a:p>
        </p:txBody>
      </p:sp>
    </p:spTree>
    <p:extLst>
      <p:ext uri="{BB962C8B-B14F-4D97-AF65-F5344CB8AC3E}">
        <p14:creationId xmlns:p14="http://schemas.microsoft.com/office/powerpoint/2010/main" val="1008861210"/>
      </p:ext>
    </p:extLst>
  </p:cSld>
  <p:clrMapOvr>
    <a:masterClrMapping/>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lvl="0">
              <a:spcBef>
                <a:spcPct val="50000"/>
              </a:spcBef>
            </a:pPr>
            <a:endParaRPr lang="zh-CN" altLang="en-US"/>
          </a:p>
        </p:txBody>
      </p:sp>
      <p:sp>
        <p:nvSpPr>
          <p:cNvPr id="5" name="Footer Placeholder 4"/>
          <p:cNvSpPr>
            <a:spLocks noGrp="1"/>
          </p:cNvSpPr>
          <p:nvPr>
            <p:ph type="ftr" sz="quarter" idx="11"/>
          </p:nvPr>
        </p:nvSpPr>
        <p:spPr/>
        <p:txBody>
          <a:bodyPr/>
          <a:lstStyle/>
          <a:p>
            <a:pPr lvl="0">
              <a:spcBef>
                <a:spcPct val="50000"/>
              </a:spcBef>
            </a:pPr>
            <a:endParaRPr lang="zh-CN"/>
          </a:p>
        </p:txBody>
      </p:sp>
      <p:sp>
        <p:nvSpPr>
          <p:cNvPr id="6" name="Slide Number Placeholder 5"/>
          <p:cNvSpPr>
            <a:spLocks noGrp="1"/>
          </p:cNvSpPr>
          <p:nvPr>
            <p:ph type="sldNum" sz="quarter" idx="12"/>
          </p:nvPr>
        </p:nvSpPr>
        <p:spPr/>
        <p:txBody>
          <a:bodyPr/>
          <a:lstStyle/>
          <a:p>
            <a:pPr lvl="0">
              <a:spcBef>
                <a:spcPct val="50000"/>
              </a:spcBef>
            </a:pPr>
            <a:fld id="{9A0DB2DC-4C9A-4742-B13C-FB6460FD3503}" type="slidenum">
              <a:rPr lang="en-US" altLang="zh-CN" smtClean="0"/>
              <a:t>‹#›</a:t>
            </a:fld>
            <a:endParaRPr lang="zh-CN"/>
          </a:p>
        </p:txBody>
      </p:sp>
    </p:spTree>
    <p:extLst>
      <p:ext uri="{BB962C8B-B14F-4D97-AF65-F5344CB8AC3E}">
        <p14:creationId xmlns:p14="http://schemas.microsoft.com/office/powerpoint/2010/main" val="4094170889"/>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spcBef>
                <a:spcPct val="50000"/>
              </a:spcBef>
            </a:pPr>
            <a:endParaRPr lang="zh-CN" altLang="en-US"/>
          </a:p>
        </p:txBody>
      </p:sp>
      <p:sp>
        <p:nvSpPr>
          <p:cNvPr id="5" name="Footer Placeholder 4"/>
          <p:cNvSpPr>
            <a:spLocks noGrp="1"/>
          </p:cNvSpPr>
          <p:nvPr>
            <p:ph type="ftr" sz="quarter" idx="11"/>
          </p:nvPr>
        </p:nvSpPr>
        <p:spPr/>
        <p:txBody>
          <a:bodyPr/>
          <a:lstStyle/>
          <a:p>
            <a:pPr lvl="0">
              <a:spcBef>
                <a:spcPct val="50000"/>
              </a:spcBef>
            </a:pPr>
            <a:endParaRPr lang="zh-CN"/>
          </a:p>
        </p:txBody>
      </p:sp>
      <p:sp>
        <p:nvSpPr>
          <p:cNvPr id="6" name="Slide Number Placeholder 5"/>
          <p:cNvSpPr>
            <a:spLocks noGrp="1"/>
          </p:cNvSpPr>
          <p:nvPr>
            <p:ph type="sldNum" sz="quarter" idx="12"/>
          </p:nvPr>
        </p:nvSpPr>
        <p:spPr/>
        <p:txBody>
          <a:bodyPr/>
          <a:lstStyle/>
          <a:p>
            <a:pPr lvl="0">
              <a:spcBef>
                <a:spcPct val="50000"/>
              </a:spcBef>
            </a:pPr>
            <a:fld id="{9A0DB2DC-4C9A-4742-B13C-FB6460FD3503}" type="slidenum">
              <a:rPr lang="en-US" altLang="zh-CN" smtClean="0"/>
              <a:t>‹#›</a:t>
            </a:fld>
            <a:endParaRPr lang="zh-CN"/>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075929"/>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lvl="0">
              <a:spcBef>
                <a:spcPct val="50000"/>
              </a:spcBef>
            </a:pPr>
            <a:endParaRPr lang="zh-CN" altLang="en-US"/>
          </a:p>
        </p:txBody>
      </p:sp>
      <p:sp>
        <p:nvSpPr>
          <p:cNvPr id="6" name="Footer Placeholder 5"/>
          <p:cNvSpPr>
            <a:spLocks noGrp="1"/>
          </p:cNvSpPr>
          <p:nvPr>
            <p:ph type="ftr" sz="quarter" idx="11"/>
          </p:nvPr>
        </p:nvSpPr>
        <p:spPr/>
        <p:txBody>
          <a:bodyPr/>
          <a:lstStyle/>
          <a:p>
            <a:pPr lvl="0">
              <a:spcBef>
                <a:spcPct val="50000"/>
              </a:spcBef>
            </a:pPr>
            <a:endParaRPr lang="zh-CN"/>
          </a:p>
        </p:txBody>
      </p:sp>
      <p:sp>
        <p:nvSpPr>
          <p:cNvPr id="7" name="Slide Number Placeholder 6"/>
          <p:cNvSpPr>
            <a:spLocks noGrp="1"/>
          </p:cNvSpPr>
          <p:nvPr>
            <p:ph type="sldNum" sz="quarter" idx="12"/>
          </p:nvPr>
        </p:nvSpPr>
        <p:spPr/>
        <p:txBody>
          <a:bodyPr/>
          <a:lstStyle/>
          <a:p>
            <a:pPr lvl="0">
              <a:spcBef>
                <a:spcPct val="50000"/>
              </a:spcBef>
            </a:pPr>
            <a:fld id="{9A0DB2DC-4C9A-4742-B13C-FB6460FD3503}" type="slidenum">
              <a:rPr lang="en-US" altLang="zh-CN" smtClean="0"/>
              <a:t>‹#›</a:t>
            </a:fld>
            <a:endParaRPr lang="zh-CN"/>
          </a:p>
        </p:txBody>
      </p:sp>
    </p:spTree>
    <p:extLst>
      <p:ext uri="{BB962C8B-B14F-4D97-AF65-F5344CB8AC3E}">
        <p14:creationId xmlns:p14="http://schemas.microsoft.com/office/powerpoint/2010/main" val="2192864648"/>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lvl="0">
              <a:spcBef>
                <a:spcPct val="50000"/>
              </a:spcBef>
            </a:pPr>
            <a:endParaRPr lang="zh-CN" altLang="en-US"/>
          </a:p>
        </p:txBody>
      </p:sp>
      <p:sp>
        <p:nvSpPr>
          <p:cNvPr id="8" name="Footer Placeholder 7"/>
          <p:cNvSpPr>
            <a:spLocks noGrp="1"/>
          </p:cNvSpPr>
          <p:nvPr>
            <p:ph type="ftr" sz="quarter" idx="11"/>
          </p:nvPr>
        </p:nvSpPr>
        <p:spPr/>
        <p:txBody>
          <a:bodyPr/>
          <a:lstStyle/>
          <a:p>
            <a:pPr lvl="0">
              <a:spcBef>
                <a:spcPct val="50000"/>
              </a:spcBef>
            </a:pPr>
            <a:endParaRPr lang="zh-CN"/>
          </a:p>
        </p:txBody>
      </p:sp>
      <p:sp>
        <p:nvSpPr>
          <p:cNvPr id="9" name="Slide Number Placeholder 8"/>
          <p:cNvSpPr>
            <a:spLocks noGrp="1"/>
          </p:cNvSpPr>
          <p:nvPr>
            <p:ph type="sldNum" sz="quarter" idx="12"/>
          </p:nvPr>
        </p:nvSpPr>
        <p:spPr/>
        <p:txBody>
          <a:bodyPr/>
          <a:lstStyle/>
          <a:p>
            <a:pPr lvl="0">
              <a:spcBef>
                <a:spcPct val="50000"/>
              </a:spcBef>
            </a:pPr>
            <a:fld id="{9A0DB2DC-4C9A-4742-B13C-FB6460FD3503}" type="slidenum">
              <a:rPr lang="en-US" altLang="zh-CN" smtClean="0"/>
              <a:t>‹#›</a:t>
            </a:fld>
            <a:endParaRPr lang="zh-CN"/>
          </a:p>
        </p:txBody>
      </p:sp>
    </p:spTree>
    <p:extLst>
      <p:ext uri="{BB962C8B-B14F-4D97-AF65-F5344CB8AC3E}">
        <p14:creationId xmlns:p14="http://schemas.microsoft.com/office/powerpoint/2010/main" val="1556737671"/>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lvl="0">
              <a:spcBef>
                <a:spcPct val="50000"/>
              </a:spcBef>
            </a:pPr>
            <a:endParaRPr lang="zh-CN" altLang="en-US"/>
          </a:p>
        </p:txBody>
      </p:sp>
      <p:sp>
        <p:nvSpPr>
          <p:cNvPr id="4" name="Footer Placeholder 3"/>
          <p:cNvSpPr>
            <a:spLocks noGrp="1"/>
          </p:cNvSpPr>
          <p:nvPr>
            <p:ph type="ftr" sz="quarter" idx="11"/>
          </p:nvPr>
        </p:nvSpPr>
        <p:spPr/>
        <p:txBody>
          <a:bodyPr/>
          <a:lstStyle/>
          <a:p>
            <a:pPr lvl="0">
              <a:spcBef>
                <a:spcPct val="50000"/>
              </a:spcBef>
            </a:pPr>
            <a:endParaRPr lang="zh-CN"/>
          </a:p>
        </p:txBody>
      </p:sp>
      <p:sp>
        <p:nvSpPr>
          <p:cNvPr id="5" name="Slide Number Placeholder 4"/>
          <p:cNvSpPr>
            <a:spLocks noGrp="1"/>
          </p:cNvSpPr>
          <p:nvPr>
            <p:ph type="sldNum" sz="quarter" idx="12"/>
          </p:nvPr>
        </p:nvSpPr>
        <p:spPr/>
        <p:txBody>
          <a:bodyPr/>
          <a:lstStyle/>
          <a:p>
            <a:pPr lvl="0">
              <a:spcBef>
                <a:spcPct val="50000"/>
              </a:spcBef>
            </a:pPr>
            <a:fld id="{9A0DB2DC-4C9A-4742-B13C-FB6460FD3503}" type="slidenum">
              <a:rPr lang="en-US" altLang="zh-CN" smtClean="0"/>
              <a:t>‹#›</a:t>
            </a:fld>
            <a:endParaRPr lang="zh-CN"/>
          </a:p>
        </p:txBody>
      </p:sp>
    </p:spTree>
    <p:extLst>
      <p:ext uri="{BB962C8B-B14F-4D97-AF65-F5344CB8AC3E}">
        <p14:creationId xmlns:p14="http://schemas.microsoft.com/office/powerpoint/2010/main" val="1697692878"/>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lvl="0">
              <a:spcBef>
                <a:spcPct val="50000"/>
              </a:spcBef>
            </a:pPr>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lvl="0">
              <a:spcBef>
                <a:spcPct val="50000"/>
              </a:spcBef>
            </a:pPr>
            <a:endParaRPr lang="zh-CN"/>
          </a:p>
        </p:txBody>
      </p:sp>
      <p:sp>
        <p:nvSpPr>
          <p:cNvPr id="9" name="Slide Number Placeholder 8"/>
          <p:cNvSpPr>
            <a:spLocks noGrp="1"/>
          </p:cNvSpPr>
          <p:nvPr>
            <p:ph type="sldNum" sz="quarter" idx="12"/>
          </p:nvPr>
        </p:nvSpPr>
        <p:spPr/>
        <p:txBody>
          <a:bodyPr/>
          <a:lstStyle/>
          <a:p>
            <a:pPr lvl="0">
              <a:spcBef>
                <a:spcPct val="50000"/>
              </a:spcBef>
            </a:pPr>
            <a:fld id="{9A0DB2DC-4C9A-4742-B13C-FB6460FD3503}" type="slidenum">
              <a:rPr lang="en-US" altLang="zh-CN" smtClean="0"/>
              <a:t>‹#›</a:t>
            </a:fld>
            <a:endParaRPr lang="zh-CN"/>
          </a:p>
        </p:txBody>
      </p:sp>
    </p:spTree>
    <p:extLst>
      <p:ext uri="{BB962C8B-B14F-4D97-AF65-F5344CB8AC3E}">
        <p14:creationId xmlns:p14="http://schemas.microsoft.com/office/powerpoint/2010/main" val="3499590404"/>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lvl="0">
              <a:spcBef>
                <a:spcPct val="50000"/>
              </a:spcBef>
            </a:pPr>
            <a:endParaRPr lang="zh-CN"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lvl="0">
              <a:spcBef>
                <a:spcPct val="50000"/>
              </a:spcBef>
            </a:pPr>
            <a:endParaRPr lang="zh-CN"/>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spcBef>
                <a:spcPct val="50000"/>
              </a:spcBef>
            </a:pPr>
            <a:fld id="{9A0DB2DC-4C9A-4742-B13C-FB6460FD3503}" type="slidenum">
              <a:rPr lang="en-US" altLang="zh-CN" smtClean="0"/>
              <a:t>‹#›</a:t>
            </a:fld>
            <a:endParaRPr lang="zh-CN"/>
          </a:p>
        </p:txBody>
      </p:sp>
    </p:spTree>
    <p:extLst>
      <p:ext uri="{BB962C8B-B14F-4D97-AF65-F5344CB8AC3E}">
        <p14:creationId xmlns:p14="http://schemas.microsoft.com/office/powerpoint/2010/main" val="2714512143"/>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spcBef>
                <a:spcPct val="50000"/>
              </a:spcBef>
            </a:pPr>
            <a:endParaRPr lang="zh-CN" altLang="en-US"/>
          </a:p>
        </p:txBody>
      </p:sp>
      <p:sp>
        <p:nvSpPr>
          <p:cNvPr id="6" name="Footer Placeholder 5"/>
          <p:cNvSpPr>
            <a:spLocks noGrp="1"/>
          </p:cNvSpPr>
          <p:nvPr>
            <p:ph type="ftr" sz="quarter" idx="11"/>
          </p:nvPr>
        </p:nvSpPr>
        <p:spPr/>
        <p:txBody>
          <a:bodyPr/>
          <a:lstStyle/>
          <a:p>
            <a:pPr lvl="0">
              <a:spcBef>
                <a:spcPct val="50000"/>
              </a:spcBef>
            </a:pPr>
            <a:endParaRPr lang="zh-CN"/>
          </a:p>
        </p:txBody>
      </p:sp>
      <p:sp>
        <p:nvSpPr>
          <p:cNvPr id="7" name="Slide Number Placeholder 6"/>
          <p:cNvSpPr>
            <a:spLocks noGrp="1"/>
          </p:cNvSpPr>
          <p:nvPr>
            <p:ph type="sldNum" sz="quarter" idx="12"/>
          </p:nvPr>
        </p:nvSpPr>
        <p:spPr/>
        <p:txBody>
          <a:bodyPr/>
          <a:lstStyle/>
          <a:p>
            <a:pPr lvl="0">
              <a:spcBef>
                <a:spcPct val="50000"/>
              </a:spcBef>
            </a:pPr>
            <a:fld id="{9A0DB2DC-4C9A-4742-B13C-FB6460FD3503}" type="slidenum">
              <a:rPr lang="en-US" altLang="zh-CN" smtClean="0"/>
              <a:t>‹#›</a:t>
            </a:fld>
            <a:endParaRPr lang="zh-CN"/>
          </a:p>
        </p:txBody>
      </p:sp>
    </p:spTree>
    <p:extLst>
      <p:ext uri="{BB962C8B-B14F-4D97-AF65-F5344CB8AC3E}">
        <p14:creationId xmlns:p14="http://schemas.microsoft.com/office/powerpoint/2010/main" val="241329046"/>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lvl="0">
              <a:spcBef>
                <a:spcPct val="50000"/>
              </a:spcBef>
            </a:pPr>
            <a:endParaRPr lang="zh-CN"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lvl="0">
              <a:spcBef>
                <a:spcPct val="50000"/>
              </a:spcBef>
            </a:pPr>
            <a:endParaRPr lang="zh-CN"/>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lvl="0">
              <a:spcBef>
                <a:spcPct val="50000"/>
              </a:spcBef>
            </a:pPr>
            <a:fld id="{9A0DB2DC-4C9A-4742-B13C-FB6460FD3503}" type="slidenum">
              <a:rPr lang="en-US" altLang="zh-CN" smtClean="0"/>
              <a:t>‹#›</a:t>
            </a:fld>
            <a:endParaRPr lang="zh-CN"/>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99513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p:fade/>
  </p:transition>
  <p:timing>
    <p:tnLst>
      <p:par>
        <p:cTn id="1" dur="indefinite" restart="never" nodeType="tmRoot"/>
      </p:par>
    </p:tnLst>
  </p:timing>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boredpanda.com/helping-homeless-shelter-9-year-old-girl-harvest-hailey-fort/" TargetMode="External"/><Relationship Id="rId2" Type="http://schemas.openxmlformats.org/officeDocument/2006/relationships/hyperlink" Target="http://www.harvesttotable.com/2010/06/vegetable_harvest_times/" TargetMode="External"/><Relationship Id="rId1" Type="http://schemas.openxmlformats.org/officeDocument/2006/relationships/slideLayout" Target="../slideLayouts/slideLayout7.xml"/><Relationship Id="rId4" Type="http://schemas.openxmlformats.org/officeDocument/2006/relationships/hyperlink" Target="http://naturalfamilytoday.com/lifestyle/15-unique-and-sustainable-backyard-gardening-ide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00200"/>
            <a:ext cx="8305800" cy="3970318"/>
          </a:xfrm>
          <a:prstGeom prst="rect">
            <a:avLst/>
          </a:prstGeom>
          <a:noFill/>
        </p:spPr>
        <p:txBody>
          <a:bodyPr wrap="square" rtlCol="0">
            <a:spAutoFit/>
          </a:bodyPr>
          <a:lstStyle/>
          <a:p>
            <a:pPr algn="ctr"/>
            <a:r>
              <a:rPr lang="en-US" sz="2800" b="1" dirty="0" smtClean="0">
                <a:ln w="9525">
                  <a:solidFill>
                    <a:schemeClr val="tx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Times New Roman" panose="02020603050405020304" pitchFamily="18" charset="0"/>
                <a:sym typeface="+mn-ea"/>
              </a:rPr>
              <a:t>Connecting Communities through </a:t>
            </a:r>
            <a:r>
              <a:rPr lang="en-US" sz="2800" b="1" dirty="0" smtClean="0">
                <a:ln w="9525">
                  <a:solidFill>
                    <a:schemeClr val="tx1"/>
                  </a:solidFill>
                  <a:prstDash val="solid"/>
                </a:ln>
                <a:effectLst>
                  <a:outerShdw blurRad="12700" dist="38100" dir="2700000" algn="tl" rotWithShape="0">
                    <a:schemeClr val="bg1">
                      <a:lumMod val="50000"/>
                    </a:schemeClr>
                  </a:outerShdw>
                </a:effectLst>
                <a:latin typeface="Arial" panose="020B0604020202020204" pitchFamily="34" charset="0"/>
                <a:cs typeface="Times New Roman" panose="02020603050405020304" pitchFamily="18" charset="0"/>
                <a:sym typeface="+mn-ea"/>
              </a:rPr>
              <a:t>Backyard Gardening</a:t>
            </a:r>
          </a:p>
          <a:p>
            <a:pPr algn="ctr"/>
            <a:r>
              <a:rPr lang="en-US" sz="2800" b="1" i="1" dirty="0" smtClean="0">
                <a:ln w="9525">
                  <a:solidFill>
                    <a:schemeClr val="tx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Times New Roman" panose="02020603050405020304" pitchFamily="18" charset="0"/>
                <a:sym typeface="+mn-ea"/>
              </a:rPr>
              <a:t>Let’s Make Our City Green </a:t>
            </a:r>
            <a:r>
              <a:rPr lang="en-US" sz="2800" b="1" i="1" dirty="0" smtClean="0">
                <a:ln w="9525">
                  <a:solidFill>
                    <a:schemeClr val="tx1"/>
                  </a:solidFill>
                  <a:prstDash val="solid"/>
                </a:ln>
                <a:effectLst>
                  <a:outerShdw blurRad="12700" dist="38100" dir="2700000" algn="tl" rotWithShape="0">
                    <a:schemeClr val="bg1">
                      <a:lumMod val="50000"/>
                    </a:schemeClr>
                  </a:outerShdw>
                </a:effectLst>
                <a:latin typeface="Arial" panose="020B0604020202020204" pitchFamily="34" charset="0"/>
                <a:cs typeface="Times New Roman" panose="02020603050405020304" pitchFamily="18" charset="0"/>
                <a:sym typeface="+mn-ea"/>
              </a:rPr>
              <a:t>A</a:t>
            </a:r>
            <a:r>
              <a:rPr lang="en-US" sz="2800" b="1" i="1" dirty="0" smtClean="0">
                <a:ln w="9525">
                  <a:solidFill>
                    <a:schemeClr val="tx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Times New Roman" panose="02020603050405020304" pitchFamily="18" charset="0"/>
                <a:sym typeface="+mn-ea"/>
              </a:rPr>
              <a:t>gain!</a:t>
            </a:r>
            <a:endParaRPr lang="en-US" sz="2800" b="1" i="1" dirty="0">
              <a:ln w="9525">
                <a:solidFill>
                  <a:schemeClr val="tx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Times New Roman" panose="02020603050405020304" pitchFamily="18" charset="0"/>
              <a:sym typeface="+mn-ea"/>
            </a:endParaRPr>
          </a:p>
          <a:p>
            <a:pPr algn="ctr"/>
            <a:r>
              <a:rPr lang="en-US" sz="2400" dirty="0">
                <a:solidFill>
                  <a:schemeClr val="tx1"/>
                </a:solidFill>
                <a:effectLst>
                  <a:outerShdw blurRad="38100" dist="19050" dir="2700000" algn="tl" rotWithShape="0">
                    <a:schemeClr val="dk1">
                      <a:alpha val="40000"/>
                    </a:schemeClr>
                  </a:outerShdw>
                </a:effectLst>
                <a:latin typeface="Arial" panose="020B0604020202020204" pitchFamily="34" charset="0"/>
              </a:rPr>
              <a:t>Zhu, Mei </a:t>
            </a:r>
          </a:p>
          <a:p>
            <a:pPr algn="ctr"/>
            <a:endParaRPr lang="en-US" sz="2400" dirty="0">
              <a:solidFill>
                <a:schemeClr val="tx1"/>
              </a:solidFill>
              <a:effectLst>
                <a:outerShdw blurRad="38100" dist="19050" dir="2700000" algn="tl" rotWithShape="0">
                  <a:schemeClr val="dk1">
                    <a:alpha val="40000"/>
                  </a:schemeClr>
                </a:outerShdw>
              </a:effectLst>
              <a:latin typeface="Arial" panose="020B0604020202020204" pitchFamily="34" charset="0"/>
            </a:endParaRPr>
          </a:p>
          <a:p>
            <a:pPr algn="ctr"/>
            <a:r>
              <a:rPr lang="en-US" sz="2400" dirty="0">
                <a:solidFill>
                  <a:schemeClr val="tx1"/>
                </a:solidFill>
                <a:effectLst>
                  <a:outerShdw blurRad="38100" dist="19050" dir="2700000" algn="tl" rotWithShape="0">
                    <a:schemeClr val="dk1">
                      <a:alpha val="40000"/>
                    </a:schemeClr>
                  </a:outerShdw>
                </a:effectLst>
                <a:latin typeface="Arial" panose="020B0604020202020204" pitchFamily="34" charset="0"/>
              </a:rPr>
              <a:t>Environmental Economics</a:t>
            </a:r>
          </a:p>
          <a:p>
            <a:pPr algn="ctr"/>
            <a:r>
              <a:rPr lang="en-US" sz="2400" dirty="0">
                <a:solidFill>
                  <a:schemeClr val="tx1"/>
                </a:solidFill>
                <a:effectLst>
                  <a:outerShdw blurRad="38100" dist="19050" dir="2700000" algn="tl" rotWithShape="0">
                    <a:schemeClr val="dk1">
                      <a:alpha val="40000"/>
                    </a:schemeClr>
                  </a:outerShdw>
                </a:effectLst>
                <a:latin typeface="Arial" panose="020B0604020202020204" pitchFamily="34" charset="0"/>
              </a:rPr>
              <a:t>ECON 2505ID</a:t>
            </a:r>
          </a:p>
          <a:p>
            <a:pPr algn="ctr"/>
            <a:r>
              <a:rPr lang="en-US" sz="2400" dirty="0">
                <a:solidFill>
                  <a:schemeClr val="tx1"/>
                </a:solidFill>
                <a:effectLst>
                  <a:outerShdw blurRad="38100" dist="19050" dir="2700000" algn="tl" rotWithShape="0">
                    <a:schemeClr val="dk1">
                      <a:alpha val="40000"/>
                    </a:schemeClr>
                  </a:outerShdw>
                </a:effectLst>
                <a:latin typeface="Arial" panose="020B0604020202020204" pitchFamily="34" charset="0"/>
              </a:rPr>
              <a:t>Prof. Sean P. MacDonald</a:t>
            </a:r>
          </a:p>
          <a:p>
            <a:pPr algn="ctr"/>
            <a:r>
              <a:rPr lang="en-US" sz="2400" dirty="0">
                <a:solidFill>
                  <a:schemeClr val="tx1"/>
                </a:solidFill>
                <a:effectLst>
                  <a:outerShdw blurRad="38100" dist="19050" dir="2700000" algn="tl" rotWithShape="0">
                    <a:schemeClr val="dk1">
                      <a:alpha val="40000"/>
                    </a:schemeClr>
                  </a:outerShdw>
                </a:effectLst>
                <a:latin typeface="Arial" panose="020B0604020202020204" pitchFamily="34" charset="0"/>
              </a:rPr>
              <a:t>May 24th, 2017 </a:t>
            </a:r>
          </a:p>
          <a:p>
            <a:pPr algn="ctr"/>
            <a:r>
              <a:rPr lang="en-US" sz="2400" dirty="0">
                <a:solidFill>
                  <a:schemeClr val="tx1"/>
                </a:solidFill>
                <a:effectLst>
                  <a:outerShdw blurRad="38100" dist="19050" dir="2700000" algn="tl" rotWithShape="0">
                    <a:schemeClr val="dk1">
                      <a:alpha val="40000"/>
                    </a:schemeClr>
                  </a:outerShdw>
                </a:effectLst>
                <a:latin typeface="Arial" panose="020B0604020202020204" pitchFamily="34" charset="0"/>
              </a:rPr>
              <a:t>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8650" y="251460"/>
            <a:ext cx="7886065" cy="518160"/>
          </a:xfrm>
          <a:prstGeom prst="rect">
            <a:avLst/>
          </a:prstGeom>
          <a:noFill/>
        </p:spPr>
        <p:txBody>
          <a:bodyPr wrap="square" rtlCol="0">
            <a:spAutoFit/>
          </a:bodyPr>
          <a:lstStyle/>
          <a:p>
            <a:pPr algn="ctr"/>
            <a:r>
              <a:rPr lang="en-US" altLang="zh-CN" sz="2800" b="1">
                <a:ln w="9525">
                  <a:solidFill>
                    <a:schemeClr val="bg1"/>
                  </a:solidFill>
                  <a:prstDash val="solid"/>
                </a:ln>
                <a:solidFill>
                  <a:schemeClr val="tx1"/>
                </a:solidFill>
                <a:effectLst/>
                <a:latin typeface="Arial" panose="020B0604020202020204" pitchFamily="34" charset="0"/>
              </a:rPr>
              <a:t>What is my research about? </a:t>
            </a:r>
          </a:p>
        </p:txBody>
      </p:sp>
      <p:sp>
        <p:nvSpPr>
          <p:cNvPr id="3" name="文本框 2"/>
          <p:cNvSpPr txBox="1"/>
          <p:nvPr/>
        </p:nvSpPr>
        <p:spPr>
          <a:xfrm>
            <a:off x="266700" y="941705"/>
            <a:ext cx="8191500" cy="6035040"/>
          </a:xfrm>
          <a:prstGeom prst="rect">
            <a:avLst/>
          </a:prstGeom>
          <a:noFill/>
        </p:spPr>
        <p:txBody>
          <a:bodyPr wrap="square" rtlCol="0">
            <a:spAutoFit/>
          </a:bodyPr>
          <a:lstStyle/>
          <a:p>
            <a:pPr marL="342900" indent="-342900">
              <a:lnSpc>
                <a:spcPct val="150000"/>
              </a:lnSpc>
              <a:buFont typeface="Wingdings" panose="05000000000000000000" charset="0"/>
              <a:buChar char="Ø"/>
            </a:pPr>
            <a:r>
              <a:rPr lang="en-US" altLang="zh-CN" sz="2000" dirty="0">
                <a:latin typeface="Arial" panose="020B0604020202020204" pitchFamily="34" charset="0"/>
              </a:rPr>
              <a:t>Backyard gardening is...? </a:t>
            </a:r>
          </a:p>
          <a:p>
            <a:pPr indent="0">
              <a:lnSpc>
                <a:spcPct val="150000"/>
              </a:lnSpc>
              <a:buFont typeface="Wingdings" panose="05000000000000000000" charset="0"/>
              <a:buNone/>
            </a:pPr>
            <a:r>
              <a:rPr lang="en-US" altLang="zh-CN" sz="2000" dirty="0">
                <a:latin typeface="Arial" panose="020B0604020202020204" pitchFamily="34" charset="0"/>
              </a:rPr>
              <a:t>Making use of the empty space available in the backyard to grow and cultivate fruits and vegetables</a:t>
            </a:r>
          </a:p>
          <a:p>
            <a:pPr marL="342900" indent="-342900">
              <a:lnSpc>
                <a:spcPct val="150000"/>
              </a:lnSpc>
              <a:buFont typeface="Wingdings" panose="05000000000000000000" charset="0"/>
              <a:buChar char="Ø"/>
            </a:pPr>
            <a:endParaRPr lang="en-US" altLang="zh-CN" sz="2000" dirty="0">
              <a:latin typeface="Arial" panose="020B0604020202020204" pitchFamily="34" charset="0"/>
            </a:endParaRPr>
          </a:p>
          <a:p>
            <a:pPr marL="342900" indent="-342900">
              <a:lnSpc>
                <a:spcPct val="150000"/>
              </a:lnSpc>
              <a:buFont typeface="Wingdings" panose="05000000000000000000" charset="0"/>
              <a:buChar char="Ø"/>
            </a:pPr>
            <a:r>
              <a:rPr lang="en-US" altLang="zh-CN" sz="2000" dirty="0">
                <a:latin typeface="Arial" panose="020B0604020202020204" pitchFamily="34" charset="0"/>
              </a:rPr>
              <a:t>Purpose:  promote and popularize planting in the backyard to become more connected to nature and </a:t>
            </a:r>
            <a:r>
              <a:rPr lang="en-US" altLang="zh-CN" sz="2000" dirty="0" smtClean="0">
                <a:latin typeface="Arial" panose="020B0604020202020204" pitchFamily="34" charset="0"/>
              </a:rPr>
              <a:t>promote </a:t>
            </a:r>
            <a:r>
              <a:rPr lang="en-US" altLang="zh-CN" sz="2000" dirty="0">
                <a:latin typeface="Arial" panose="020B0604020202020204" pitchFamily="34" charset="0"/>
              </a:rPr>
              <a:t>a sense of community</a:t>
            </a:r>
          </a:p>
          <a:p>
            <a:pPr marL="342900" indent="-342900">
              <a:lnSpc>
                <a:spcPct val="150000"/>
              </a:lnSpc>
              <a:buFont typeface="Wingdings" panose="05000000000000000000" charset="0"/>
              <a:buChar char="Ø"/>
            </a:pPr>
            <a:endParaRPr lang="en-US" altLang="zh-CN" sz="2000" dirty="0">
              <a:latin typeface="Arial" panose="020B0604020202020204" pitchFamily="34" charset="0"/>
            </a:endParaRPr>
          </a:p>
          <a:p>
            <a:pPr marL="342900" indent="-342900">
              <a:lnSpc>
                <a:spcPct val="150000"/>
              </a:lnSpc>
              <a:buFont typeface="Wingdings" panose="05000000000000000000" charset="0"/>
              <a:buChar char="Ø"/>
            </a:pPr>
            <a:r>
              <a:rPr lang="en-US" altLang="zh-CN" sz="2000" dirty="0">
                <a:latin typeface="Arial" panose="020B0604020202020204" pitchFamily="34" charset="0"/>
              </a:rPr>
              <a:t>Benefits: - saving and spending less on fresh fruits and vegetables</a:t>
            </a:r>
          </a:p>
          <a:p>
            <a:pPr indent="0">
              <a:lnSpc>
                <a:spcPct val="150000"/>
              </a:lnSpc>
              <a:buFont typeface="Wingdings" panose="05000000000000000000" charset="0"/>
              <a:buNone/>
            </a:pPr>
            <a:r>
              <a:rPr lang="en-US" altLang="zh-CN" sz="2000" dirty="0">
                <a:latin typeface="Arial" panose="020B0604020202020204" pitchFamily="34" charset="0"/>
              </a:rPr>
              <a:t>                 - reducing our carbon dioxide emissions, refreshing the air   around us          </a:t>
            </a:r>
          </a:p>
          <a:p>
            <a:pPr indent="0">
              <a:lnSpc>
                <a:spcPct val="150000"/>
              </a:lnSpc>
              <a:buFont typeface="Wingdings" panose="05000000000000000000" charset="0"/>
              <a:buNone/>
            </a:pPr>
            <a:r>
              <a:rPr lang="en-US" altLang="zh-CN" sz="2000" dirty="0">
                <a:latin typeface="Arial" panose="020B0604020202020204" pitchFamily="34" charset="0"/>
              </a:rPr>
              <a:t>                - making our living environment more enjoyable and colorful</a:t>
            </a:r>
          </a:p>
          <a:p>
            <a:pPr indent="0">
              <a:lnSpc>
                <a:spcPct val="150000"/>
              </a:lnSpc>
              <a:buFont typeface="Wingdings" panose="05000000000000000000" charset="0"/>
              <a:buNone/>
            </a:pPr>
            <a:r>
              <a:rPr lang="en-US" altLang="zh-CN" sz="2000" dirty="0">
                <a:latin typeface="Arial" panose="020B0604020202020204" pitchFamily="34" charset="0"/>
              </a:rPr>
              <a:t>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64995" y="490220"/>
            <a:ext cx="6421755" cy="518160"/>
          </a:xfrm>
          <a:prstGeom prst="rect">
            <a:avLst/>
          </a:prstGeom>
          <a:noFill/>
        </p:spPr>
        <p:txBody>
          <a:bodyPr wrap="square" rtlCol="0">
            <a:spAutoFit/>
          </a:bodyPr>
          <a:lstStyle/>
          <a:p>
            <a:pPr algn="ctr"/>
            <a:r>
              <a:rPr lang="en-US" altLang="zh-CN" sz="2800" b="1" dirty="0">
                <a:ln w="9525">
                  <a:solidFill>
                    <a:schemeClr val="bg1"/>
                  </a:solidFill>
                  <a:prstDash val="solid"/>
                </a:ln>
                <a:solidFill>
                  <a:schemeClr val="tx1"/>
                </a:solidFill>
                <a:effectLst/>
                <a:latin typeface="Arial" panose="020B0604020202020204" pitchFamily="34" charset="0"/>
              </a:rPr>
              <a:t>How does it reflect </a:t>
            </a:r>
            <a:r>
              <a:rPr lang="en-US" altLang="zh-CN" sz="2800" b="1" dirty="0" smtClean="0">
                <a:ln w="9525">
                  <a:solidFill>
                    <a:schemeClr val="bg1"/>
                  </a:solidFill>
                  <a:prstDash val="solid"/>
                </a:ln>
                <a:latin typeface="Arial" panose="020B0604020202020204" pitchFamily="34" charset="0"/>
              </a:rPr>
              <a:t>on </a:t>
            </a:r>
            <a:r>
              <a:rPr lang="en-US" altLang="zh-CN" sz="2800" b="1" dirty="0" smtClean="0">
                <a:ln w="9525">
                  <a:solidFill>
                    <a:schemeClr val="bg1"/>
                  </a:solidFill>
                  <a:prstDash val="solid"/>
                </a:ln>
                <a:solidFill>
                  <a:schemeClr val="tx1"/>
                </a:solidFill>
                <a:effectLst/>
                <a:latin typeface="Arial" panose="020B0604020202020204" pitchFamily="34" charset="0"/>
              </a:rPr>
              <a:t>literature</a:t>
            </a:r>
            <a:r>
              <a:rPr lang="en-US" altLang="zh-CN" sz="2800" b="1" dirty="0" smtClean="0">
                <a:ln w="9525">
                  <a:solidFill>
                    <a:schemeClr val="bg1"/>
                  </a:solidFill>
                  <a:prstDash val="solid"/>
                </a:ln>
                <a:solidFill>
                  <a:schemeClr val="tx1"/>
                </a:solidFill>
                <a:effectLst/>
                <a:latin typeface="Arial" panose="020B0604020202020204" pitchFamily="34" charset="0"/>
              </a:rPr>
              <a:t>? </a:t>
            </a:r>
            <a:endParaRPr lang="en-US" altLang="zh-CN" sz="2800" b="1" dirty="0">
              <a:ln w="9525">
                <a:solidFill>
                  <a:schemeClr val="bg1"/>
                </a:solidFill>
                <a:prstDash val="solid"/>
              </a:ln>
              <a:solidFill>
                <a:schemeClr val="tx1"/>
              </a:solidFill>
              <a:effectLst/>
              <a:latin typeface="Arial" panose="020B0604020202020204" pitchFamily="34" charset="0"/>
            </a:endParaRPr>
          </a:p>
        </p:txBody>
      </p:sp>
      <p:sp>
        <p:nvSpPr>
          <p:cNvPr id="3" name="文本框 2"/>
          <p:cNvSpPr txBox="1"/>
          <p:nvPr/>
        </p:nvSpPr>
        <p:spPr>
          <a:xfrm>
            <a:off x="923290" y="1139825"/>
            <a:ext cx="7839710" cy="5078313"/>
          </a:xfrm>
          <a:prstGeom prst="rect">
            <a:avLst/>
          </a:prstGeom>
          <a:noFill/>
        </p:spPr>
        <p:txBody>
          <a:bodyPr wrap="square" rtlCol="0">
            <a:spAutoFit/>
          </a:bodyPr>
          <a:lstStyle/>
          <a:p>
            <a:pPr marL="285750" indent="-285750">
              <a:lnSpc>
                <a:spcPct val="150000"/>
              </a:lnSpc>
              <a:buFont typeface="Wingdings" panose="05000000000000000000" charset="0"/>
              <a:buChar char="Ø"/>
            </a:pPr>
            <a:r>
              <a:rPr lang="zh-CN" altLang="en-US" dirty="0">
                <a:latin typeface="Arial" panose="020B0604020202020204" pitchFamily="34" charset="0"/>
              </a:rPr>
              <a:t>Backyard gardening is </a:t>
            </a:r>
            <a:r>
              <a:rPr lang="zh-CN" altLang="en-US" dirty="0" smtClean="0">
                <a:latin typeface="Arial" panose="020B0604020202020204" pitchFamily="34" charset="0"/>
              </a:rPr>
              <a:t>a </a:t>
            </a:r>
            <a:r>
              <a:rPr lang="zh-CN" altLang="en-US" dirty="0">
                <a:latin typeface="Arial" panose="020B0604020202020204" pitchFamily="34" charset="0"/>
              </a:rPr>
              <a:t>new way to get involved </a:t>
            </a:r>
            <a:r>
              <a:rPr lang="zh-CN" altLang="en-US" dirty="0" smtClean="0">
                <a:latin typeface="Arial" panose="020B0604020202020204" pitchFamily="34" charset="0"/>
              </a:rPr>
              <a:t>with </a:t>
            </a:r>
            <a:r>
              <a:rPr lang="zh-CN" altLang="en-US" dirty="0">
                <a:latin typeface="Arial" panose="020B0604020202020204" pitchFamily="34" charset="0"/>
              </a:rPr>
              <a:t>community members, from which people will be more knowledgeable </a:t>
            </a:r>
            <a:r>
              <a:rPr lang="en-US" altLang="zh-CN" dirty="0" smtClean="0">
                <a:latin typeface="Arial" panose="020B0604020202020204" pitchFamily="34" charset="0"/>
              </a:rPr>
              <a:t>about </a:t>
            </a:r>
            <a:r>
              <a:rPr lang="zh-CN" altLang="en-US" dirty="0" smtClean="0">
                <a:latin typeface="Arial" panose="020B0604020202020204" pitchFamily="34" charset="0"/>
              </a:rPr>
              <a:t>c</a:t>
            </a:r>
            <a:r>
              <a:rPr lang="zh-CN" altLang="en-US" dirty="0">
                <a:latin typeface="Arial" panose="020B0604020202020204" pitchFamily="34" charset="0"/>
              </a:rPr>
              <a:t>ommunity gardening through exchanging ideas. (Wakefield, et. al., 2007). </a:t>
            </a:r>
          </a:p>
          <a:p>
            <a:pPr marL="285750" indent="-285750">
              <a:lnSpc>
                <a:spcPct val="150000"/>
              </a:lnSpc>
              <a:buFont typeface="Wingdings" panose="05000000000000000000" charset="0"/>
              <a:buChar char="Ø"/>
            </a:pPr>
            <a:r>
              <a:rPr lang="zh-CN" altLang="en-US" dirty="0">
                <a:latin typeface="Arial" panose="020B0604020202020204" pitchFamily="34" charset="0"/>
              </a:rPr>
              <a:t>Gardening has a positive impact in changing gardeners’ as well as their relatives’ nutritional conditions while changing their Body Mass Index (BMI), which is referred to “...weight in kilograms divided by the square of height in meters” (Zick, et. al.2013). </a:t>
            </a:r>
          </a:p>
          <a:p>
            <a:pPr marL="285750" indent="-285750">
              <a:lnSpc>
                <a:spcPct val="150000"/>
              </a:lnSpc>
              <a:buFont typeface="Wingdings" panose="05000000000000000000" charset="0"/>
              <a:buChar char="Ø"/>
            </a:pPr>
            <a:r>
              <a:rPr lang="zh-CN" altLang="en-US" dirty="0">
                <a:latin typeface="Arial" panose="020B0604020202020204" pitchFamily="34" charset="0"/>
              </a:rPr>
              <a:t>Backyard gardening </a:t>
            </a:r>
            <a:r>
              <a:rPr lang="en-US" altLang="zh-CN" dirty="0" smtClean="0">
                <a:latin typeface="Arial" panose="020B0604020202020204" pitchFamily="34" charset="0"/>
              </a:rPr>
              <a:t>promotes community engagement and encourages </a:t>
            </a:r>
            <a:r>
              <a:rPr lang="zh-CN" altLang="en-US" dirty="0" smtClean="0">
                <a:latin typeface="Arial" panose="020B0604020202020204" pitchFamily="34" charset="0"/>
              </a:rPr>
              <a:t>h</a:t>
            </a:r>
            <a:r>
              <a:rPr lang="zh-CN" altLang="en-US" dirty="0">
                <a:latin typeface="Arial" panose="020B0604020202020204" pitchFamily="34" charset="0"/>
              </a:rPr>
              <a:t>elping others. A nine-year-old girl named Heiley Fort who spends her spare time in constructing movable shelters and growing food to help homeless people in her </a:t>
            </a:r>
            <a:r>
              <a:rPr lang="zh-CN" altLang="en-US" dirty="0" smtClean="0">
                <a:latin typeface="Arial" panose="020B0604020202020204" pitchFamily="34" charset="0"/>
              </a:rPr>
              <a:t>community</a:t>
            </a:r>
            <a:r>
              <a:rPr lang="en-US" altLang="zh-CN" dirty="0" smtClean="0">
                <a:latin typeface="Arial" panose="020B0604020202020204" pitchFamily="34" charset="0"/>
              </a:rPr>
              <a:t>, Western Washington </a:t>
            </a:r>
            <a:r>
              <a:rPr lang="zh-CN" altLang="en-US" dirty="0" smtClean="0">
                <a:latin typeface="Arial" panose="020B0604020202020204" pitchFamily="34" charset="0"/>
              </a:rPr>
              <a:t>(Dove</a:t>
            </a:r>
            <a:r>
              <a:rPr lang="zh-CN" altLang="en-US" dirty="0">
                <a:latin typeface="Arial" panose="020B0604020202020204" pitchFamily="34" charset="0"/>
              </a:rPr>
              <a:t>, 2016). </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3695" y="423545"/>
            <a:ext cx="8589645" cy="4937760"/>
          </a:xfrm>
          <a:prstGeom prst="rect">
            <a:avLst/>
          </a:prstGeom>
          <a:noFill/>
        </p:spPr>
        <p:txBody>
          <a:bodyPr wrap="square" rtlCol="0">
            <a:spAutoFit/>
          </a:bodyPr>
          <a:lstStyle/>
          <a:p>
            <a:pPr algn="ctr">
              <a:lnSpc>
                <a:spcPct val="150000"/>
              </a:lnSpc>
            </a:pPr>
            <a:r>
              <a:rPr lang="en-US" altLang="zh-CN" sz="2800" b="1">
                <a:latin typeface="Arial" panose="020B0604020202020204" pitchFamily="34" charset="0"/>
              </a:rPr>
              <a:t>What should we know about backyard gardening? </a:t>
            </a:r>
          </a:p>
          <a:p>
            <a:pPr marL="342900" indent="-342900" algn="l">
              <a:lnSpc>
                <a:spcPct val="150000"/>
              </a:lnSpc>
              <a:buFont typeface="Wingdings" panose="05000000000000000000" charset="0"/>
              <a:buChar char="Ø"/>
            </a:pPr>
            <a:r>
              <a:rPr lang="en-US" altLang="zh-CN" sz="2400"/>
              <a:t>Cultivate seeds </a:t>
            </a:r>
          </a:p>
          <a:p>
            <a:pPr marL="342900" indent="-342900" algn="l">
              <a:lnSpc>
                <a:spcPct val="200000"/>
              </a:lnSpc>
              <a:buFont typeface="Wingdings" panose="05000000000000000000" charset="0"/>
              <a:buChar char="Ø"/>
            </a:pPr>
            <a:r>
              <a:rPr lang="en-US" altLang="zh-CN" sz="2400">
                <a:sym typeface="+mn-ea"/>
              </a:rPr>
              <a:t>Case study space limitations and weather constraints </a:t>
            </a:r>
            <a:endParaRPr lang="en-US" altLang="zh-CN" sz="2400"/>
          </a:p>
          <a:p>
            <a:pPr marL="342900" indent="-342900" algn="l">
              <a:lnSpc>
                <a:spcPct val="200000"/>
              </a:lnSpc>
              <a:buFont typeface="Wingdings" panose="05000000000000000000" charset="0"/>
              <a:buChar char="Ø"/>
            </a:pPr>
            <a:r>
              <a:rPr lang="en-US" altLang="zh-CN" sz="2400">
                <a:sym typeface="+mn-ea"/>
              </a:rPr>
              <a:t>Mostly vine-type plants: grapes, hairy squash, cucumber, and tomatoes, etc.</a:t>
            </a:r>
            <a:endParaRPr lang="en-US" altLang="zh-CN" sz="2400"/>
          </a:p>
          <a:p>
            <a:pPr marL="342900" indent="-342900" algn="l">
              <a:buFont typeface="Wingdings" panose="05000000000000000000" charset="0"/>
              <a:buChar char="Ø"/>
            </a:pPr>
            <a:endParaRPr lang="en-US" altLang="zh-CN" sz="2400"/>
          </a:p>
          <a:p>
            <a:pPr marL="342900" indent="-342900" algn="l">
              <a:buFont typeface="Wingdings" panose="05000000000000000000" charset="0"/>
              <a:buChar char="Ø"/>
            </a:pPr>
            <a:r>
              <a:rPr lang="en-US" altLang="zh-CN" sz="2400"/>
              <a:t>Harvest time </a:t>
            </a:r>
          </a:p>
          <a:p>
            <a:pPr marL="342900" indent="-342900" algn="l">
              <a:lnSpc>
                <a:spcPct val="200000"/>
              </a:lnSpc>
              <a:buFont typeface="Wingdings" panose="05000000000000000000" charset="0"/>
              <a:buChar char="Ø"/>
            </a:pPr>
            <a:endParaRPr lang="en-US" altLang="zh-CN" sz="240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a:srcRect r="21616" b="10054"/>
          <a:stretch>
            <a:fillRect/>
          </a:stretch>
        </p:blipFill>
        <p:spPr>
          <a:xfrm>
            <a:off x="892175" y="965200"/>
            <a:ext cx="7440295" cy="507365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9955" y="423545"/>
            <a:ext cx="7319645" cy="265176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altLang="zh-CN" sz="2800">
                <a:ln>
                  <a:solidFill>
                    <a:schemeClr val="tx1"/>
                  </a:solidFill>
                </a:ln>
                <a:solidFill>
                  <a:schemeClr val="accent3"/>
                </a:solidFill>
                <a:effectLst/>
                <a:latin typeface="Arial" panose="020B0604020202020204" pitchFamily="34" charset="0"/>
              </a:rPr>
              <a:t>So, how can we get involved in community gardening? </a:t>
            </a:r>
          </a:p>
          <a:p>
            <a:endParaRPr lang="en-US" altLang="zh-CN" sz="2800">
              <a:ln>
                <a:solidFill>
                  <a:schemeClr val="tx1"/>
                </a:solidFill>
              </a:ln>
              <a:solidFill>
                <a:schemeClr val="accent3"/>
              </a:solidFill>
              <a:effectLst/>
              <a:latin typeface="Arial" panose="020B0604020202020204" pitchFamily="34" charset="0"/>
            </a:endParaRPr>
          </a:p>
          <a:p>
            <a:r>
              <a:rPr lang="en-US" altLang="zh-CN" sz="2800">
                <a:ln>
                  <a:solidFill>
                    <a:schemeClr val="tx1"/>
                  </a:solidFill>
                </a:ln>
                <a:solidFill>
                  <a:schemeClr val="accent3"/>
                </a:solidFill>
                <a:effectLst/>
                <a:latin typeface="Arial" panose="020B0604020202020204" pitchFamily="34" charset="0"/>
              </a:rPr>
              <a:t>Here we go...</a:t>
            </a:r>
          </a:p>
          <a:p>
            <a:endParaRPr lang="en-US" altLang="zh-CN" sz="2800">
              <a:ln>
                <a:solidFill>
                  <a:schemeClr val="tx1"/>
                </a:solidFill>
              </a:ln>
              <a:solidFill>
                <a:schemeClr val="accent3"/>
              </a:solidFill>
              <a:effectLst/>
              <a:latin typeface="Arial" panose="020B0604020202020204" pitchFamily="34" charset="0"/>
            </a:endParaRPr>
          </a:p>
          <a:p>
            <a:endParaRPr lang="en-US" altLang="zh-CN" sz="2800">
              <a:ln>
                <a:solidFill>
                  <a:schemeClr val="tx1"/>
                </a:solidFill>
              </a:ln>
              <a:solidFill>
                <a:schemeClr val="accent3"/>
              </a:solidFill>
              <a:effectLst/>
              <a:latin typeface="Arial" panose="020B0604020202020204" pitchFamily="34" charset="0"/>
            </a:endParaRPr>
          </a:p>
        </p:txBody>
      </p:sp>
      <p:pic>
        <p:nvPicPr>
          <p:cNvPr id="3" name="图片 2" descr="Me and plants "/>
          <p:cNvPicPr>
            <a:picLocks noChangeAspect="1"/>
          </p:cNvPicPr>
          <p:nvPr/>
        </p:nvPicPr>
        <p:blipFill>
          <a:blip r:embed="rId2"/>
          <a:stretch>
            <a:fillRect/>
          </a:stretch>
        </p:blipFill>
        <p:spPr>
          <a:xfrm rot="5400000">
            <a:off x="4629785" y="2144395"/>
            <a:ext cx="4715510" cy="3905885"/>
          </a:xfrm>
          <a:prstGeom prst="rect">
            <a:avLst/>
          </a:prstGeom>
        </p:spPr>
      </p:pic>
      <p:pic>
        <p:nvPicPr>
          <p:cNvPr id="4" name="图片 3" descr="Alex and plants "/>
          <p:cNvPicPr>
            <a:picLocks noChangeAspect="1"/>
          </p:cNvPicPr>
          <p:nvPr/>
        </p:nvPicPr>
        <p:blipFill>
          <a:blip r:embed="rId3"/>
          <a:stretch>
            <a:fillRect/>
          </a:stretch>
        </p:blipFill>
        <p:spPr>
          <a:xfrm rot="4980000">
            <a:off x="617220" y="2715895"/>
            <a:ext cx="3950970" cy="3621405"/>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4535" y="450215"/>
            <a:ext cx="7276465" cy="521970"/>
          </a:xfrm>
          <a:prstGeom prst="rect">
            <a:avLst/>
          </a:prstGeom>
          <a:noFill/>
        </p:spPr>
        <p:txBody>
          <a:bodyPr wrap="square" rtlCol="0">
            <a:spAutoFit/>
          </a:bodyPr>
          <a:lstStyle/>
          <a:p>
            <a:r>
              <a:rPr lang="en-US" altLang="zh-CN" sz="2800" b="1">
                <a:ln w="12700">
                  <a:solidFill>
                    <a:schemeClr val="tx2">
                      <a:lumMod val="75000"/>
                    </a:schemeClr>
                  </a:solidFill>
                  <a:prstDash val="solid"/>
                </a:ln>
                <a:pattFill prst="dkUpDiag">
                  <a:fgClr>
                    <a:schemeClr val="tx2"/>
                  </a:fgClr>
                  <a:bgClr>
                    <a:schemeClr val="tx2">
                      <a:lumMod val="20000"/>
                      <a:lumOff val="80000"/>
                    </a:schemeClr>
                  </a:bgClr>
                </a:pattFill>
                <a:effectLst>
                  <a:glow rad="228600">
                    <a:schemeClr val="accent3">
                      <a:satMod val="175000"/>
                      <a:alpha val="40000"/>
                    </a:schemeClr>
                  </a:glow>
                  <a:outerShdw dist="38100" dir="2640000" algn="bl" rotWithShape="0">
                    <a:schemeClr val="tx2">
                      <a:lumMod val="75000"/>
                    </a:schemeClr>
                  </a:outerShdw>
                </a:effectLst>
              </a:rPr>
              <a:t>THANK YOU </a:t>
            </a:r>
          </a:p>
        </p:txBody>
      </p:sp>
      <p:pic>
        <p:nvPicPr>
          <p:cNvPr id="3" name="图片 2" descr="bee "/>
          <p:cNvPicPr>
            <a:picLocks noChangeAspect="1"/>
          </p:cNvPicPr>
          <p:nvPr/>
        </p:nvPicPr>
        <p:blipFill>
          <a:blip r:embed="rId2"/>
          <a:stretch>
            <a:fillRect/>
          </a:stretch>
        </p:blipFill>
        <p:spPr>
          <a:xfrm rot="5400000">
            <a:off x="191770" y="2059305"/>
            <a:ext cx="4516120" cy="2877820"/>
          </a:xfrm>
          <a:prstGeom prst="rect">
            <a:avLst/>
          </a:prstGeom>
        </p:spPr>
      </p:pic>
      <p:pic>
        <p:nvPicPr>
          <p:cNvPr id="4" name="图片 3" descr="ESP IMAGE "/>
          <p:cNvPicPr>
            <a:picLocks noChangeAspect="1"/>
          </p:cNvPicPr>
          <p:nvPr/>
        </p:nvPicPr>
        <p:blipFill>
          <a:blip r:embed="rId3"/>
          <a:stretch>
            <a:fillRect/>
          </a:stretch>
        </p:blipFill>
        <p:spPr>
          <a:xfrm>
            <a:off x="4965700" y="1240155"/>
            <a:ext cx="3035300" cy="4515485"/>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229600" cy="5763895"/>
          </a:xfrm>
          <a:prstGeom prst="rect">
            <a:avLst/>
          </a:prstGeom>
          <a:noFill/>
        </p:spPr>
        <p:txBody>
          <a:bodyPr wrap="square" rtlCol="0">
            <a:spAutoFit/>
          </a:bodyPr>
          <a:lstStyle/>
          <a:p>
            <a:r>
              <a:rPr lang="en-US" sz="2400" u="sng" dirty="0"/>
              <a:t>Works Cited </a:t>
            </a:r>
          </a:p>
          <a:p>
            <a:pPr marL="342900" indent="-342900">
              <a:buFont typeface="+mj-lt"/>
              <a:buAutoNum type="arabicPeriod"/>
            </a:pPr>
            <a:r>
              <a:rPr lang="zh-CN" altLang="en-US" dirty="0">
                <a:solidFill>
                  <a:prstClr val="black"/>
                </a:solidFill>
                <a:latin typeface="Arial" panose="020B0604020202020204" pitchFamily="34" charset="0"/>
                <a:cs typeface="Arial" panose="020B0604020202020204" pitchFamily="34" charset="0"/>
                <a:sym typeface="+mn-ea"/>
              </a:rPr>
              <a:t>Albert, S. (2013, February 05). Vegetable Harvest Times. Retrieved April 22, 2017, from </a:t>
            </a:r>
            <a:r>
              <a:rPr lang="zh-CN" altLang="en-US" dirty="0">
                <a:solidFill>
                  <a:prstClr val="black"/>
                </a:solidFill>
                <a:latin typeface="Arial" panose="020B0604020202020204" pitchFamily="34" charset="0"/>
                <a:cs typeface="Arial" panose="020B0604020202020204" pitchFamily="34" charset="0"/>
                <a:sym typeface="+mn-ea"/>
                <a:hlinkClick r:id="rId2"/>
              </a:rPr>
              <a:t>http://www.harvesttotable.com/2010/06/vegetable_harvest_times/</a:t>
            </a:r>
            <a:r>
              <a:rPr lang="zh-CN" altLang="en-US" dirty="0">
                <a:solidFill>
                  <a:prstClr val="black"/>
                </a:solidFill>
                <a:latin typeface="Arial" panose="020B0604020202020204" pitchFamily="34" charset="0"/>
                <a:cs typeface="Arial" panose="020B0604020202020204" pitchFamily="34" charset="0"/>
                <a:sym typeface="+mn-ea"/>
              </a:rPr>
              <a:t> </a:t>
            </a:r>
            <a:endParaRPr lang="zh-CN" altLang="en-US"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eriod"/>
            </a:pPr>
            <a:r>
              <a:rPr lang="zh-CN" altLang="en-US" dirty="0">
                <a:solidFill>
                  <a:prstClr val="black"/>
                </a:solidFill>
                <a:latin typeface="Arial" panose="020B0604020202020204" pitchFamily="34" charset="0"/>
                <a:cs typeface="Arial" panose="020B0604020202020204" pitchFamily="34" charset="0"/>
                <a:sym typeface="+mn-ea"/>
              </a:rPr>
              <a:t>Dove. (2016). .Nine-year-old girl builds shelters for the homeless and grows food for them, too Facebook, retrieved from </a:t>
            </a:r>
            <a:r>
              <a:rPr lang="zh-CN" altLang="en-US" dirty="0">
                <a:solidFill>
                  <a:prstClr val="black"/>
                </a:solidFill>
                <a:latin typeface="Arial" panose="020B0604020202020204" pitchFamily="34" charset="0"/>
                <a:cs typeface="Arial" panose="020B0604020202020204" pitchFamily="34" charset="0"/>
                <a:sym typeface="+mn-ea"/>
                <a:hlinkClick r:id="rId3"/>
              </a:rPr>
              <a:t>http://www.boredpanda.com/helping-homeless-shelter-9-year-old-girl-harvest-hailey-fort/</a:t>
            </a:r>
            <a:r>
              <a:rPr lang="zh-CN" altLang="en-US" dirty="0">
                <a:solidFill>
                  <a:prstClr val="black"/>
                </a:solidFill>
                <a:latin typeface="Arial" panose="020B0604020202020204" pitchFamily="34" charset="0"/>
                <a:cs typeface="Arial" panose="020B0604020202020204" pitchFamily="34" charset="0"/>
                <a:sym typeface="+mn-ea"/>
              </a:rPr>
              <a:t> </a:t>
            </a:r>
            <a:endParaRPr lang="zh-CN" altLang="en-US"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eriod"/>
            </a:pPr>
            <a:r>
              <a:rPr lang="zh-CN" altLang="en-US" dirty="0">
                <a:solidFill>
                  <a:prstClr val="black"/>
                </a:solidFill>
                <a:latin typeface="Arial" panose="020B0604020202020204" pitchFamily="34" charset="0"/>
                <a:cs typeface="Arial" panose="020B0604020202020204" pitchFamily="34" charset="0"/>
                <a:sym typeface="+mn-ea"/>
              </a:rPr>
              <a:t>Pruitt, V. (2014, April 24). 15 Unique and Sustainable Backyard Gardening Ideas. Retrieved April 22, 2017, from </a:t>
            </a:r>
            <a:r>
              <a:rPr lang="zh-CN" altLang="en-US" dirty="0">
                <a:solidFill>
                  <a:prstClr val="black"/>
                </a:solidFill>
                <a:latin typeface="Arial" panose="020B0604020202020204" pitchFamily="34" charset="0"/>
                <a:cs typeface="Arial" panose="020B0604020202020204" pitchFamily="34" charset="0"/>
                <a:sym typeface="+mn-ea"/>
                <a:hlinkClick r:id="rId4"/>
              </a:rPr>
              <a:t>http://naturalfamilytoday.com/lifestyle/15-unique-and-sustainable-backyard-gardening-ideas/</a:t>
            </a:r>
            <a:r>
              <a:rPr lang="zh-CN" altLang="en-US" dirty="0">
                <a:solidFill>
                  <a:prstClr val="black"/>
                </a:solidFill>
                <a:latin typeface="Arial" panose="020B0604020202020204" pitchFamily="34" charset="0"/>
                <a:cs typeface="Arial" panose="020B0604020202020204" pitchFamily="34" charset="0"/>
                <a:sym typeface="+mn-ea"/>
              </a:rPr>
              <a:t> </a:t>
            </a:r>
            <a:endParaRPr lang="zh-CN" altLang="en-US"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eriod"/>
            </a:pPr>
            <a:r>
              <a:rPr lang="zh-CN" altLang="en-US" dirty="0">
                <a:solidFill>
                  <a:prstClr val="black"/>
                </a:solidFill>
                <a:latin typeface="Arial" panose="020B0604020202020204" pitchFamily="34" charset="0"/>
                <a:cs typeface="Arial" panose="020B0604020202020204" pitchFamily="34" charset="0"/>
                <a:sym typeface="+mn-ea"/>
              </a:rPr>
              <a:t>Wakefield, S., Yeudall, F., Taron, C., Reynolds, J., &amp;Skinner, A. (2007). Growing urban health: Community gardening in south-east Toronto. Journal of Health Promotion International, 22(2).</a:t>
            </a:r>
            <a:endParaRPr lang="zh-CN" altLang="en-US" dirty="0">
              <a:solidFill>
                <a:prstClr val="black"/>
              </a:solidFill>
              <a:latin typeface="Arial" panose="020B0604020202020204" pitchFamily="34" charset="0"/>
              <a:cs typeface="Arial" panose="020B0604020202020204" pitchFamily="34" charset="0"/>
            </a:endParaRPr>
          </a:p>
          <a:p>
            <a:pPr marL="342900" lvl="0" indent="-342900">
              <a:buFont typeface="+mj-lt"/>
              <a:buAutoNum type="arabicPeriod"/>
            </a:pPr>
            <a:r>
              <a:rPr lang="zh-CN" altLang="en-US" dirty="0">
                <a:solidFill>
                  <a:prstClr val="black"/>
                </a:solidFill>
                <a:latin typeface="Arial" panose="020B0604020202020204" pitchFamily="34" charset="0"/>
                <a:cs typeface="Arial" panose="020B0604020202020204" pitchFamily="34" charset="0"/>
                <a:sym typeface="+mn-ea"/>
              </a:rPr>
              <a:t>Zick, C. z., Smith, K. R., Kowaleski-Jones, L., Uno, C., &amp; Merrill, B. J. (2013). Harvesting More Than Vegetables: The potential weight control benefits of community gardening. American Journal Of Public Health, 103(6), 1110-1115.</a:t>
            </a:r>
            <a:endParaRPr lang="zh-CN" altLang="en-US" dirty="0">
              <a:solidFill>
                <a:prstClr val="black"/>
              </a:solidFill>
              <a:latin typeface="Arial" panose="020B0604020202020204" pitchFamily="34" charset="0"/>
              <a:cs typeface="Arial" panose="020B0604020202020204" pitchFamily="34" charset="0"/>
            </a:endParaRPr>
          </a:p>
          <a:p>
            <a:pPr marL="457200" indent="-457200">
              <a:buFont typeface="+mj-lt"/>
              <a:buAutoNum type="arabicPeriod"/>
            </a:pPr>
            <a:endParaRPr lang="en-US" sz="24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TotalTime>
  <Words>481</Words>
  <Application>Microsoft Office PowerPoint</Application>
  <PresentationFormat>On-screen Show (4:3)</PresentationFormat>
  <Paragraphs>39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宋体</vt:lpstr>
      <vt:lpstr>Arial</vt:lpstr>
      <vt:lpstr>Calibri</vt:lpstr>
      <vt:lpstr>Calibri Light</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spmcat50</dc:creator>
  <cp:lastModifiedBy>AG18-C02</cp:lastModifiedBy>
  <cp:revision>8</cp:revision>
  <dcterms:created xsi:type="dcterms:W3CDTF">2016-12-02T16:38:00Z</dcterms:created>
  <dcterms:modified xsi:type="dcterms:W3CDTF">2017-05-24T16:29:34Z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2052-10.1.0.6391</vt:lpwstr>
  </property>
</Properties>
</file>