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70" r:id="rId5"/>
    <p:sldId id="258" r:id="rId6"/>
    <p:sldId id="259" r:id="rId7"/>
    <p:sldId id="267" r:id="rId8"/>
    <p:sldId id="268" r:id="rId9"/>
    <p:sldId id="260" r:id="rId10"/>
    <p:sldId id="261" r:id="rId11"/>
    <p:sldId id="265" r:id="rId12"/>
    <p:sldId id="263" r:id="rId13"/>
    <p:sldId id="269"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FEF5C8D-B3AC-42E6-997E-9655AC02DF5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99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1EEE4-A36D-4D8B-A731-3A1AE47941F8}"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5C8D-B3AC-42E6-997E-9655AC02DF5D}" type="slidenum">
              <a:rPr lang="en-US" smtClean="0"/>
              <a:t>‹#›</a:t>
            </a:fld>
            <a:endParaRPr lang="en-US"/>
          </a:p>
        </p:txBody>
      </p:sp>
    </p:spTree>
    <p:extLst>
      <p:ext uri="{BB962C8B-B14F-4D97-AF65-F5344CB8AC3E}">
        <p14:creationId xmlns:p14="http://schemas.microsoft.com/office/powerpoint/2010/main" val="79968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31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44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spTree>
    <p:extLst>
      <p:ext uri="{BB962C8B-B14F-4D97-AF65-F5344CB8AC3E}">
        <p14:creationId xmlns:p14="http://schemas.microsoft.com/office/powerpoint/2010/main" val="18912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51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04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559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79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spTree>
    <p:extLst>
      <p:ext uri="{BB962C8B-B14F-4D97-AF65-F5344CB8AC3E}">
        <p14:creationId xmlns:p14="http://schemas.microsoft.com/office/powerpoint/2010/main" val="322547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1EEE4-A36D-4D8B-A731-3A1AE47941F8}"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5C8D-B3AC-42E6-997E-9655AC02DF5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5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21EEE4-A36D-4D8B-A731-3A1AE47941F8}"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5C8D-B3AC-42E6-997E-9655AC02DF5D}" type="slidenum">
              <a:rPr lang="en-US" smtClean="0"/>
              <a:t>‹#›</a:t>
            </a:fld>
            <a:endParaRPr lang="en-US"/>
          </a:p>
        </p:txBody>
      </p:sp>
    </p:spTree>
    <p:extLst>
      <p:ext uri="{BB962C8B-B14F-4D97-AF65-F5344CB8AC3E}">
        <p14:creationId xmlns:p14="http://schemas.microsoft.com/office/powerpoint/2010/main" val="405080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21EEE4-A36D-4D8B-A731-3A1AE47941F8}"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F5C8D-B3AC-42E6-997E-9655AC02DF5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13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21EEE4-A36D-4D8B-A731-3A1AE47941F8}"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F5C8D-B3AC-42E6-997E-9655AC02DF5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93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1EEE4-A36D-4D8B-A731-3A1AE47941F8}"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F5C8D-B3AC-42E6-997E-9655AC02DF5D}" type="slidenum">
              <a:rPr lang="en-US" smtClean="0"/>
              <a:t>‹#›</a:t>
            </a:fld>
            <a:endParaRPr lang="en-US"/>
          </a:p>
        </p:txBody>
      </p:sp>
    </p:spTree>
    <p:extLst>
      <p:ext uri="{BB962C8B-B14F-4D97-AF65-F5344CB8AC3E}">
        <p14:creationId xmlns:p14="http://schemas.microsoft.com/office/powerpoint/2010/main" val="271188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1EEE4-A36D-4D8B-A731-3A1AE47941F8}"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5C8D-B3AC-42E6-997E-9655AC02DF5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31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1EEE4-A36D-4D8B-A731-3A1AE47941F8}"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5C8D-B3AC-42E6-997E-9655AC02DF5D}" type="slidenum">
              <a:rPr lang="en-US" smtClean="0"/>
              <a:t>‹#›</a:t>
            </a:fld>
            <a:endParaRPr lang="en-US"/>
          </a:p>
        </p:txBody>
      </p:sp>
    </p:spTree>
    <p:extLst>
      <p:ext uri="{BB962C8B-B14F-4D97-AF65-F5344CB8AC3E}">
        <p14:creationId xmlns:p14="http://schemas.microsoft.com/office/powerpoint/2010/main" val="259031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21EEE4-A36D-4D8B-A731-3A1AE47941F8}" type="datetimeFigureOut">
              <a:rPr lang="en-US" smtClean="0"/>
              <a:t>5/24/2017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EF5C8D-B3AC-42E6-997E-9655AC02DF5D}" type="slidenum">
              <a:rPr lang="en-US" smtClean="0"/>
              <a:t>‹#›</a:t>
            </a:fld>
            <a:endParaRPr lang="en-US"/>
          </a:p>
        </p:txBody>
      </p:sp>
    </p:spTree>
    <p:extLst>
      <p:ext uri="{BB962C8B-B14F-4D97-AF65-F5344CB8AC3E}">
        <p14:creationId xmlns:p14="http://schemas.microsoft.com/office/powerpoint/2010/main" val="1157991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tW2rrLHs0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30secondstofly.com/corporate-traveler/business-travel-and-climate-change/" TargetMode="External"/><Relationship Id="rId2" Type="http://schemas.openxmlformats.org/officeDocument/2006/relationships/hyperlink" Target="http://www.davidsuzuki.org/issues/climate-change/science/climate-change-basics/air-travel-and-climate-change/" TargetMode="External"/><Relationship Id="rId1" Type="http://schemas.openxmlformats.org/officeDocument/2006/relationships/slideLayout" Target="../slideLayouts/slideLayout2.xml"/><Relationship Id="rId4" Type="http://schemas.openxmlformats.org/officeDocument/2006/relationships/hyperlink" Target="http://www.transportleague.com/an-insight-on-impact-of.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309563"/>
            <a:ext cx="9144000" cy="2387600"/>
          </a:xfrm>
        </p:spPr>
        <p:txBody>
          <a:bodyPr>
            <a:normAutofit/>
          </a:bodyPr>
          <a:lstStyle/>
          <a:p>
            <a:r>
              <a:rPr lang="en-US" sz="4400" dirty="0">
                <a:latin typeface="Times New Roman" panose="02020603050405020304" pitchFamily="18" charset="0"/>
                <a:cs typeface="Times New Roman" panose="02020603050405020304" pitchFamily="18" charset="0"/>
              </a:rPr>
              <a:t>Air transport &amp; Climate change</a:t>
            </a:r>
          </a:p>
        </p:txBody>
      </p:sp>
      <p:sp>
        <p:nvSpPr>
          <p:cNvPr id="3" name="Subtitle 2"/>
          <p:cNvSpPr>
            <a:spLocks noGrp="1"/>
          </p:cNvSpPr>
          <p:nvPr>
            <p:ph type="subTitle" idx="1"/>
          </p:nvPr>
        </p:nvSpPr>
        <p:spPr>
          <a:xfrm>
            <a:off x="2586565" y="3103563"/>
            <a:ext cx="6815669" cy="1320802"/>
          </a:xfrm>
        </p:spPr>
        <p:txBody>
          <a:bodyPr>
            <a:noAutofit/>
          </a:bodyPr>
          <a:lstStyle/>
          <a:p>
            <a:r>
              <a:rPr lang="en-US" sz="2000" b="1" dirty="0">
                <a:latin typeface="Times New Roman" panose="02020603050405020304" pitchFamily="18" charset="0"/>
                <a:cs typeface="Times New Roman" panose="02020603050405020304" pitchFamily="18" charset="0"/>
              </a:rPr>
              <a:t>Leo Wu</a:t>
            </a:r>
          </a:p>
          <a:p>
            <a:r>
              <a:rPr lang="en-US" sz="2000" b="1" dirty="0">
                <a:latin typeface="Times New Roman" panose="02020603050405020304" pitchFamily="18" charset="0"/>
                <a:cs typeface="Times New Roman" panose="02020603050405020304" pitchFamily="18" charset="0"/>
              </a:rPr>
              <a:t>Environmental Economics</a:t>
            </a:r>
          </a:p>
          <a:p>
            <a:r>
              <a:rPr lang="en-US" sz="2000" b="1" dirty="0">
                <a:latin typeface="Times New Roman" panose="02020603050405020304" pitchFamily="18" charset="0"/>
                <a:cs typeface="Times New Roman" panose="02020603050405020304" pitchFamily="18" charset="0"/>
              </a:rPr>
              <a:t>ECON 2505</a:t>
            </a:r>
          </a:p>
          <a:p>
            <a:r>
              <a:rPr lang="en-US" sz="2000" b="1" dirty="0">
                <a:latin typeface="Times New Roman" panose="02020603050405020304" pitchFamily="18" charset="0"/>
                <a:cs typeface="Times New Roman" panose="02020603050405020304" pitchFamily="18" charset="0"/>
              </a:rPr>
              <a:t>Prof. Sean P. MacDonald</a:t>
            </a:r>
          </a:p>
          <a:p>
            <a:r>
              <a:rPr lang="en-US" sz="2000" b="1" dirty="0">
                <a:latin typeface="Times New Roman" panose="02020603050405020304" pitchFamily="18" charset="0"/>
                <a:cs typeface="Times New Roman" panose="02020603050405020304" pitchFamily="18" charset="0"/>
              </a:rPr>
              <a:t>5/17/17</a:t>
            </a:r>
          </a:p>
        </p:txBody>
      </p:sp>
    </p:spTree>
    <p:extLst>
      <p:ext uri="{BB962C8B-B14F-4D97-AF65-F5344CB8AC3E}">
        <p14:creationId xmlns:p14="http://schemas.microsoft.com/office/powerpoint/2010/main" val="73742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prevent greenhouse gas?</a:t>
            </a:r>
          </a:p>
        </p:txBody>
      </p:sp>
      <p:sp>
        <p:nvSpPr>
          <p:cNvPr id="3" name="Content Placeholder 2"/>
          <p:cNvSpPr>
            <a:spLocks noGrp="1"/>
          </p:cNvSpPr>
          <p:nvPr>
            <p:ph idx="1"/>
          </p:nvPr>
        </p:nvSpPr>
        <p:spPr/>
        <p:txBody>
          <a:bodyPr/>
          <a:lstStyle/>
          <a:p>
            <a:pPr marL="0" indent="0">
              <a:buNone/>
            </a:pPr>
            <a:r>
              <a:rPr lang="en-US" dirty="0"/>
              <a:t>Controlling air traffic can be optimized, which can allow planes to avoid waiting time at airports or also in the air before landing. The airport space can also be used to create space so planes don’t have to wait to reach their destination. We can also make laws to reduce carbon dioxide emissions from air transportation. There are also other simple ways to preventing greenhouse gas from air transport. One of the main reason would be reducing the use of air transport or stop using them in general.</a:t>
            </a:r>
          </a:p>
        </p:txBody>
      </p:sp>
    </p:spTree>
    <p:extLst>
      <p:ext uri="{BB962C8B-B14F-4D97-AF65-F5344CB8AC3E}">
        <p14:creationId xmlns:p14="http://schemas.microsoft.com/office/powerpoint/2010/main" val="26471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Europe doing to try to prevent it?</a:t>
            </a:r>
          </a:p>
        </p:txBody>
      </p:sp>
      <p:sp>
        <p:nvSpPr>
          <p:cNvPr id="3" name="Subtitle 2"/>
          <p:cNvSpPr>
            <a:spLocks noGrp="1"/>
          </p:cNvSpPr>
          <p:nvPr>
            <p:ph idx="1"/>
          </p:nvPr>
        </p:nvSpPr>
        <p:spPr/>
        <p:txBody>
          <a:bodyPr>
            <a:noAutofit/>
          </a:bodyPr>
          <a:lstStyle/>
          <a:p>
            <a:pPr marL="0" indent="0">
              <a:buNone/>
            </a:pPr>
            <a:r>
              <a:rPr lang="en-US" sz="2400" dirty="0">
                <a:latin typeface="+mj-lt"/>
                <a:cs typeface="Times New Roman" panose="02020603050405020304" pitchFamily="18" charset="0"/>
              </a:rPr>
              <a:t>Although the impact that aviation has on the climate is often neglected topic, Europe has spent the last few decades trying to decrease greenhouse gas emissions. According to </a:t>
            </a:r>
            <a:r>
              <a:rPr lang="en-US" sz="2400" dirty="0" err="1">
                <a:latin typeface="+mj-lt"/>
                <a:cs typeface="Times New Roman" panose="02020603050405020304" pitchFamily="18" charset="0"/>
              </a:rPr>
              <a:t>Flassbeck</a:t>
            </a:r>
            <a:r>
              <a:rPr lang="en-US" sz="2400" dirty="0">
                <a:latin typeface="+mj-lt"/>
                <a:cs typeface="Times New Roman" panose="02020603050405020304" pitchFamily="18" charset="0"/>
              </a:rPr>
              <a:t> Economics, the European Union </a:t>
            </a:r>
            <a:r>
              <a:rPr lang="en-US" dirty="0">
                <a:latin typeface="+mj-lt"/>
                <a:cs typeface="Times New Roman" panose="02020603050405020304" pitchFamily="18" charset="0"/>
              </a:rPr>
              <a:t>E</a:t>
            </a:r>
            <a:r>
              <a:rPr lang="en-US" sz="2400" dirty="0">
                <a:latin typeface="+mj-lt"/>
                <a:cs typeface="Times New Roman" panose="02020603050405020304" pitchFamily="18" charset="0"/>
              </a:rPr>
              <a:t>missions </a:t>
            </a:r>
            <a:r>
              <a:rPr lang="en-US" dirty="0">
                <a:latin typeface="+mj-lt"/>
                <a:cs typeface="Times New Roman" panose="02020603050405020304" pitchFamily="18" charset="0"/>
              </a:rPr>
              <a:t>T</a:t>
            </a:r>
            <a:r>
              <a:rPr lang="en-US" sz="2400" dirty="0">
                <a:latin typeface="+mj-lt"/>
                <a:cs typeface="Times New Roman" panose="02020603050405020304" pitchFamily="18" charset="0"/>
              </a:rPr>
              <a:t>rading </a:t>
            </a:r>
            <a:r>
              <a:rPr lang="en-US" dirty="0">
                <a:latin typeface="+mj-lt"/>
                <a:cs typeface="Times New Roman" panose="02020603050405020304" pitchFamily="18" charset="0"/>
              </a:rPr>
              <a:t>S</a:t>
            </a:r>
            <a:r>
              <a:rPr lang="en-US" sz="2400" dirty="0">
                <a:latin typeface="+mj-lt"/>
                <a:cs typeface="Times New Roman" panose="02020603050405020304" pitchFamily="18" charset="0"/>
              </a:rPr>
              <a:t>ystem (ETS) “set an overall legal limit on CO2 emissions of over 11,000 power stations and factories within 30 countries and accounts for almost half of the EU’s CO2 emissions.” </a:t>
            </a:r>
          </a:p>
        </p:txBody>
      </p:sp>
    </p:spTree>
    <p:extLst>
      <p:ext uri="{BB962C8B-B14F-4D97-AF65-F5344CB8AC3E}">
        <p14:creationId xmlns:p14="http://schemas.microsoft.com/office/powerpoint/2010/main" val="129300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idx="1"/>
          </p:nvPr>
        </p:nvSpPr>
        <p:spPr/>
        <p:txBody>
          <a:bodyPr/>
          <a:lstStyle/>
          <a:p>
            <a:pPr marL="0" indent="0">
              <a:buNone/>
            </a:pPr>
            <a:r>
              <a:rPr lang="en-US" dirty="0"/>
              <a:t>There are simple solutions to greenhouse gas emissions. Walking and bicycle are both one of the least impact transportation. These transportations produces no carbon emissions from fossil fuels. Bicycles and bicycle parts emits carbon dioxide but not as much as other transportations. Also last but not least, avoid idling in your vehicles. This means to turn off your vehicles when you’re not moving.</a:t>
            </a:r>
          </a:p>
        </p:txBody>
      </p:sp>
    </p:spTree>
    <p:extLst>
      <p:ext uri="{BB962C8B-B14F-4D97-AF65-F5344CB8AC3E}">
        <p14:creationId xmlns:p14="http://schemas.microsoft.com/office/powerpoint/2010/main" val="4990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pic>
        <p:nvPicPr>
          <p:cNvPr id="4" name="EtW2rrLHs08"/>
          <p:cNvPicPr>
            <a:picLocks noGrp="1" noRot="1" noChangeAspect="1"/>
          </p:cNvPicPr>
          <p:nvPr>
            <p:ph idx="1"/>
            <a:videoFile r:link="rId1"/>
          </p:nvPr>
        </p:nvPicPr>
        <p:blipFill>
          <a:blip r:embed="rId3"/>
          <a:stretch>
            <a:fillRect/>
          </a:stretch>
        </p:blipFill>
        <p:spPr>
          <a:xfrm>
            <a:off x="2470150" y="2451100"/>
            <a:ext cx="7251700" cy="3606800"/>
          </a:xfrm>
          <a:prstGeom prst="rect">
            <a:avLst/>
          </a:prstGeom>
        </p:spPr>
      </p:pic>
    </p:spTree>
    <p:extLst>
      <p:ext uri="{BB962C8B-B14F-4D97-AF65-F5344CB8AC3E}">
        <p14:creationId xmlns:p14="http://schemas.microsoft.com/office/powerpoint/2010/main" val="2570700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idx="1"/>
          </p:nvPr>
        </p:nvSpPr>
        <p:spPr>
          <a:xfrm>
            <a:off x="1295402" y="2607732"/>
            <a:ext cx="9601196" cy="3318936"/>
          </a:xfrm>
        </p:spPr>
        <p:txBody>
          <a:bodyPr>
            <a:normAutofit fontScale="70000" lnSpcReduction="20000"/>
          </a:bodyPr>
          <a:lstStyle/>
          <a:p>
            <a:pPr marL="0" indent="0">
              <a:buNone/>
            </a:pPr>
            <a:r>
              <a:rPr lang="en-US" dirty="0"/>
              <a:t>Air travel and climate change. (</a:t>
            </a:r>
            <a:r>
              <a:rPr lang="en-US" dirty="0" err="1"/>
              <a:t>n.d.</a:t>
            </a:r>
            <a:r>
              <a:rPr lang="en-US" dirty="0"/>
              <a:t>). Retrieved May 22, 2017, from </a:t>
            </a:r>
            <a:r>
              <a:rPr lang="en-US" dirty="0">
                <a:hlinkClick r:id="rId2"/>
              </a:rPr>
              <a:t>http://www.davidsuzuki.org/issues/climate-change/science/climate-change-basics/air-travel-and-climate-change/</a:t>
            </a:r>
            <a:endParaRPr lang="en-US" dirty="0"/>
          </a:p>
          <a:p>
            <a:pPr marL="0" indent="0">
              <a:buNone/>
            </a:pPr>
            <a:r>
              <a:rPr lang="en-US" dirty="0"/>
              <a:t>Airplane contrails worse than CO2 emissions for global warming: study. (</a:t>
            </a:r>
            <a:r>
              <a:rPr lang="en-US" dirty="0" err="1"/>
              <a:t>n.d.</a:t>
            </a:r>
            <a:r>
              <a:rPr lang="en-US" dirty="0"/>
              <a:t>). Retrieved May 22, 2017, from https://phys.org/news/2011-03-airplane-contrails-worse-co2-emissions.html </a:t>
            </a:r>
          </a:p>
          <a:p>
            <a:pPr marL="0" indent="0">
              <a:buNone/>
            </a:pPr>
            <a:r>
              <a:rPr lang="en-US" dirty="0"/>
              <a:t>Aviation and Climate Change: Issues Both Environmentalists and Business Travelers Must Face. (</a:t>
            </a:r>
            <a:r>
              <a:rPr lang="en-US" dirty="0" err="1"/>
              <a:t>n.d.</a:t>
            </a:r>
            <a:r>
              <a:rPr lang="en-US" dirty="0"/>
              <a:t>). Retrieved May 22, 2017, from </a:t>
            </a:r>
            <a:r>
              <a:rPr lang="en-US" dirty="0">
                <a:hlinkClick r:id="rId3"/>
              </a:rPr>
              <a:t>https://www.30secondstofly.com/corporate-traveler/business-travel-and-climate-change/</a:t>
            </a:r>
            <a:endParaRPr lang="en-US" dirty="0"/>
          </a:p>
          <a:p>
            <a:pPr marL="0" indent="0">
              <a:buNone/>
            </a:pPr>
            <a:r>
              <a:rPr lang="en-US" dirty="0"/>
              <a:t>Aviation and climate change. (</a:t>
            </a:r>
            <a:r>
              <a:rPr lang="en-US" dirty="0" err="1"/>
              <a:t>n.d.</a:t>
            </a:r>
            <a:r>
              <a:rPr lang="en-US" dirty="0"/>
              <a:t>). Retrieved May 22, 2017, from http://aviationbenefits.org/environmental-efficiency/aviation-and-climate-change/ </a:t>
            </a:r>
          </a:p>
          <a:p>
            <a:pPr marL="0" indent="0">
              <a:buNone/>
            </a:pPr>
            <a:r>
              <a:rPr lang="en-US" dirty="0"/>
              <a:t>Clark, D. (2010, April 06). Aviation Q&amp;A: the impact of flying on the environment. Retrieved May 22, 2017, from https://www.theguardian.com/environment/2010/apr/06/aviation-q-and-a </a:t>
            </a:r>
          </a:p>
          <a:p>
            <a:pPr marL="0" indent="0">
              <a:buNone/>
            </a:pPr>
            <a:r>
              <a:rPr lang="en-US" dirty="0"/>
              <a:t>Impact Of Air Transport On Environment. (</a:t>
            </a:r>
            <a:r>
              <a:rPr lang="en-US" dirty="0" err="1"/>
              <a:t>n.d.</a:t>
            </a:r>
            <a:r>
              <a:rPr lang="en-US" dirty="0"/>
              <a:t>). Retrieved May 22, 2017, from </a:t>
            </a:r>
            <a:r>
              <a:rPr lang="en-US" dirty="0">
                <a:hlinkClick r:id="rId4"/>
              </a:rPr>
              <a:t>http://www.transportleague.com/an-insight-on-impact-of.html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544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will be addressed?</a:t>
            </a:r>
          </a:p>
        </p:txBody>
      </p:sp>
      <p:sp>
        <p:nvSpPr>
          <p:cNvPr id="3" name="Content Placeholder 2"/>
          <p:cNvSpPr>
            <a:spLocks noGrp="1"/>
          </p:cNvSpPr>
          <p:nvPr>
            <p:ph idx="1"/>
          </p:nvPr>
        </p:nvSpPr>
        <p:spPr/>
        <p:txBody>
          <a:bodyPr/>
          <a:lstStyle/>
          <a:p>
            <a:r>
              <a:rPr lang="en-US" dirty="0"/>
              <a:t>How does air transport affect the environment?</a:t>
            </a:r>
          </a:p>
          <a:p>
            <a:r>
              <a:rPr lang="en-US" dirty="0"/>
              <a:t>How can negative effects of air transport on the environment be prevented?</a:t>
            </a:r>
          </a:p>
          <a:p>
            <a:r>
              <a:rPr lang="en-US" dirty="0"/>
              <a:t>What are some solutions?</a:t>
            </a:r>
          </a:p>
        </p:txBody>
      </p:sp>
    </p:spTree>
    <p:extLst>
      <p:ext uri="{BB962C8B-B14F-4D97-AF65-F5344CB8AC3E}">
        <p14:creationId xmlns:p14="http://schemas.microsoft.com/office/powerpoint/2010/main" val="170213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Greenhouse Gas?</a:t>
            </a:r>
          </a:p>
        </p:txBody>
      </p:sp>
      <p:sp>
        <p:nvSpPr>
          <p:cNvPr id="3" name="Subtitle 2"/>
          <p:cNvSpPr>
            <a:spLocks noGrp="1"/>
          </p:cNvSpPr>
          <p:nvPr>
            <p:ph idx="1"/>
          </p:nvPr>
        </p:nvSpPr>
        <p:spPr/>
        <p:txBody>
          <a:bodyPr/>
          <a:lstStyle/>
          <a:p>
            <a:r>
              <a:rPr lang="en-US" dirty="0"/>
              <a:t>Greenhouse gas is any gas compound in the atmosphere that is capable of absorbing radiation, which traps and holds the heat in the atmosphere.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186" y="3494314"/>
            <a:ext cx="8915400" cy="2570844"/>
          </a:xfrm>
          <a:prstGeom prst="rect">
            <a:avLst/>
          </a:prstGeom>
        </p:spPr>
      </p:pic>
    </p:spTree>
    <p:extLst>
      <p:ext uri="{BB962C8B-B14F-4D97-AF65-F5344CB8AC3E}">
        <p14:creationId xmlns:p14="http://schemas.microsoft.com/office/powerpoint/2010/main" val="223583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Greenhouse Gas</a:t>
            </a:r>
          </a:p>
        </p:txBody>
      </p:sp>
      <p:sp>
        <p:nvSpPr>
          <p:cNvPr id="3" name="Content Placeholder 2"/>
          <p:cNvSpPr>
            <a:spLocks noGrp="1"/>
          </p:cNvSpPr>
          <p:nvPr>
            <p:ph idx="1"/>
          </p:nvPr>
        </p:nvSpPr>
        <p:spPr>
          <a:xfrm>
            <a:off x="1295401" y="2556932"/>
            <a:ext cx="5143499" cy="3318936"/>
          </a:xfrm>
        </p:spPr>
        <p:txBody>
          <a:bodyPr>
            <a:normAutofit fontScale="92500" lnSpcReduction="20000"/>
          </a:bodyPr>
          <a:lstStyle/>
          <a:p>
            <a:pPr marL="0" indent="0">
              <a:buNone/>
            </a:pPr>
            <a:r>
              <a:rPr lang="en-US" dirty="0"/>
              <a:t>Human activities can send gases like CO2 into the atmosphere that enhance the greenhouse effect. Many of the gases come from fossil fuels such as oil, coal and natural gas to run vehicles, and generate electricity for industries or houses. The atmosphere can contain too much gases like CO2, which can make the atmosphere and the earth hotter. If the atmosphere holds onto these hot heat, and doesn’t release it, it can cause global warming.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714" y="2590428"/>
            <a:ext cx="4572000" cy="3467471"/>
          </a:xfrm>
          <a:prstGeom prst="rect">
            <a:avLst/>
          </a:prstGeom>
        </p:spPr>
      </p:pic>
    </p:spTree>
    <p:extLst>
      <p:ext uri="{BB962C8B-B14F-4D97-AF65-F5344CB8AC3E}">
        <p14:creationId xmlns:p14="http://schemas.microsoft.com/office/powerpoint/2010/main" val="391977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Greenhouse Gas Emission</a:t>
            </a:r>
          </a:p>
        </p:txBody>
      </p:sp>
      <p:sp>
        <p:nvSpPr>
          <p:cNvPr id="3" name="Content Placeholder 2"/>
          <p:cNvSpPr>
            <a:spLocks noGrp="1"/>
          </p:cNvSpPr>
          <p:nvPr>
            <p:ph idx="1"/>
          </p:nvPr>
        </p:nvSpPr>
        <p:spPr>
          <a:xfrm>
            <a:off x="1295401" y="2556932"/>
            <a:ext cx="4152899" cy="3318936"/>
          </a:xfrm>
        </p:spPr>
        <p:txBody>
          <a:bodyPr>
            <a:normAutofit fontScale="92500"/>
          </a:bodyPr>
          <a:lstStyle/>
          <a:p>
            <a:pPr marL="0" indent="0">
              <a:buNone/>
            </a:pPr>
            <a:r>
              <a:rPr lang="en-US" dirty="0"/>
              <a:t>Although the air transport industry is a small industry, it has a large impact on the climate system. Compared to other modes of transport, such as driving and taking the train or bus, travelling by air has a greater impact. Aircraft uses more greenhouse gas per passenger as shown on this picture.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2556932"/>
            <a:ext cx="6070601" cy="3625014"/>
          </a:xfrm>
          <a:prstGeom prst="rect">
            <a:avLst/>
          </a:prstGeom>
        </p:spPr>
      </p:pic>
    </p:spTree>
    <p:extLst>
      <p:ext uri="{BB962C8B-B14F-4D97-AF65-F5344CB8AC3E}">
        <p14:creationId xmlns:p14="http://schemas.microsoft.com/office/powerpoint/2010/main" val="177716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kind of greenhouse gas do aircraft product?</a:t>
            </a:r>
          </a:p>
        </p:txBody>
      </p:sp>
      <p:sp>
        <p:nvSpPr>
          <p:cNvPr id="3" name="Content Placeholder 2"/>
          <p:cNvSpPr>
            <a:spLocks noGrp="1"/>
          </p:cNvSpPr>
          <p:nvPr>
            <p:ph idx="1"/>
          </p:nvPr>
        </p:nvSpPr>
        <p:spPr/>
        <p:txBody>
          <a:bodyPr/>
          <a:lstStyle/>
          <a:p>
            <a:pPr marL="0" indent="0">
              <a:buNone/>
            </a:pPr>
            <a:r>
              <a:rPr lang="en-US" dirty="0"/>
              <a:t>When fuel are burned from aircrafts, the carbon in the fuel is released and bonds with oxygen in the air to form carbon dioxide. Burning the fuel will also release water vapor and nitrogen dioxide.</a:t>
            </a:r>
          </a:p>
          <a:p>
            <a:pPr marL="0" indent="0">
              <a:buNone/>
            </a:pPr>
            <a:r>
              <a:rPr lang="en-US" dirty="0"/>
              <a:t>Studies have shown that these high-altitude emissions have a more harmful climate impact because it triggers a series of chemical reactions.</a:t>
            </a:r>
          </a:p>
        </p:txBody>
      </p:sp>
    </p:spTree>
    <p:extLst>
      <p:ext uri="{BB962C8B-B14F-4D97-AF65-F5344CB8AC3E}">
        <p14:creationId xmlns:p14="http://schemas.microsoft.com/office/powerpoint/2010/main" val="153751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contrails?</a:t>
            </a:r>
          </a:p>
        </p:txBody>
      </p:sp>
      <p:sp>
        <p:nvSpPr>
          <p:cNvPr id="3" name="Content Placeholder 2"/>
          <p:cNvSpPr>
            <a:spLocks noGrp="1"/>
          </p:cNvSpPr>
          <p:nvPr>
            <p:ph sz="half" idx="1"/>
          </p:nvPr>
        </p:nvSpPr>
        <p:spPr/>
        <p:txBody>
          <a:bodyPr/>
          <a:lstStyle/>
          <a:p>
            <a:pPr marL="0" indent="0">
              <a:buNone/>
            </a:pPr>
            <a:r>
              <a:rPr lang="en-US" dirty="0"/>
              <a:t>Contrails are long trails of exhaust that you would see in the sky behind airplanes. Studies show that scientists have found that contrails are most harmful at night. They trap infrared radiation from earth. Contrails caused by air-travel emissions are considered to have a net warming effect.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221" y="2560320"/>
            <a:ext cx="5088348" cy="3394655"/>
          </a:xfrm>
          <a:prstGeom prst="rect">
            <a:avLst/>
          </a:prstGeom>
        </p:spPr>
      </p:pic>
    </p:spTree>
    <p:extLst>
      <p:ext uri="{BB962C8B-B14F-4D97-AF65-F5344CB8AC3E}">
        <p14:creationId xmlns:p14="http://schemas.microsoft.com/office/powerpoint/2010/main" val="212918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contrails? (cont.)</a:t>
            </a:r>
          </a:p>
        </p:txBody>
      </p:sp>
      <p:sp>
        <p:nvSpPr>
          <p:cNvPr id="5" name="Content Placeholder 4"/>
          <p:cNvSpPr>
            <a:spLocks noGrp="1"/>
          </p:cNvSpPr>
          <p:nvPr>
            <p:ph idx="1"/>
          </p:nvPr>
        </p:nvSpPr>
        <p:spPr/>
        <p:txBody>
          <a:bodyPr>
            <a:normAutofit lnSpcReduction="10000"/>
          </a:bodyPr>
          <a:lstStyle/>
          <a:p>
            <a:pPr marL="0" indent="0">
              <a:buNone/>
            </a:pPr>
            <a:r>
              <a:rPr lang="en-US" dirty="0"/>
              <a:t>Contrails is known to be more dangerous than CO2 when it comes to global warming. It was discovered that aviation contrails play a huge role in the impact on the climate change. It has a greater impact than CO2 emissions produced. While the CO</a:t>
            </a:r>
            <a:r>
              <a:rPr lang="en-US" baseline="-25000" dirty="0"/>
              <a:t>2</a:t>
            </a:r>
            <a:r>
              <a:rPr lang="en-US" dirty="0"/>
              <a:t> emissions from airplanes account for around three percent of the annual CO</a:t>
            </a:r>
            <a:r>
              <a:rPr lang="en-US" baseline="-25000" dirty="0"/>
              <a:t>2</a:t>
            </a:r>
            <a:r>
              <a:rPr lang="en-US" dirty="0"/>
              <a:t> emissions from all fossil fuels and change the radiation by 28 milliwatts per square meter, the aviation contrails are responsible for a change of around 31 milliwatts per square meter.</a:t>
            </a:r>
            <a:br>
              <a:rPr lang="en-US" dirty="0"/>
            </a:br>
            <a:br>
              <a:rPr lang="en-US" dirty="0"/>
            </a:br>
            <a:endParaRPr lang="en-US" dirty="0"/>
          </a:p>
        </p:txBody>
      </p:sp>
    </p:spTree>
    <p:extLst>
      <p:ext uri="{BB962C8B-B14F-4D97-AF65-F5344CB8AC3E}">
        <p14:creationId xmlns:p14="http://schemas.microsoft.com/office/powerpoint/2010/main" val="139205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air transport affect the environment?</a:t>
            </a:r>
          </a:p>
        </p:txBody>
      </p:sp>
      <p:sp>
        <p:nvSpPr>
          <p:cNvPr id="3" name="Content Placeholder 2"/>
          <p:cNvSpPr>
            <a:spLocks noGrp="1"/>
          </p:cNvSpPr>
          <p:nvPr>
            <p:ph idx="1"/>
          </p:nvPr>
        </p:nvSpPr>
        <p:spPr/>
        <p:txBody>
          <a:bodyPr/>
          <a:lstStyle/>
          <a:p>
            <a:pPr marL="0" indent="0">
              <a:buNone/>
            </a:pPr>
            <a:r>
              <a:rPr lang="en-US" dirty="0"/>
              <a:t>Air transport is one of the easiest ways to travel far which is why it can be debatable for climate change. It affects the environment because the aircraft engines emits heat, noise, and gases which affects the climate. Not only aircrafts can produce greenhouse gas but vehicles such as cars, bus, and trains can produce them as well. Studies have shown that between 1990 and 2006, greenhouse gas emissions from air transport have been known to increase by 87%. This shows that air transportation has an higher impact on climate change because it has increased by a high amount. </a:t>
            </a:r>
          </a:p>
        </p:txBody>
      </p:sp>
    </p:spTree>
    <p:extLst>
      <p:ext uri="{BB962C8B-B14F-4D97-AF65-F5344CB8AC3E}">
        <p14:creationId xmlns:p14="http://schemas.microsoft.com/office/powerpoint/2010/main" val="24256016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Retrospect</Template>
  <TotalTime>448</TotalTime>
  <Words>966</Words>
  <Application>Microsoft Office PowerPoint</Application>
  <PresentationFormat>Widescreen</PresentationFormat>
  <Paragraphs>39</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Times New Roman</vt:lpstr>
      <vt:lpstr>Organic</vt:lpstr>
      <vt:lpstr>Air transport &amp; Climate change</vt:lpstr>
      <vt:lpstr>What will be addressed?</vt:lpstr>
      <vt:lpstr>What is Greenhouse Gas?</vt:lpstr>
      <vt:lpstr>Greenhouse Gas</vt:lpstr>
      <vt:lpstr>Greenhouse Gas Emission</vt:lpstr>
      <vt:lpstr>What kind of greenhouse gas do aircraft product?</vt:lpstr>
      <vt:lpstr>What are contrails?</vt:lpstr>
      <vt:lpstr>What are contrails? (cont.)</vt:lpstr>
      <vt:lpstr>How does air transport affect the environment?</vt:lpstr>
      <vt:lpstr>How can we prevent greenhouse gas?</vt:lpstr>
      <vt:lpstr>What is Europe doing to try to prevent it?</vt:lpstr>
      <vt:lpstr>Solutions</vt:lpstr>
      <vt:lpstr>Video</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transport &amp; Climate change</dc:title>
  <dc:creator>Leo Woo</dc:creator>
  <cp:lastModifiedBy>Leo Woo</cp:lastModifiedBy>
  <cp:revision>24</cp:revision>
  <dcterms:created xsi:type="dcterms:W3CDTF">2017-05-22T18:05:59Z</dcterms:created>
  <dcterms:modified xsi:type="dcterms:W3CDTF">2017-05-24T05:17:18Z</dcterms:modified>
</cp:coreProperties>
</file>