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675" y="3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0F761-76E1-409C-B69B-5180F3B54D72}" type="datetimeFigureOut">
              <a:rPr lang="en-US" smtClean="0"/>
              <a:t>2/26/2017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996E0-1BAD-461C-96B9-6ED2C7B38DBA}" type="slidenum">
              <a:rPr lang="en-US" smtClean="0"/>
              <a:t>‹#›</a:t>
            </a:fld>
            <a:endParaRPr lang="en-US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0F761-76E1-409C-B69B-5180F3B54D72}" type="datetimeFigureOut">
              <a:rPr lang="en-US" smtClean="0"/>
              <a:t>2/26/2017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996E0-1BAD-461C-96B9-6ED2C7B38D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0F761-76E1-409C-B69B-5180F3B54D72}" type="datetimeFigureOut">
              <a:rPr lang="en-US" smtClean="0"/>
              <a:t>2/26/2017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996E0-1BAD-461C-96B9-6ED2C7B38D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0F761-76E1-409C-B69B-5180F3B54D72}" type="datetimeFigureOut">
              <a:rPr lang="en-US" smtClean="0"/>
              <a:t>2/26/2017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996E0-1BAD-461C-96B9-6ED2C7B38D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0F761-76E1-409C-B69B-5180F3B54D72}" type="datetimeFigureOut">
              <a:rPr lang="en-US" smtClean="0"/>
              <a:t>2/26/2017</a:t>
            </a:fld>
            <a:endParaRPr lang="en-US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996E0-1BAD-461C-96B9-6ED2C7B38DB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0F761-76E1-409C-B69B-5180F3B54D72}" type="datetimeFigureOut">
              <a:rPr lang="en-US" smtClean="0"/>
              <a:t>2/26/2017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996E0-1BAD-461C-96B9-6ED2C7B38D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0F761-76E1-409C-B69B-5180F3B54D72}" type="datetimeFigureOut">
              <a:rPr lang="en-US" smtClean="0"/>
              <a:t>2/26/2017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996E0-1BAD-461C-96B9-6ED2C7B38D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0F761-76E1-409C-B69B-5180F3B54D72}" type="datetimeFigureOut">
              <a:rPr lang="en-US" smtClean="0"/>
              <a:t>2/26/2017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996E0-1BAD-461C-96B9-6ED2C7B38D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0F761-76E1-409C-B69B-5180F3B54D72}" type="datetimeFigureOut">
              <a:rPr lang="en-US" smtClean="0"/>
              <a:t>2/26/2017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996E0-1BAD-461C-96B9-6ED2C7B38D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0F761-76E1-409C-B69B-5180F3B54D72}" type="datetimeFigureOut">
              <a:rPr lang="en-US" smtClean="0"/>
              <a:t>2/26/2017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996E0-1BAD-461C-96B9-6ED2C7B38DBA}" type="slidenum">
              <a:rPr lang="en-US" smtClean="0"/>
              <a:t>‹#›</a:t>
            </a:fld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0F761-76E1-409C-B69B-5180F3B54D72}" type="datetimeFigureOut">
              <a:rPr lang="en-US" smtClean="0"/>
              <a:t>2/26/2017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996E0-1BAD-461C-96B9-6ED2C7B38DBA}" type="slidenum">
              <a:rPr lang="en-US" smtClean="0"/>
              <a:t>‹#›</a:t>
            </a:fld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2C50F761-76E1-409C-B69B-5180F3B54D72}" type="datetimeFigureOut">
              <a:rPr lang="en-US" smtClean="0"/>
              <a:t>2/26/2017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525996E0-1BAD-461C-96B9-6ED2C7B38DBA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AIE9klWvA4g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iDixluiUSN0" TargetMode="External"/><Relationship Id="rId2" Type="http://schemas.openxmlformats.org/officeDocument/2006/relationships/hyperlink" Target="https://www.youtube.com/watch?v=4eaYRjS-yuQ" TargetMode="Externa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28600" y="381000"/>
            <a:ext cx="8686800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Is GDP as currently used not an effective measure of economic and environmental progress?</a:t>
            </a:r>
          </a:p>
          <a:p>
            <a:endParaRPr lang="en-US" sz="2400" b="1" dirty="0"/>
          </a:p>
          <a:p>
            <a:r>
              <a:rPr lang="en-US" sz="2800" b="1" dirty="0"/>
              <a:t>I. Why is a Green GDP a better measure of economic growth and progress?</a:t>
            </a:r>
          </a:p>
          <a:p>
            <a:endParaRPr lang="en-US" sz="2800" b="1" dirty="0"/>
          </a:p>
          <a:p>
            <a:r>
              <a:rPr lang="en-US" sz="2800" b="1" dirty="0"/>
              <a:t>II. Proposals: How should a green GDP be measured?</a:t>
            </a:r>
          </a:p>
          <a:p>
            <a:endParaRPr lang="en-US" sz="2800" b="1" dirty="0"/>
          </a:p>
          <a:p>
            <a:r>
              <a:rPr lang="en-US" sz="2800" b="1" dirty="0"/>
              <a:t>III. What is the Genuine Progress Indicator?</a:t>
            </a:r>
          </a:p>
          <a:p>
            <a:endParaRPr lang="en-US" sz="2800" b="1" dirty="0"/>
          </a:p>
          <a:p>
            <a:r>
              <a:rPr lang="en-US" sz="2800" b="1" dirty="0"/>
              <a:t>IV. Can public policy change the way economic/environmental progress is measured?</a:t>
            </a:r>
          </a:p>
          <a:p>
            <a:endParaRPr lang="en-US" sz="2800" b="1" dirty="0"/>
          </a:p>
          <a:p>
            <a:endParaRPr lang="en-US" sz="2400" b="1" dirty="0"/>
          </a:p>
          <a:p>
            <a:endParaRPr lang="en-US" sz="2400" b="1" dirty="0"/>
          </a:p>
          <a:p>
            <a:r>
              <a:rPr lang="en-US" sz="2400" b="1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2626122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228600"/>
            <a:ext cx="8763000" cy="63555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The nation quickly recognized the problem that its rapid growth was creating, acknowledging the environmental challenges rapid growth was creating.</a:t>
            </a:r>
          </a:p>
          <a:p>
            <a:r>
              <a:rPr lang="en-US" sz="2400" dirty="0"/>
              <a:t>Beginning in 2004, the nation initiated a “Green GDP Project”  The new GDP would:</a:t>
            </a:r>
          </a:p>
          <a:p>
            <a:endParaRPr lang="en-US" sz="900" dirty="0"/>
          </a:p>
          <a:p>
            <a:pPr marL="342900" indent="-342900">
              <a:buAutoNum type="arabicPeriod"/>
            </a:pPr>
            <a:r>
              <a:rPr lang="en-US" sz="2400" dirty="0"/>
              <a:t>Subtract the estimated costs of pollution from estimated GDP</a:t>
            </a:r>
          </a:p>
          <a:p>
            <a:pPr marL="342900" indent="-342900">
              <a:buAutoNum type="arabicPeriod"/>
            </a:pPr>
            <a:endParaRPr lang="en-US" sz="1000" dirty="0"/>
          </a:p>
          <a:p>
            <a:pPr marL="342900" indent="-342900">
              <a:buFontTx/>
              <a:buAutoNum type="arabicPeriod"/>
            </a:pPr>
            <a:r>
              <a:rPr lang="en-US" sz="2400" dirty="0"/>
              <a:t> Account for resource depletion.</a:t>
            </a:r>
          </a:p>
          <a:p>
            <a:pPr marL="342900" indent="-342900">
              <a:buAutoNum type="arabicPeriod"/>
            </a:pPr>
            <a:endParaRPr lang="en-US" sz="1000" dirty="0"/>
          </a:p>
          <a:p>
            <a:pPr marL="342900" indent="-342900">
              <a:buAutoNum type="arabicPeriod"/>
            </a:pPr>
            <a:r>
              <a:rPr lang="en-US" sz="2400" dirty="0"/>
              <a:t>Begin to estimate a range of possible methods for estimating environmental costs and their proportion of national GDP</a:t>
            </a:r>
          </a:p>
          <a:p>
            <a:endParaRPr lang="en-US" sz="900" dirty="0"/>
          </a:p>
          <a:p>
            <a:r>
              <a:rPr lang="en-US" sz="2400" dirty="0"/>
              <a:t>In 2004, the first report was issued stating that environmental pollution accounted for 3.05 percent of GDP in that year. </a:t>
            </a:r>
          </a:p>
          <a:p>
            <a:endParaRPr lang="en-US" sz="900" dirty="0"/>
          </a:p>
          <a:p>
            <a:r>
              <a:rPr lang="en-US" sz="2400" dirty="0"/>
              <a:t>However, this was the first and last Green GDP estimate that was produced.  Why?  Possibly the priority of job creation and social stability as public policy was viewed as a more pressing goal than addressing pollution – at least for now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8522211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7091" y="228600"/>
            <a:ext cx="8610600" cy="615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u="sng" dirty="0"/>
              <a:t>2. United States</a:t>
            </a:r>
          </a:p>
          <a:p>
            <a:endParaRPr lang="en-US" sz="1000" u="sng" dirty="0"/>
          </a:p>
          <a:p>
            <a:r>
              <a:rPr lang="en-US" sz="2800" dirty="0"/>
              <a:t>In 1993, the Bureau of Economic Analysis took steps toward a green accounting measure for U.S. GDP entitled “Integrated Economic Accounts.”</a:t>
            </a:r>
          </a:p>
          <a:p>
            <a:endParaRPr lang="en-US" sz="1000" dirty="0"/>
          </a:p>
          <a:p>
            <a:r>
              <a:rPr lang="en-US" sz="2800" dirty="0"/>
              <a:t>Methodology: analyzed some of the most easily measured commodities in the economy, such as </a:t>
            </a:r>
            <a:r>
              <a:rPr lang="en-US" sz="2800" u="sng" dirty="0"/>
              <a:t>coal</a:t>
            </a:r>
            <a:r>
              <a:rPr lang="en-US" sz="2800" dirty="0"/>
              <a:t>, </a:t>
            </a:r>
            <a:r>
              <a:rPr lang="en-US" sz="2800" u="sng" dirty="0"/>
              <a:t>petroleum</a:t>
            </a:r>
            <a:r>
              <a:rPr lang="en-US" sz="2800" dirty="0"/>
              <a:t> and </a:t>
            </a:r>
            <a:r>
              <a:rPr lang="en-US" sz="2800" u="sng" dirty="0"/>
              <a:t>mineral resources</a:t>
            </a:r>
            <a:r>
              <a:rPr lang="en-US" sz="2800" dirty="0"/>
              <a:t>. </a:t>
            </a:r>
          </a:p>
          <a:p>
            <a:endParaRPr lang="en-US" sz="1000" dirty="0"/>
          </a:p>
          <a:p>
            <a:r>
              <a:rPr lang="en-US" sz="2800" u="sng" dirty="0"/>
              <a:t>Results?</a:t>
            </a:r>
            <a:r>
              <a:rPr lang="en-US" sz="2800" dirty="0"/>
              <a:t> Indicated that “by failing to consider the impacts and depleted assets induced by mining, the sector’s benefits were overestimated</a:t>
            </a:r>
            <a:r>
              <a:rPr lang="en-US" sz="2800" baseline="30000" dirty="0"/>
              <a:t>5</a:t>
            </a:r>
            <a:r>
              <a:rPr lang="en-US" sz="2800" dirty="0"/>
              <a:t>” (in GDP).</a:t>
            </a:r>
          </a:p>
          <a:p>
            <a:r>
              <a:rPr lang="en-US" sz="2800" dirty="0"/>
              <a:t>In other words, the </a:t>
            </a:r>
            <a:r>
              <a:rPr lang="en-US" sz="2800" u="sng" dirty="0"/>
              <a:t>depletion of resources </a:t>
            </a:r>
            <a:r>
              <a:rPr lang="en-US" sz="2800" dirty="0"/>
              <a:t>caused by the production of these commodities needed to be subtracted from GDP – which would yield a lower GDP estimate.</a:t>
            </a:r>
          </a:p>
        </p:txBody>
      </p:sp>
      <p:sp>
        <p:nvSpPr>
          <p:cNvPr id="3" name="Rectangle 2"/>
          <p:cNvSpPr/>
          <p:nvPr/>
        </p:nvSpPr>
        <p:spPr>
          <a:xfrm>
            <a:off x="277091" y="6400800"/>
            <a:ext cx="8603673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aseline="30000" dirty="0"/>
              <a:t>5</a:t>
            </a:r>
            <a:r>
              <a:rPr lang="en-US" sz="1200" dirty="0"/>
              <a:t>Voices: Greening the Gross Domestic Product. Garrett C. Groves and Michael E. Webber. 2010</a:t>
            </a:r>
          </a:p>
        </p:txBody>
      </p:sp>
    </p:spTree>
    <p:extLst>
      <p:ext uri="{BB962C8B-B14F-4D97-AF65-F5344CB8AC3E}">
        <p14:creationId xmlns:p14="http://schemas.microsoft.com/office/powerpoint/2010/main" val="886815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609600"/>
            <a:ext cx="8534400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**So why was this proposed adjustment abandoned after this initial attempt to account for resource depletion?</a:t>
            </a:r>
          </a:p>
          <a:p>
            <a:endParaRPr lang="en-US" sz="1000" dirty="0">
              <a:solidFill>
                <a:srgbClr val="C00000"/>
              </a:solidFill>
            </a:endParaRPr>
          </a:p>
          <a:p>
            <a:r>
              <a:rPr lang="en-US" sz="2800" dirty="0">
                <a:solidFill>
                  <a:srgbClr val="C00000"/>
                </a:solidFill>
              </a:rPr>
              <a:t> </a:t>
            </a:r>
            <a:r>
              <a:rPr lang="en-US" sz="2800" dirty="0"/>
              <a:t>Underestimates the nation’s growth. Why would policy makers not want to adopt a policy that would indicate a slower rate of economic growth?</a:t>
            </a:r>
          </a:p>
          <a:p>
            <a:endParaRPr lang="en-US" sz="1000" dirty="0"/>
          </a:p>
          <a:p>
            <a:r>
              <a:rPr lang="en-US" sz="2800" dirty="0"/>
              <a:t>Outcome: In 1995, Congress attached an amendment to the congressional appropriations bill preventing the Bureau of Economic Analysis from revising its methodology in GDP calculations. </a:t>
            </a:r>
          </a:p>
          <a:p>
            <a:endParaRPr lang="en-US" sz="1000" dirty="0"/>
          </a:p>
          <a:p>
            <a:r>
              <a:rPr lang="en-US" sz="2800" dirty="0">
                <a:solidFill>
                  <a:schemeClr val="bg1"/>
                </a:solidFill>
              </a:rPr>
              <a:t>*What interests might have influenced this policy outcome?</a:t>
            </a:r>
          </a:p>
          <a:p>
            <a:r>
              <a:rPr lang="en-US" sz="2800" dirty="0">
                <a:solidFill>
                  <a:schemeClr val="bg1"/>
                </a:solidFill>
              </a:rPr>
              <a:t>*Why?? </a:t>
            </a:r>
          </a:p>
        </p:txBody>
      </p:sp>
    </p:spTree>
    <p:extLst>
      <p:ext uri="{BB962C8B-B14F-4D97-AF65-F5344CB8AC3E}">
        <p14:creationId xmlns:p14="http://schemas.microsoft.com/office/powerpoint/2010/main" val="11398745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4018" y="347990"/>
            <a:ext cx="8305800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u="sng" dirty="0"/>
              <a:t>Future direction for public policy</a:t>
            </a:r>
          </a:p>
          <a:p>
            <a:endParaRPr lang="en-US" sz="2800" dirty="0"/>
          </a:p>
          <a:p>
            <a:r>
              <a:rPr lang="en-US" sz="2800" dirty="0"/>
              <a:t>1. Neither of the measures adopted by China or the U.S. Bureau of Economic Analysis took much time. They were able to derive these estimates within a year – suggesting that making such adjustments won’t require a major overhaul of how GDP is measured.</a:t>
            </a:r>
          </a:p>
          <a:p>
            <a:endParaRPr lang="en-US" sz="2800" dirty="0"/>
          </a:p>
          <a:p>
            <a:r>
              <a:rPr lang="en-US" sz="2800" dirty="0"/>
              <a:t>2. These measures have the potential to scrutinize the traditional methods of estimating how economies are growing.</a:t>
            </a:r>
          </a:p>
          <a:p>
            <a:endParaRPr lang="en-US" sz="2800" dirty="0"/>
          </a:p>
          <a:p>
            <a:r>
              <a:rPr lang="en-US" sz="2800" dirty="0"/>
              <a:t>The challenge: overcoming political and entrenched industry opposition to such changes. </a:t>
            </a:r>
          </a:p>
        </p:txBody>
      </p:sp>
    </p:spTree>
    <p:extLst>
      <p:ext uri="{BB962C8B-B14F-4D97-AF65-F5344CB8AC3E}">
        <p14:creationId xmlns:p14="http://schemas.microsoft.com/office/powerpoint/2010/main" val="10028246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14400" y="533400"/>
            <a:ext cx="7239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hlinkClick r:id="rId2"/>
              </a:rPr>
              <a:t>https://www.youtube.com/watch?v=AIE9klWvA4g</a:t>
            </a:r>
            <a:endParaRPr lang="en-US" dirty="0"/>
          </a:p>
          <a:p>
            <a:r>
              <a:rPr lang="en-US" dirty="0"/>
              <a:t>Toward a Green Economy: Green Growth or No Growth- Robert </a:t>
            </a:r>
            <a:r>
              <a:rPr lang="en-US" dirty="0" err="1"/>
              <a:t>Pollin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70138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152400"/>
            <a:ext cx="8686800" cy="615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WHY?</a:t>
            </a:r>
          </a:p>
          <a:p>
            <a:r>
              <a:rPr lang="en-US" sz="2800" dirty="0"/>
              <a:t>Groves and Webber in “Greening the Gross Domestic Product” pose the question of whether a country’s environment and </a:t>
            </a:r>
            <a:r>
              <a:rPr lang="en-US" sz="2800" u="sng" dirty="0"/>
              <a:t>resources</a:t>
            </a:r>
            <a:r>
              <a:rPr lang="en-US" sz="2800" dirty="0"/>
              <a:t>, along with </a:t>
            </a:r>
            <a:r>
              <a:rPr lang="en-US" sz="2800" u="sng" dirty="0"/>
              <a:t>pollution</a:t>
            </a:r>
            <a:r>
              <a:rPr lang="en-US" sz="2800" dirty="0"/>
              <a:t>, </a:t>
            </a:r>
            <a:r>
              <a:rPr lang="en-US" sz="2800" u="sng" dirty="0"/>
              <a:t>failing infrastructure </a:t>
            </a:r>
            <a:r>
              <a:rPr lang="en-US" sz="2800" dirty="0"/>
              <a:t>and </a:t>
            </a:r>
            <a:r>
              <a:rPr lang="en-US" sz="2800" u="sng" dirty="0"/>
              <a:t>depletion of resources</a:t>
            </a:r>
            <a:r>
              <a:rPr lang="en-US" sz="2800" dirty="0"/>
              <a:t> – should be counted in a nation’s GDP</a:t>
            </a:r>
          </a:p>
          <a:p>
            <a:endParaRPr lang="en-US" sz="1000" dirty="0"/>
          </a:p>
          <a:p>
            <a:r>
              <a:rPr lang="en-US" sz="2800" dirty="0"/>
              <a:t>They argue that the U.S. economy is facing its greatest challenge since the Great Depression – in the form of climate change and degradation of the environment.</a:t>
            </a:r>
          </a:p>
          <a:p>
            <a:endParaRPr lang="en-US" sz="1000" dirty="0"/>
          </a:p>
          <a:p>
            <a:r>
              <a:rPr lang="en-US" sz="2800" dirty="0"/>
              <a:t>What they propose is to measure the economy’s progress in terms of protecting the environment. </a:t>
            </a:r>
          </a:p>
          <a:p>
            <a:endParaRPr lang="en-US" sz="1000" dirty="0"/>
          </a:p>
          <a:p>
            <a:r>
              <a:rPr lang="en-US" sz="2800" dirty="0"/>
              <a:t>Creating a single indicator capable of reflecting </a:t>
            </a:r>
            <a:r>
              <a:rPr lang="en-US" sz="2800" u="sng" dirty="0"/>
              <a:t>both economic prosperity and the health </a:t>
            </a:r>
          </a:p>
        </p:txBody>
      </p:sp>
    </p:spTree>
    <p:extLst>
      <p:ext uri="{BB962C8B-B14F-4D97-AF65-F5344CB8AC3E}">
        <p14:creationId xmlns:p14="http://schemas.microsoft.com/office/powerpoint/2010/main" val="1545421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5527" y="152400"/>
            <a:ext cx="8832273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u="sng" dirty="0"/>
              <a:t>II. How Should a Green GDP be Measured?</a:t>
            </a:r>
          </a:p>
          <a:p>
            <a:endParaRPr lang="en-US" sz="1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/>
              <a:t>According to Groves and Webber, measurement needs to </a:t>
            </a:r>
            <a:r>
              <a:rPr lang="en-US" sz="2800" u="sng" dirty="0"/>
              <a:t>move away from the current emphasis on national income accounting </a:t>
            </a:r>
            <a:r>
              <a:rPr lang="en-US" sz="2800" dirty="0"/>
              <a:t>and toward a </a:t>
            </a:r>
            <a:r>
              <a:rPr lang="en-US" sz="2800" u="sng" dirty="0"/>
              <a:t>balance sheet system</a:t>
            </a:r>
            <a:r>
              <a:rPr lang="en-US" sz="2800" u="sng" baseline="30000" dirty="0"/>
              <a:t>1 </a:t>
            </a:r>
            <a:r>
              <a:rPr lang="en-US" sz="2800" u="sng" dirty="0"/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/>
              <a:t>“where natural capital and resource depletions are netted out (the way companies depreciate their assets), and pollution costs are negatively valued.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/>
              <a:t>What does this mean? </a:t>
            </a:r>
          </a:p>
          <a:p>
            <a:endParaRPr lang="en-US" sz="1000" dirty="0"/>
          </a:p>
          <a:p>
            <a:pPr marL="457200" indent="-457200">
              <a:buFont typeface="+mj-lt"/>
              <a:buAutoNum type="arabicPeriod"/>
            </a:pPr>
            <a:r>
              <a:rPr lang="en-US" sz="2800" dirty="0"/>
              <a:t>Lost resources are treated as </a:t>
            </a:r>
            <a:r>
              <a:rPr lang="en-US" sz="2800" u="sng" dirty="0"/>
              <a:t>depreciation</a:t>
            </a:r>
            <a:r>
              <a:rPr lang="en-US" sz="2800" dirty="0"/>
              <a:t> the same way that capital equipment is in traditional GDP measurement.</a:t>
            </a:r>
          </a:p>
          <a:p>
            <a:endParaRPr lang="en-US" sz="1000" dirty="0"/>
          </a:p>
          <a:p>
            <a:r>
              <a:rPr lang="en-US" sz="2800" dirty="0"/>
              <a:t>2</a:t>
            </a:r>
            <a:r>
              <a:rPr lang="en-US" sz="2800" u="sng" dirty="0"/>
              <a:t>. Costs </a:t>
            </a:r>
            <a:r>
              <a:rPr lang="en-US" sz="2800" dirty="0"/>
              <a:t>imposed by pollution of air, water and land are </a:t>
            </a:r>
            <a:r>
              <a:rPr lang="en-US" sz="2800" u="sng" dirty="0"/>
              <a:t>counted </a:t>
            </a:r>
            <a:r>
              <a:rPr lang="en-US" sz="2800" b="1" i="1" u="sng" dirty="0"/>
              <a:t>against</a:t>
            </a:r>
            <a:r>
              <a:rPr lang="en-US" sz="2800" u="sng" dirty="0"/>
              <a:t> growth</a:t>
            </a:r>
            <a:r>
              <a:rPr lang="en-US" sz="2800" dirty="0"/>
              <a:t>. These are costs that detract from growth. </a:t>
            </a:r>
          </a:p>
        </p:txBody>
      </p:sp>
    </p:spTree>
    <p:extLst>
      <p:ext uri="{BB962C8B-B14F-4D97-AF65-F5344CB8AC3E}">
        <p14:creationId xmlns:p14="http://schemas.microsoft.com/office/powerpoint/2010/main" val="9643372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228600"/>
            <a:ext cx="8839200" cy="68941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What are the </a:t>
            </a:r>
            <a:r>
              <a:rPr lang="en-US" sz="2800" u="sng" dirty="0"/>
              <a:t>challenges</a:t>
            </a:r>
            <a:r>
              <a:rPr lang="en-US" sz="2800" dirty="0"/>
              <a:t> in adopting this kind of measurement into GDP?</a:t>
            </a:r>
          </a:p>
          <a:p>
            <a:endParaRPr lang="en-US" sz="1000" dirty="0"/>
          </a:p>
          <a:p>
            <a:pPr marL="342900" indent="-228600">
              <a:buFont typeface="Arial" panose="020B0604020202020204" pitchFamily="34" charset="0"/>
              <a:buChar char="•"/>
            </a:pPr>
            <a:r>
              <a:rPr lang="en-US" sz="2800" dirty="0"/>
              <a:t>It requires “dividing the natural environment into quantifiable units” and…</a:t>
            </a:r>
          </a:p>
          <a:p>
            <a:pPr marL="342900" indent="-228600">
              <a:buFont typeface="Arial" panose="020B0604020202020204" pitchFamily="34" charset="0"/>
              <a:buChar char="•"/>
            </a:pPr>
            <a:endParaRPr lang="en-US" sz="1000" dirty="0"/>
          </a:p>
          <a:p>
            <a:pPr marL="342900" indent="-228600">
              <a:buFont typeface="Arial" panose="020B0604020202020204" pitchFamily="34" charset="0"/>
              <a:buChar char="•"/>
            </a:pPr>
            <a:r>
              <a:rPr lang="en-US" sz="2800" u="sng" dirty="0"/>
              <a:t>Allocating a market value to each unit</a:t>
            </a:r>
            <a:r>
              <a:rPr lang="en-US" sz="2800" dirty="0"/>
              <a:t>. (Ex: allocating a market value to an acre of land that is part of a larger parcel of 60 acres)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/>
              <a:t>So depletion of a resource would be viewed as a </a:t>
            </a:r>
            <a:r>
              <a:rPr lang="en-US" sz="2800" b="1" i="1" u="sng" dirty="0"/>
              <a:t>negative externality</a:t>
            </a:r>
            <a:r>
              <a:rPr lang="en-US" sz="2800" b="1" dirty="0"/>
              <a:t>.  (*define)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000" b="1" i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/>
              <a:t>But an important question is “how much are they worth”? And who determines their value? (*how to answer this??)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/>
              <a:t> This needs to not be a subjective assessment but an </a:t>
            </a:r>
            <a:r>
              <a:rPr lang="en-US" sz="2800" b="1" i="1" dirty="0"/>
              <a:t>objective measure.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9700702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0"/>
            <a:ext cx="8763000" cy="61940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One proposal advanced by Economists is the creation of a ‘Green Economic Indicator’ that means…</a:t>
            </a:r>
          </a:p>
          <a:p>
            <a:endParaRPr lang="en-US" sz="1050" dirty="0"/>
          </a:p>
          <a:p>
            <a:r>
              <a:rPr lang="en-US" sz="2800" dirty="0"/>
              <a:t>Putting a price on oceans, the atmosphere and other shared resources.</a:t>
            </a:r>
          </a:p>
          <a:p>
            <a:endParaRPr lang="en-US" sz="1000" dirty="0"/>
          </a:p>
          <a:p>
            <a:r>
              <a:rPr lang="en-US" sz="2800" b="1" dirty="0"/>
              <a:t>But what could be a major problem with this idea?? </a:t>
            </a:r>
            <a:r>
              <a:rPr lang="en-US" sz="2800" dirty="0"/>
              <a:t>(privatization of natural resources?)</a:t>
            </a:r>
          </a:p>
          <a:p>
            <a:endParaRPr lang="en-US" sz="1000" b="1" dirty="0"/>
          </a:p>
          <a:p>
            <a:r>
              <a:rPr lang="en-US" sz="2800" b="1" dirty="0"/>
              <a:t>One solution</a:t>
            </a:r>
            <a:r>
              <a:rPr lang="en-US" sz="2800" dirty="0"/>
              <a:t> has been the pricing of carbon emissions, a policy that is currently not required under U.S. policy.</a:t>
            </a:r>
          </a:p>
          <a:p>
            <a:endParaRPr lang="en-US" sz="1000" b="1" dirty="0"/>
          </a:p>
          <a:p>
            <a:r>
              <a:rPr lang="en-US" sz="2800" b="1" dirty="0"/>
              <a:t>In </a:t>
            </a:r>
            <a:r>
              <a:rPr lang="en-US" sz="2800" dirty="0"/>
              <a:t>2010, Congress began to consider legislation that would do just that: putting a price on emissions commoditized “with a price somewhere between $10 and $100 per metric ton of emitted carbon dioxide.”</a:t>
            </a:r>
            <a:r>
              <a:rPr lang="en-US" sz="2800" baseline="30000" dirty="0"/>
              <a:t>2 </a:t>
            </a:r>
            <a:endParaRPr lang="en-US" sz="1000" baseline="30000" dirty="0"/>
          </a:p>
          <a:p>
            <a:endParaRPr lang="en-US" sz="800" dirty="0"/>
          </a:p>
          <a:p>
            <a:r>
              <a:rPr lang="en-US" baseline="30000" dirty="0"/>
              <a:t>2 Voices: Greening the Gross Domestic Product . Garrett C. Groves and Michael E. Webber. April 1, 2010 </a:t>
            </a:r>
          </a:p>
        </p:txBody>
      </p:sp>
    </p:spTree>
    <p:extLst>
      <p:ext uri="{BB962C8B-B14F-4D97-AF65-F5344CB8AC3E}">
        <p14:creationId xmlns:p14="http://schemas.microsoft.com/office/powerpoint/2010/main" val="18278914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28600"/>
            <a:ext cx="8991600" cy="63094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“Greening the GDP” points out, for instance, that the damage from coal fired power plants costs </a:t>
            </a:r>
            <a:r>
              <a:rPr lang="en-US" sz="2800" u="sng" dirty="0"/>
              <a:t>3.2 cents per kilowatt-hour </a:t>
            </a:r>
            <a:r>
              <a:rPr lang="en-US" sz="2800" dirty="0"/>
              <a:t>of power produced</a:t>
            </a:r>
          </a:p>
          <a:p>
            <a:endParaRPr lang="en-US" sz="1000" dirty="0"/>
          </a:p>
          <a:p>
            <a:r>
              <a:rPr lang="en-US" sz="2800" dirty="0"/>
              <a:t>…while the price for wholesale coal-fired electric power is estimated to be between </a:t>
            </a:r>
            <a:r>
              <a:rPr lang="en-US" sz="2800" u="sng" dirty="0"/>
              <a:t>2 to 4 cents per kilowatt hour</a:t>
            </a:r>
            <a:r>
              <a:rPr lang="en-US" sz="2800" dirty="0"/>
              <a:t>.</a:t>
            </a:r>
          </a:p>
          <a:p>
            <a:endParaRPr lang="en-US" sz="1000" dirty="0"/>
          </a:p>
          <a:p>
            <a:r>
              <a:rPr lang="en-US" sz="2800" dirty="0"/>
              <a:t>*</a:t>
            </a:r>
            <a:r>
              <a:rPr lang="en-US" sz="2800" dirty="0">
                <a:solidFill>
                  <a:schemeClr val="bg1"/>
                </a:solidFill>
              </a:rPr>
              <a:t>So what is the price of air pollution relative to the price of creating coal fired power?</a:t>
            </a:r>
          </a:p>
          <a:p>
            <a:endParaRPr lang="en-US" sz="1000" dirty="0">
              <a:solidFill>
                <a:srgbClr val="FF0000"/>
              </a:solidFill>
            </a:endParaRPr>
          </a:p>
          <a:p>
            <a:r>
              <a:rPr lang="en-US" sz="2800" dirty="0"/>
              <a:t>GDP includes the output of coal fired power in its measure of economic output – making it a positive contribution to the nation’s GDP. </a:t>
            </a:r>
          </a:p>
          <a:p>
            <a:endParaRPr lang="en-US" sz="1000" dirty="0"/>
          </a:p>
          <a:p>
            <a:r>
              <a:rPr lang="en-US" sz="2800" dirty="0"/>
              <a:t>However, the damage associated with its production is not included – this should be included as a </a:t>
            </a:r>
            <a:r>
              <a:rPr lang="en-US" sz="2800" b="1" i="1" dirty="0"/>
              <a:t>negative</a:t>
            </a:r>
            <a:r>
              <a:rPr lang="en-US" sz="2800" dirty="0"/>
              <a:t> contribution to GDP. </a:t>
            </a:r>
            <a:r>
              <a:rPr lang="en-US" sz="2800" dirty="0">
                <a:solidFill>
                  <a:schemeClr val="bg1"/>
                </a:solidFill>
              </a:rPr>
              <a:t>*How would such a negative contribution be measured? </a:t>
            </a:r>
          </a:p>
        </p:txBody>
      </p:sp>
    </p:spTree>
    <p:extLst>
      <p:ext uri="{BB962C8B-B14F-4D97-AF65-F5344CB8AC3E}">
        <p14:creationId xmlns:p14="http://schemas.microsoft.com/office/powerpoint/2010/main" val="14505473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152400"/>
            <a:ext cx="8686800" cy="63094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/>
              <a:t>III. The Genuine Progress Indicator (GPI)</a:t>
            </a:r>
          </a:p>
          <a:p>
            <a:endParaRPr lang="en-US" sz="1000" dirty="0"/>
          </a:p>
          <a:p>
            <a:r>
              <a:rPr lang="en-US" sz="2800" dirty="0"/>
              <a:t>Another methodology that has been advanced is that of the Genuine Progress Indicator.</a:t>
            </a:r>
          </a:p>
          <a:p>
            <a:endParaRPr lang="en-US" sz="1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/>
              <a:t>Consolidation of environmental and economic factors into a single Green GDP number would yield the Genuine Progress Indicator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/>
              <a:t>This begins with normal calculation of GDP before then making a series of adjustments to correct for shortcomings in GDP.</a:t>
            </a:r>
            <a:r>
              <a:rPr lang="en-US" sz="2800" baseline="30000" dirty="0"/>
              <a:t>3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/>
              <a:t>The GPI also subtracts from GDP other factors such as the estimated costs of crime, losses of leisure time, and money borrowed from abroad. </a:t>
            </a:r>
            <a:r>
              <a:rPr lang="en-US" sz="2800" dirty="0">
                <a:solidFill>
                  <a:srgbClr val="00B0F0"/>
                </a:solidFill>
              </a:rPr>
              <a:t>*How are these adjustments relevant to a ‘green GDP?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28600" y="6324600"/>
            <a:ext cx="8229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Voices: Greening the Gross Domestic Product. Garrett C. Groves and Michael E. Webber. 2010</a:t>
            </a:r>
          </a:p>
        </p:txBody>
      </p:sp>
    </p:spTree>
    <p:extLst>
      <p:ext uri="{BB962C8B-B14F-4D97-AF65-F5344CB8AC3E}">
        <p14:creationId xmlns:p14="http://schemas.microsoft.com/office/powerpoint/2010/main" val="31537865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228600"/>
            <a:ext cx="8610600" cy="5878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/>
              <a:t>(1) Green Growth: The What, Why and How - Professor Paul Elkins </a:t>
            </a:r>
          </a:p>
          <a:p>
            <a:endParaRPr lang="en-US" sz="1000" dirty="0">
              <a:hlinkClick r:id="rId2"/>
            </a:endParaRPr>
          </a:p>
          <a:p>
            <a:r>
              <a:rPr lang="en-US" sz="2800" dirty="0">
                <a:hlinkClick r:id="rId2"/>
              </a:rPr>
              <a:t>https://www.youtube.com/watch?v=4eaYRjS-yuQ</a:t>
            </a:r>
            <a:endParaRPr lang="en-US" sz="2800" dirty="0"/>
          </a:p>
          <a:p>
            <a:endParaRPr lang="en-US" sz="2800" b="1" dirty="0"/>
          </a:p>
          <a:p>
            <a:r>
              <a:rPr lang="en-US" sz="2800" b="1" dirty="0"/>
              <a:t>Another component: </a:t>
            </a:r>
            <a:r>
              <a:rPr lang="en-US" sz="2800" b="1" u="sng" dirty="0"/>
              <a:t>Natural capital accounting</a:t>
            </a:r>
            <a:r>
              <a:rPr lang="en-US" sz="2800" b="1" dirty="0"/>
              <a:t>: </a:t>
            </a:r>
            <a:r>
              <a:rPr lang="en-US" sz="2800" dirty="0"/>
              <a:t>a process in which the value of natural resources is accounted for in a nation’s national accounting system.</a:t>
            </a:r>
          </a:p>
          <a:p>
            <a:endParaRPr lang="en-US" sz="1000" b="1" dirty="0"/>
          </a:p>
          <a:p>
            <a:r>
              <a:rPr lang="en-US" sz="2800" b="1" dirty="0"/>
              <a:t>How </a:t>
            </a:r>
            <a:r>
              <a:rPr lang="en-US" sz="2800" dirty="0"/>
              <a:t>would such a plan work?</a:t>
            </a:r>
          </a:p>
          <a:p>
            <a:r>
              <a:rPr lang="en-US" sz="2800" dirty="0"/>
              <a:t>In</a:t>
            </a:r>
            <a:r>
              <a:rPr lang="en-US" sz="2800" b="1" dirty="0"/>
              <a:t> </a:t>
            </a:r>
            <a:r>
              <a:rPr lang="en-US" sz="2800" dirty="0"/>
              <a:t> what ways or in how many ways does a natural resource contribute to a nation’s wealth and output? </a:t>
            </a:r>
            <a:endParaRPr lang="en-US" sz="2800" b="1" dirty="0"/>
          </a:p>
          <a:p>
            <a:endParaRPr lang="en-US" sz="1000" b="1" dirty="0"/>
          </a:p>
          <a:p>
            <a:r>
              <a:rPr lang="en-US" sz="2800" b="1" dirty="0"/>
              <a:t>(2) Natural Capital accounting </a:t>
            </a:r>
          </a:p>
          <a:p>
            <a:endParaRPr lang="en-US" sz="1000" dirty="0"/>
          </a:p>
          <a:p>
            <a:r>
              <a:rPr lang="en-US" sz="2800" dirty="0">
                <a:hlinkClick r:id="rId3"/>
              </a:rPr>
              <a:t>https://www.youtube.com/watch?v=iDixluiUSN0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775206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3290" y="364775"/>
            <a:ext cx="8562110" cy="56733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IV. Can public policy change the way economic &amp; environmental progress is measured? Examples</a:t>
            </a:r>
          </a:p>
          <a:p>
            <a:endParaRPr lang="en-US" sz="1000" b="1" dirty="0"/>
          </a:p>
          <a:p>
            <a:r>
              <a:rPr lang="en-US" sz="2800" dirty="0"/>
              <a:t>1. </a:t>
            </a:r>
            <a:r>
              <a:rPr lang="en-US" sz="2800" u="sng" dirty="0"/>
              <a:t>China</a:t>
            </a:r>
            <a:r>
              <a:rPr lang="en-US" sz="2800" dirty="0"/>
              <a:t> has been one of the first nations to estimate an environmental adjustment to its GDP.</a:t>
            </a:r>
            <a:r>
              <a:rPr lang="en-US" sz="2800" baseline="30000" dirty="0"/>
              <a:t>4 </a:t>
            </a:r>
            <a:endParaRPr lang="en-US" sz="2800" dirty="0"/>
          </a:p>
          <a:p>
            <a:endParaRPr lang="en-US" sz="1000" baseline="30000" dirty="0"/>
          </a:p>
          <a:p>
            <a:r>
              <a:rPr lang="en-US" sz="2800" dirty="0"/>
              <a:t>China’s economy grew at a double-digit rates between 2003 and 2007, and has been close to 8 percent annually since then. </a:t>
            </a:r>
          </a:p>
          <a:p>
            <a:endParaRPr lang="en-US" sz="1000" dirty="0"/>
          </a:p>
          <a:p>
            <a:r>
              <a:rPr lang="en-US" sz="2800" dirty="0"/>
              <a:t>Growth was fueled in part by the construction of two coal-fired power plants each week since 2007, resulting in massive pollution, which rapidly became the second leading cause of death in the nation</a:t>
            </a:r>
            <a:r>
              <a:rPr lang="en-US" sz="2800" baseline="30000" dirty="0"/>
              <a:t>5 </a:t>
            </a:r>
            <a:r>
              <a:rPr lang="en-US" sz="2800" dirty="0"/>
              <a:t>according to Groves and Webber. However….</a:t>
            </a:r>
          </a:p>
        </p:txBody>
      </p:sp>
      <p:sp>
        <p:nvSpPr>
          <p:cNvPr id="3" name="Rectangle 2"/>
          <p:cNvSpPr/>
          <p:nvPr/>
        </p:nvSpPr>
        <p:spPr>
          <a:xfrm>
            <a:off x="228600" y="6400800"/>
            <a:ext cx="848590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aseline="30000" dirty="0"/>
              <a:t>4</a:t>
            </a:r>
            <a:r>
              <a:rPr lang="en-US" sz="1200" dirty="0"/>
              <a:t>Voices: Greening the Gross Domestic Product. Garrett C. Groves and Michael E. Webber. 2010</a:t>
            </a:r>
          </a:p>
        </p:txBody>
      </p:sp>
    </p:spTree>
    <p:extLst>
      <p:ext uri="{BB962C8B-B14F-4D97-AF65-F5344CB8AC3E}">
        <p14:creationId xmlns:p14="http://schemas.microsoft.com/office/powerpoint/2010/main" val="2468604846"/>
      </p:ext>
    </p:extLst>
  </p:cSld>
  <p:clrMapOvr>
    <a:masterClrMapping/>
  </p:clrMapOvr>
</p:sld>
</file>

<file path=ppt/theme/theme1.xml><?xml version="1.0" encoding="utf-8"?>
<a:theme xmlns:a="http://schemas.openxmlformats.org/drawingml/2006/main" name="Thatch">
  <a:themeElements>
    <a:clrScheme name="Thatch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hatch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667</TotalTime>
  <Words>1460</Words>
  <Application>Microsoft Office PowerPoint</Application>
  <PresentationFormat>On-screen Show (4:3)</PresentationFormat>
  <Paragraphs>131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Arial</vt:lpstr>
      <vt:lpstr>Tw Cen MT</vt:lpstr>
      <vt:lpstr>Thatch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spmcat50</dc:creator>
  <cp:lastModifiedBy>Sean MacDonald</cp:lastModifiedBy>
  <cp:revision>22</cp:revision>
  <dcterms:created xsi:type="dcterms:W3CDTF">2014-11-10T18:40:47Z</dcterms:created>
  <dcterms:modified xsi:type="dcterms:W3CDTF">2017-02-27T02:33:40Z</dcterms:modified>
</cp:coreProperties>
</file>