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6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Makes a Hotel Green Certified and Does this Effect Consumer Decision?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Louis Vilardi</a:t>
            </a:r>
          </a:p>
          <a:p>
            <a:r>
              <a:rPr lang="en-US" dirty="0" smtClean="0"/>
              <a:t>ECON 2505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fact your hotel is a 2015 Green Leader Effect consumer choices?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Ms.Weathersbee</a:t>
            </a:r>
            <a:r>
              <a:rPr lang="en-US" dirty="0" smtClean="0"/>
              <a:t> informed me that a couple of guests had mentioned it in guests surveys</a:t>
            </a:r>
          </a:p>
          <a:p>
            <a:r>
              <a:rPr lang="en-US" dirty="0" smtClean="0"/>
              <a:t>There was no actual study conducted on whether or not people were choosing them because they were a green leader.</a:t>
            </a:r>
          </a:p>
          <a:p>
            <a:r>
              <a:rPr lang="en-US" dirty="0" smtClean="0"/>
              <a:t>Occupancy had steadily risen in 2015 compared to 2014 and past years.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372" y="3972126"/>
            <a:ext cx="2840512" cy="2127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3972126"/>
            <a:ext cx="2918268" cy="21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companies that give out green certifications, the main being Audubon Green Leaf, Green Seal and LEED</a:t>
            </a:r>
          </a:p>
          <a:p>
            <a:r>
              <a:rPr lang="en-US" dirty="0" smtClean="0"/>
              <a:t>New York State tried to make a standardized Green Hotel Certification Program </a:t>
            </a:r>
          </a:p>
          <a:p>
            <a:r>
              <a:rPr lang="en-US" dirty="0" smtClean="0"/>
              <a:t>According to TripAdvisor almost 2/3 of its travelers are environmentally conscious when they travel</a:t>
            </a:r>
          </a:p>
          <a:p>
            <a:r>
              <a:rPr lang="en-US" dirty="0" smtClean="0"/>
              <a:t>Other travels are concerned with price and conveniences.</a:t>
            </a:r>
          </a:p>
          <a:p>
            <a:r>
              <a:rPr lang="en-US" dirty="0" smtClean="0"/>
              <a:t>I believe that hotels should do a better job at exposing to its potential guests that they do participant in green practices</a:t>
            </a:r>
          </a:p>
          <a:p>
            <a:r>
              <a:rPr lang="en-US" dirty="0" smtClean="0"/>
              <a:t>Educate the public on the topic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5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7583"/>
            <a:ext cx="8596668" cy="4933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Audubon International - Green Lodging Program. (</a:t>
            </a:r>
            <a:r>
              <a:rPr lang="en-US" sz="1200" dirty="0" err="1"/>
              <a:t>n.d.</a:t>
            </a:r>
            <a:r>
              <a:rPr lang="en-US" sz="1200" dirty="0"/>
              <a:t>). Retrieved May 6, </a:t>
            </a:r>
            <a:r>
              <a:rPr lang="en-US" sz="1200" dirty="0" smtClean="0"/>
              <a:t>20	fromhttp</a:t>
            </a:r>
            <a:r>
              <a:rPr lang="en-US" sz="1200" dirty="0"/>
              <a:t>://www.auduboninternational.org/green-lodging</a:t>
            </a:r>
          </a:p>
          <a:p>
            <a:pPr marL="0" indent="0">
              <a:buNone/>
            </a:pPr>
            <a:r>
              <a:rPr lang="en-US" sz="1200" dirty="0"/>
              <a:t>Bender, A. (2013, April 22). Survey: Two-Thirds Of Travelers Want Green </a:t>
            </a:r>
            <a:r>
              <a:rPr lang="en-US" sz="1200" dirty="0" smtClean="0"/>
              <a:t>Hotels.	Here's </a:t>
            </a:r>
            <a:r>
              <a:rPr lang="en-US" sz="1200" dirty="0"/>
              <a:t>How </a:t>
            </a:r>
            <a:r>
              <a:rPr lang="en-US" sz="1200" dirty="0" smtClean="0"/>
              <a:t>To Book</a:t>
            </a:r>
            <a:r>
              <a:rPr lang="en-US" sz="1200" dirty="0"/>
              <a:t>	Them. Retrieved May </a:t>
            </a:r>
            <a:r>
              <a:rPr lang="en-US" sz="1200" dirty="0" smtClean="0"/>
              <a:t>	6</a:t>
            </a:r>
            <a:r>
              <a:rPr lang="en-US" sz="1200" dirty="0"/>
              <a:t>, </a:t>
            </a:r>
            <a:r>
              <a:rPr lang="en-US" sz="1200" dirty="0" smtClean="0"/>
              <a:t>2015,fromhttp</a:t>
            </a:r>
            <a:r>
              <a:rPr lang="en-US" sz="1200" dirty="0"/>
              <a:t>://</a:t>
            </a:r>
            <a:r>
              <a:rPr lang="en-US" sz="1200" dirty="0" smtClean="0"/>
              <a:t>www.forbes.com/sites/andrewbender/2013/04/22/survey-two thirds-of-travelers-want</a:t>
            </a:r>
            <a:r>
              <a:rPr lang="en-US" sz="1200" dirty="0"/>
              <a:t>	green-hotels-</a:t>
            </a:r>
            <a:r>
              <a:rPr lang="en-US" sz="1200" dirty="0" err="1"/>
              <a:t>heres</a:t>
            </a:r>
            <a:r>
              <a:rPr lang="en-US" sz="1200" dirty="0"/>
              <a:t>-how-to-book-them/</a:t>
            </a:r>
          </a:p>
          <a:p>
            <a:pPr marL="0" indent="0">
              <a:buNone/>
            </a:pPr>
            <a:r>
              <a:rPr lang="en-US" sz="1200" dirty="0"/>
              <a:t>CAN, A. S., TURKER, N., OZTURK, S., &amp; ALAEDDINOGLU, F. (2014). </a:t>
            </a:r>
            <a:r>
              <a:rPr lang="en-US" sz="1200" dirty="0" smtClean="0"/>
              <a:t>TOURISTS‘PERCEPTION </a:t>
            </a:r>
            <a:r>
              <a:rPr lang="en-US" sz="1200" dirty="0"/>
              <a:t>OF	GREEN	PRACTICES IN </a:t>
            </a:r>
            <a:r>
              <a:rPr lang="en-US" sz="1200" dirty="0" smtClean="0"/>
              <a:t>ECO-	FRIENDLY </a:t>
            </a:r>
            <a:r>
              <a:rPr lang="en-US" sz="1200" dirty="0"/>
              <a:t>HOTELS: A </a:t>
            </a:r>
            <a:r>
              <a:rPr lang="en-US" sz="1200" dirty="0" smtClean="0"/>
              <a:t>CASE	STUDY </a:t>
            </a:r>
            <a:r>
              <a:rPr lang="en-US" sz="1200" dirty="0"/>
              <a:t>FROM THE ANTALYA	REGION OF TURKEY.	</a:t>
            </a:r>
            <a:r>
              <a:rPr lang="en-US" sz="1200" i="1" dirty="0"/>
              <a:t>Journal Of Tourism 	</a:t>
            </a:r>
            <a:r>
              <a:rPr lang="en-US" sz="1200" i="1" dirty="0" smtClean="0"/>
              <a:t>Challenges </a:t>
            </a:r>
            <a:r>
              <a:rPr lang="en-US" sz="1200" i="1" dirty="0"/>
              <a:t>&amp; Trends</a:t>
            </a:r>
            <a:r>
              <a:rPr lang="en-US" sz="1200" dirty="0"/>
              <a:t>, </a:t>
            </a:r>
            <a:r>
              <a:rPr lang="en-US" sz="1200" dirty="0" smtClean="0"/>
              <a:t>	</a:t>
            </a:r>
            <a:r>
              <a:rPr lang="en-US" sz="1200" i="1" dirty="0" smtClean="0"/>
              <a:t>7</a:t>
            </a:r>
            <a:r>
              <a:rPr lang="en-US" sz="1200" dirty="0" smtClean="0"/>
              <a:t>(1</a:t>
            </a:r>
            <a:r>
              <a:rPr lang="en-US" sz="1200" dirty="0"/>
              <a:t>), 9-26.</a:t>
            </a:r>
          </a:p>
          <a:p>
            <a:pPr marL="0" indent="0">
              <a:buNone/>
            </a:pPr>
            <a:r>
              <a:rPr lang="en-US" sz="1200" dirty="0"/>
              <a:t>Disclaimer. (2009). Retrieved May 6, 2015, </a:t>
            </a:r>
            <a:r>
              <a:rPr lang="en-US" sz="1200" dirty="0" smtClean="0"/>
              <a:t>from	http</a:t>
            </a:r>
            <a:r>
              <a:rPr lang="en-US" sz="1200" dirty="0"/>
              <a:t>://www.dec.ny.gov/chemical/58045.html</a:t>
            </a:r>
          </a:p>
          <a:p>
            <a:pPr marL="0" indent="0">
              <a:buNone/>
            </a:pPr>
            <a:r>
              <a:rPr lang="en-US" sz="1200" dirty="0" err="1"/>
              <a:t>EcoFeature_Green_Certifications</a:t>
            </a:r>
            <a:r>
              <a:rPr lang="en-US" sz="1200" dirty="0"/>
              <a:t>. (</a:t>
            </a:r>
            <a:r>
              <a:rPr lang="en-US" sz="1200" dirty="0" err="1"/>
              <a:t>n.d.</a:t>
            </a:r>
            <a:r>
              <a:rPr lang="en-US" sz="1200" dirty="0"/>
              <a:t>). Retrieved May 6, 2015, </a:t>
            </a:r>
            <a:r>
              <a:rPr lang="en-US" sz="1200" dirty="0" smtClean="0"/>
              <a:t>from https</a:t>
            </a:r>
            <a:r>
              <a:rPr lang="en-US" sz="1200" dirty="0"/>
              <a:t>://www.ecogreenhotel.com/ecogreen	newsletter/</a:t>
            </a:r>
            <a:r>
              <a:rPr lang="en-US" sz="1200" dirty="0" err="1"/>
              <a:t>EGH_Jan</a:t>
            </a:r>
            <a:r>
              <a:rPr lang="en-US" sz="1200" dirty="0"/>
              <a:t>/green_certifications.html</a:t>
            </a:r>
          </a:p>
          <a:p>
            <a:pPr marL="0" indent="0">
              <a:buNone/>
            </a:pPr>
            <a:r>
              <a:rPr lang="en-US" sz="1200" dirty="0"/>
              <a:t>Green Seal Standards. (</a:t>
            </a:r>
            <a:r>
              <a:rPr lang="en-US" sz="1200" dirty="0" err="1"/>
              <a:t>n.d.</a:t>
            </a:r>
            <a:r>
              <a:rPr lang="en-US" sz="1200" dirty="0"/>
              <a:t>). Retrieved May 6, 2015, from	http://www.greenseal.org/GreenBusiness/Standards.aspx?vid=ViewStandardDetail&amp;ci	=0&amp;sid	19</a:t>
            </a:r>
          </a:p>
          <a:p>
            <a:pPr marL="0" indent="0">
              <a:buNone/>
            </a:pPr>
            <a:r>
              <a:rPr lang="en-US" sz="1200" dirty="0"/>
              <a:t>Li-Hui, C., Yu-Chen, H., </a:t>
            </a:r>
            <a:r>
              <a:rPr lang="en-US" sz="1200" dirty="0" err="1"/>
              <a:t>Nuryyev</a:t>
            </a:r>
            <a:r>
              <a:rPr lang="en-US" sz="1200" dirty="0"/>
              <a:t>, G., &amp; Mei-Ling, H. (2015). People's motivation, constraints </a:t>
            </a:r>
            <a:r>
              <a:rPr lang="en-US" sz="1200" dirty="0" smtClean="0"/>
              <a:t>and willingness </a:t>
            </a:r>
            <a:r>
              <a:rPr lang="en-US" sz="1200" dirty="0"/>
              <a:t>to pay for </a:t>
            </a:r>
            <a:r>
              <a:rPr lang="en-US" sz="1200" dirty="0" smtClean="0"/>
              <a:t>	green </a:t>
            </a:r>
            <a:r>
              <a:rPr lang="en-US" sz="1200" dirty="0"/>
              <a:t>hotels. </a:t>
            </a:r>
            <a:r>
              <a:rPr lang="en-US" sz="1200" i="1" dirty="0"/>
              <a:t>European Journal Of Tourism Research</a:t>
            </a:r>
            <a:r>
              <a:rPr lang="en-US" sz="1200" dirty="0"/>
              <a:t>, </a:t>
            </a:r>
            <a:r>
              <a:rPr lang="en-US" sz="1200" i="1" dirty="0"/>
              <a:t>9</a:t>
            </a:r>
            <a:r>
              <a:rPr lang="en-US" sz="1200" dirty="0"/>
              <a:t>67-77</a:t>
            </a:r>
          </a:p>
          <a:p>
            <a:pPr marL="0" indent="0">
              <a:buNone/>
            </a:pPr>
            <a:r>
              <a:rPr lang="en-US" sz="1200" dirty="0"/>
              <a:t>What are the levels of the </a:t>
            </a:r>
            <a:r>
              <a:rPr lang="en-US" sz="1200" dirty="0" err="1"/>
              <a:t>GreenLeaders</a:t>
            </a:r>
            <a:r>
              <a:rPr lang="en-US" sz="1200" dirty="0"/>
              <a:t> Program? (</a:t>
            </a:r>
            <a:r>
              <a:rPr lang="en-US" sz="1200" dirty="0" err="1"/>
              <a:t>n.d.</a:t>
            </a:r>
            <a:r>
              <a:rPr lang="en-US" sz="1200" dirty="0"/>
              <a:t>). Retrieved May 6, 2015, from	https://</a:t>
            </a:r>
            <a:r>
              <a:rPr lang="en-US" sz="1200" dirty="0" smtClean="0"/>
              <a:t>www.tripadvisorsupport.com/hc/en-us/articles/200614097-What-are-the levels-of-the</a:t>
            </a:r>
            <a:r>
              <a:rPr lang="en-US" sz="1200" dirty="0"/>
              <a:t> </a:t>
            </a:r>
            <a:r>
              <a:rPr lang="en-US" sz="1200" dirty="0" err="1" smtClean="0"/>
              <a:t>GreenLeaders</a:t>
            </a:r>
            <a:r>
              <a:rPr lang="en-US" sz="1200" dirty="0" smtClean="0"/>
              <a:t>-	Program-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4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this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green and becoming more sustainable is becoming a reoccurring theme in the United States.</a:t>
            </a:r>
          </a:p>
          <a:p>
            <a:r>
              <a:rPr lang="en-US" dirty="0" smtClean="0"/>
              <a:t>A major trend in the hospitality industry is eco-tourism and hotels becoming green certified.</a:t>
            </a:r>
          </a:p>
          <a:p>
            <a:r>
              <a:rPr lang="en-US" dirty="0" smtClean="0"/>
              <a:t>As a hotel employee, multiple guests have asked me “What makes this hotel a green certified?”</a:t>
            </a:r>
          </a:p>
          <a:p>
            <a:r>
              <a:rPr lang="en-US" dirty="0" smtClean="0"/>
              <a:t>What are the standards that a hotel must meet in order to become green certified?</a:t>
            </a:r>
          </a:p>
          <a:p>
            <a:r>
              <a:rPr lang="en-US" dirty="0" smtClean="0"/>
              <a:t>Are consumers choices effected by these green certified hotels?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can Green Certify a Hotel?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Throughout the United States there are only a handful of major players in Green Lodging certifications.</a:t>
            </a:r>
          </a:p>
          <a:p>
            <a:endParaRPr lang="en-US" dirty="0" smtClean="0"/>
          </a:p>
          <a:p>
            <a:r>
              <a:rPr lang="en-US" dirty="0" smtClean="0"/>
              <a:t>These companies are Green Key Global, ENERGY STAR, Green Seal, Audubon Green Leaf, and Leadership in Energy and Environmental Design (LEED)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the United States the Major companies that certify hotels are Green Seal, Audubon Green Leaf and LEED (Green Hotel News)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8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Green Seal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non-profit company that uses a science based program to help consumers, purchasers, and companies to create a sustainable world since 1999 (Green Seal Standards)</a:t>
            </a:r>
          </a:p>
          <a:p>
            <a:r>
              <a:rPr lang="en-US" dirty="0" smtClean="0"/>
              <a:t>There are three levels to which a Hotel and Lodging property can become certified.</a:t>
            </a:r>
          </a:p>
          <a:p>
            <a:r>
              <a:rPr lang="en-US" dirty="0" smtClean="0"/>
              <a:t>They become Bronze, Silver, or Gold certified.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u="sng" dirty="0"/>
              <a:t>Major </a:t>
            </a:r>
            <a:r>
              <a:rPr lang="en-US" sz="2200" u="sng" dirty="0" smtClean="0"/>
              <a:t>Focus</a:t>
            </a:r>
            <a:endParaRPr lang="en-US" sz="2200" dirty="0"/>
          </a:p>
          <a:p>
            <a:pPr lvl="1"/>
            <a:r>
              <a:rPr lang="en-US" dirty="0" smtClean="0"/>
              <a:t>Waste Minimization</a:t>
            </a:r>
          </a:p>
          <a:p>
            <a:pPr lvl="1"/>
            <a:r>
              <a:rPr lang="en-US" dirty="0" smtClean="0"/>
              <a:t>Energy Conservation</a:t>
            </a:r>
          </a:p>
          <a:p>
            <a:pPr lvl="1"/>
            <a:r>
              <a:rPr lang="en-US" dirty="0" smtClean="0"/>
              <a:t>Waste Water Management</a:t>
            </a:r>
          </a:p>
          <a:p>
            <a:pPr lvl="1"/>
            <a:r>
              <a:rPr lang="en-US" dirty="0" smtClean="0"/>
              <a:t>Pollution Prevention</a:t>
            </a:r>
          </a:p>
          <a:p>
            <a:pPr lvl="1"/>
            <a:r>
              <a:rPr lang="en-US" dirty="0" smtClean="0"/>
              <a:t>Environmentally Sensitive Purchasing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33" y="369895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28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Leadership in Energy and Environmental Design (LEED)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LEED certification is given based off of the building and renovations of hotels (Green Hotel News).</a:t>
            </a:r>
          </a:p>
          <a:p>
            <a:r>
              <a:rPr lang="en-US" dirty="0" smtClean="0"/>
              <a:t>The certification score is broken down into 110 point scale.</a:t>
            </a:r>
          </a:p>
          <a:p>
            <a:r>
              <a:rPr lang="en-US" dirty="0" smtClean="0"/>
              <a:t>Three possible certification levels: Certified Silver, Gold, and Platinum.</a:t>
            </a:r>
          </a:p>
          <a:p>
            <a:r>
              <a:rPr lang="en-US" dirty="0" smtClean="0"/>
              <a:t>During the hotel renovation and the building of the hotel LEED focuses on</a:t>
            </a:r>
          </a:p>
          <a:p>
            <a:pPr lvl="1"/>
            <a:r>
              <a:rPr lang="en-US" dirty="0" smtClean="0"/>
              <a:t>Energy and Water Conservation</a:t>
            </a:r>
          </a:p>
          <a:p>
            <a:pPr lvl="1"/>
            <a:r>
              <a:rPr lang="en-US" dirty="0" smtClean="0"/>
              <a:t>CO2 Emissions</a:t>
            </a:r>
          </a:p>
          <a:p>
            <a:pPr lvl="1"/>
            <a:r>
              <a:rPr lang="en-US" dirty="0" smtClean="0"/>
              <a:t>Indoor Environmental Quality</a:t>
            </a:r>
          </a:p>
          <a:p>
            <a:pPr lvl="1"/>
            <a:r>
              <a:rPr lang="en-US" dirty="0" smtClean="0"/>
              <a:t>Protection of Resources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100" y="41009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Audubon </a:t>
            </a:r>
            <a:r>
              <a:rPr lang="en-US" dirty="0"/>
              <a:t>Green Leaf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obtain a Audubon Green Leaf Certification, a Green Leaf employee will go to the hotel that is trying to obtain the certification (Audubon International).</a:t>
            </a:r>
          </a:p>
          <a:p>
            <a:r>
              <a:rPr lang="en-US" dirty="0" smtClean="0"/>
              <a:t>After your hotel is inspected, it is scored and based upon its overall score, the hotel is given an eco-rating.</a:t>
            </a:r>
          </a:p>
          <a:p>
            <a:r>
              <a:rPr lang="en-US" dirty="0" smtClean="0"/>
              <a:t>This ranking is based on a scale of one to five Green Leafs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Green </a:t>
            </a:r>
            <a:r>
              <a:rPr lang="en-US" u="sng" dirty="0"/>
              <a:t>Leaf </a:t>
            </a:r>
            <a:r>
              <a:rPr lang="en-US" u="sng" dirty="0" smtClean="0"/>
              <a:t>Focus</a:t>
            </a:r>
            <a:endParaRPr lang="en-US" dirty="0" smtClean="0"/>
          </a:p>
          <a:p>
            <a:pPr lvl="1"/>
            <a:r>
              <a:rPr lang="en-US" dirty="0" smtClean="0"/>
              <a:t>Hotels Current Practices</a:t>
            </a:r>
          </a:p>
          <a:p>
            <a:pPr lvl="1"/>
            <a:r>
              <a:rPr lang="en-US" dirty="0" smtClean="0"/>
              <a:t>Ideas In Order To Improve The Hotel</a:t>
            </a:r>
          </a:p>
          <a:p>
            <a:pPr lvl="1"/>
            <a:r>
              <a:rPr lang="en-US" dirty="0" smtClean="0"/>
              <a:t>Saving Energy	</a:t>
            </a:r>
          </a:p>
          <a:p>
            <a:pPr lvl="1"/>
            <a:r>
              <a:rPr lang="en-US" dirty="0" smtClean="0"/>
              <a:t>Reducing Waste</a:t>
            </a:r>
          </a:p>
          <a:p>
            <a:pPr lvl="1"/>
            <a:r>
              <a:rPr lang="en-US" dirty="0" smtClean="0"/>
              <a:t>Conversing Water and Resources</a:t>
            </a:r>
          </a:p>
          <a:p>
            <a:pPr lvl="1"/>
            <a:r>
              <a:rPr lang="en-US" dirty="0" smtClean="0"/>
              <a:t>Preventing Pollution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736" y="4100975"/>
            <a:ext cx="30480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State Green Hotel Certification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2009, </a:t>
            </a:r>
            <a:r>
              <a:rPr lang="en-US" dirty="0"/>
              <a:t>New York State participated with many companies such as I LOVE NY, NYS Hospitality &amp; Tourism </a:t>
            </a:r>
            <a:r>
              <a:rPr lang="en-US" dirty="0" smtClean="0"/>
              <a:t>Association, </a:t>
            </a:r>
            <a:r>
              <a:rPr lang="en-US" dirty="0"/>
              <a:t>and many other hotel and environmental companies (Green Hotel Certification Pilot Program)</a:t>
            </a:r>
          </a:p>
          <a:p>
            <a:r>
              <a:rPr lang="en-US" dirty="0"/>
              <a:t>This certification program used the same certification standards and eco-rating program that </a:t>
            </a:r>
            <a:r>
              <a:rPr lang="en-US" dirty="0" smtClean="0"/>
              <a:t>Audubon </a:t>
            </a:r>
            <a:r>
              <a:rPr lang="en-US" dirty="0"/>
              <a:t>Green leaf uses as well as help from the Pollution Prevention Institute.</a:t>
            </a:r>
          </a:p>
          <a:p>
            <a:r>
              <a:rPr lang="en-US" dirty="0"/>
              <a:t>The criteria for this green certification focuses on a hotels carbon footprint, waste generation, </a:t>
            </a:r>
            <a:r>
              <a:rPr lang="en-US" dirty="0" smtClean="0"/>
              <a:t>conservation, </a:t>
            </a:r>
            <a:r>
              <a:rPr lang="en-US" dirty="0"/>
              <a:t>and appropriate use of natural resources.</a:t>
            </a:r>
          </a:p>
          <a:p>
            <a:r>
              <a:rPr lang="en-US" dirty="0"/>
              <a:t>This Green Hotel Certification Pilot is </a:t>
            </a:r>
            <a:r>
              <a:rPr lang="en-US" dirty="0" smtClean="0"/>
              <a:t>no </a:t>
            </a:r>
            <a:r>
              <a:rPr lang="en-US" dirty="0"/>
              <a:t>longer </a:t>
            </a:r>
            <a:r>
              <a:rPr lang="en-US" dirty="0" smtClean="0"/>
              <a:t>in use.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75" y="348961"/>
            <a:ext cx="8596668" cy="781318"/>
          </a:xfrm>
        </p:spPr>
        <p:txBody>
          <a:bodyPr/>
          <a:lstStyle/>
          <a:p>
            <a:r>
              <a:rPr lang="en-US" dirty="0"/>
              <a:t>Field </a:t>
            </a:r>
            <a:r>
              <a:rPr lang="en-US" dirty="0" smtClean="0"/>
              <a:t>Visit: </a:t>
            </a:r>
            <a:r>
              <a:rPr lang="en-US" dirty="0" err="1" smtClean="0"/>
              <a:t>Islandia</a:t>
            </a:r>
            <a:r>
              <a:rPr lang="en-US" dirty="0" smtClean="0"/>
              <a:t> </a:t>
            </a:r>
            <a:r>
              <a:rPr lang="en-US" dirty="0"/>
              <a:t>Marriott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84" y="1130279"/>
            <a:ext cx="5629676" cy="38807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Islandia</a:t>
            </a:r>
            <a:r>
              <a:rPr lang="en-US" dirty="0"/>
              <a:t> Marriott is located in </a:t>
            </a:r>
            <a:r>
              <a:rPr lang="en-US" dirty="0" err="1"/>
              <a:t>Islandia</a:t>
            </a:r>
            <a:r>
              <a:rPr lang="en-US" dirty="0"/>
              <a:t>, New York</a:t>
            </a:r>
          </a:p>
          <a:p>
            <a:r>
              <a:rPr lang="en-US" dirty="0"/>
              <a:t>I spoke to the General Manager Megan </a:t>
            </a:r>
            <a:r>
              <a:rPr lang="en-US" dirty="0" err="1"/>
              <a:t>Weathersbee</a:t>
            </a:r>
            <a:r>
              <a:rPr lang="en-US" dirty="0"/>
              <a:t> and Chief Engineer Eli </a:t>
            </a:r>
            <a:r>
              <a:rPr lang="en-US" dirty="0" err="1"/>
              <a:t>Potak</a:t>
            </a:r>
            <a:r>
              <a:rPr lang="en-US" dirty="0"/>
              <a:t>.</a:t>
            </a:r>
          </a:p>
          <a:p>
            <a:r>
              <a:rPr lang="en-US" dirty="0" smtClean="0"/>
              <a:t>2015 </a:t>
            </a:r>
            <a:r>
              <a:rPr lang="en-US" dirty="0"/>
              <a:t>Green Leader from </a:t>
            </a:r>
            <a:r>
              <a:rPr lang="en-US" dirty="0" smtClean="0"/>
              <a:t>TripAdvisor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a TripAdvisor </a:t>
            </a:r>
            <a:r>
              <a:rPr lang="en-US" dirty="0" smtClean="0"/>
              <a:t>Based Award </a:t>
            </a:r>
            <a:endParaRPr lang="en-US" dirty="0"/>
          </a:p>
          <a:p>
            <a:pPr lvl="1"/>
            <a:r>
              <a:rPr lang="en-US" dirty="0" smtClean="0"/>
              <a:t>Linen </a:t>
            </a:r>
            <a:r>
              <a:rPr lang="en-US" dirty="0"/>
              <a:t>and Towel </a:t>
            </a:r>
            <a:r>
              <a:rPr lang="en-US" dirty="0" smtClean="0"/>
              <a:t>Re-Use </a:t>
            </a:r>
            <a:r>
              <a:rPr lang="en-US" dirty="0"/>
              <a:t>plan</a:t>
            </a:r>
          </a:p>
          <a:p>
            <a:pPr lvl="1"/>
            <a:r>
              <a:rPr lang="en-US" dirty="0"/>
              <a:t>Recycling</a:t>
            </a:r>
          </a:p>
          <a:p>
            <a:pPr lvl="1"/>
            <a:r>
              <a:rPr lang="en-US" dirty="0"/>
              <a:t>Tracking </a:t>
            </a:r>
            <a:r>
              <a:rPr lang="en-US" dirty="0" smtClean="0"/>
              <a:t>Energy Use</a:t>
            </a:r>
          </a:p>
          <a:p>
            <a:pPr lvl="1"/>
            <a:r>
              <a:rPr lang="en-US" dirty="0"/>
              <a:t>Education Staff and Guests </a:t>
            </a:r>
            <a:r>
              <a:rPr lang="en-US" dirty="0" smtClean="0"/>
              <a:t>on Green Practices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251" y="1130279"/>
            <a:ext cx="4184034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/>
              <a:t>What does the </a:t>
            </a:r>
            <a:r>
              <a:rPr lang="en-US" sz="2200" dirty="0" err="1"/>
              <a:t>Islandia</a:t>
            </a:r>
            <a:r>
              <a:rPr lang="en-US" sz="2200" dirty="0"/>
              <a:t> Marriott do?</a:t>
            </a:r>
          </a:p>
          <a:p>
            <a:r>
              <a:rPr lang="en-US" dirty="0"/>
              <a:t>New recycling </a:t>
            </a:r>
            <a:r>
              <a:rPr lang="en-US" dirty="0" smtClean="0"/>
              <a:t>programs </a:t>
            </a:r>
            <a:r>
              <a:rPr lang="en-US" dirty="0"/>
              <a:t>with sanitation company</a:t>
            </a:r>
          </a:p>
          <a:p>
            <a:r>
              <a:rPr lang="en-US" dirty="0"/>
              <a:t>Energy Saving Light Bulbs</a:t>
            </a:r>
          </a:p>
          <a:p>
            <a:r>
              <a:rPr lang="en-US" dirty="0" smtClean="0"/>
              <a:t>Install </a:t>
            </a:r>
            <a:r>
              <a:rPr lang="en-US" dirty="0"/>
              <a:t>faucets that use less water</a:t>
            </a:r>
          </a:p>
          <a:p>
            <a:r>
              <a:rPr lang="en-US" dirty="0"/>
              <a:t>Two </a:t>
            </a:r>
            <a:r>
              <a:rPr lang="en-US" dirty="0" smtClean="0"/>
              <a:t>Electric Shuttles: </a:t>
            </a:r>
            <a:r>
              <a:rPr lang="en-US" dirty="0"/>
              <a:t>energy used is equivalent to 55 cent to the gallon</a:t>
            </a:r>
          </a:p>
          <a:p>
            <a:r>
              <a:rPr lang="en-US" dirty="0"/>
              <a:t>Working on getting a new dishwasher that uses less water</a:t>
            </a:r>
          </a:p>
          <a:p>
            <a:r>
              <a:rPr lang="en-US" dirty="0"/>
              <a:t>Re-use linen </a:t>
            </a:r>
            <a:r>
              <a:rPr lang="en-US" dirty="0" smtClean="0"/>
              <a:t>and </a:t>
            </a:r>
            <a:r>
              <a:rPr lang="en-US" dirty="0"/>
              <a:t>towels </a:t>
            </a:r>
          </a:p>
          <a:p>
            <a:r>
              <a:rPr lang="en-US" dirty="0"/>
              <a:t>Buy local produce from local food purveyors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" y="4221038"/>
            <a:ext cx="4693945" cy="251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Green Certified Hotels Effect Consumer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Forbes article states that according to TripAdvisor, 62% of travelers often consider the environment when they are choosing a hotel and transportation (Bender, 2013)</a:t>
            </a:r>
          </a:p>
          <a:p>
            <a:r>
              <a:rPr lang="en-US" dirty="0" smtClean="0"/>
              <a:t>A study in the European Journal of Tourism showed that females are more incline to stay at eco-friendly hotels (Li-</a:t>
            </a:r>
            <a:r>
              <a:rPr lang="en-US" dirty="0" err="1" smtClean="0"/>
              <a:t>Hui,Yu</a:t>
            </a:r>
            <a:r>
              <a:rPr lang="en-US" dirty="0" smtClean="0"/>
              <a:t>-Chen, </a:t>
            </a:r>
            <a:r>
              <a:rPr lang="en-US" dirty="0" err="1" smtClean="0"/>
              <a:t>Nuryyev</a:t>
            </a:r>
            <a:r>
              <a:rPr lang="en-US" dirty="0" smtClean="0"/>
              <a:t>, &amp; Mei-Ling, 2015).</a:t>
            </a:r>
          </a:p>
          <a:p>
            <a:r>
              <a:rPr lang="en-US" dirty="0" smtClean="0"/>
              <a:t>Travelers with children often do not travel with the intent of staying at eco-friendly locations because they believe price would be an option (Li-Hui, </a:t>
            </a:r>
            <a:r>
              <a:rPr lang="en-US" dirty="0"/>
              <a:t>Yu-Chen, </a:t>
            </a:r>
            <a:r>
              <a:rPr lang="en-US" dirty="0" err="1" smtClean="0"/>
              <a:t>Nuryyev</a:t>
            </a:r>
            <a:r>
              <a:rPr lang="en-US" dirty="0" smtClean="0"/>
              <a:t>, </a:t>
            </a:r>
            <a:r>
              <a:rPr lang="en-US" dirty="0"/>
              <a:t>&amp; </a:t>
            </a:r>
            <a:r>
              <a:rPr lang="en-US" dirty="0" smtClean="0"/>
              <a:t>Mei-Ling, 2015)</a:t>
            </a:r>
          </a:p>
          <a:p>
            <a:r>
              <a:rPr lang="en-US" dirty="0" smtClean="0"/>
              <a:t>When traveling, people were more concerned about convenience than the environment. According to study on eco-friendly tourism in Turkey, travelers weren’t interesting in eco-friendly hotels if it was going to make their trip a hassle. These travelers were not interested in using mass transportation or learning about how they can help the environment (Can, Tucker, </a:t>
            </a:r>
            <a:r>
              <a:rPr lang="en-US" dirty="0" err="1" smtClean="0"/>
              <a:t>Ozturk</a:t>
            </a:r>
            <a:r>
              <a:rPr lang="en-US" dirty="0" smtClean="0"/>
              <a:t>, </a:t>
            </a:r>
            <a:r>
              <a:rPr lang="en-US" dirty="0" err="1" smtClean="0"/>
              <a:t>Alaeddinoglu</a:t>
            </a:r>
            <a:r>
              <a:rPr lang="en-US" dirty="0" smtClean="0"/>
              <a:t>,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912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What Makes a Hotel Green Certified and Does this Effect Consumer Decision?</vt:lpstr>
      <vt:lpstr> Why this topic?</vt:lpstr>
      <vt:lpstr> Who can Green Certify a Hotel?</vt:lpstr>
      <vt:lpstr> Green Seal</vt:lpstr>
      <vt:lpstr>Leadership in Energy and Environmental Design (LEED)</vt:lpstr>
      <vt:lpstr> Audubon Green Leaf</vt:lpstr>
      <vt:lpstr>New York State Green Hotel Certification Pilot</vt:lpstr>
      <vt:lpstr>Field Visit: Islandia Marriott</vt:lpstr>
      <vt:lpstr>Do Green Certified Hotels Effect Consumer Decision?</vt:lpstr>
      <vt:lpstr>Does the fact your hotel is a 2015 Green Leader Effect consumer choices? </vt:lpstr>
      <vt:lpstr> Conclusion and Recommendations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 a Hotel Green Certified and Does this Effect Consumer Decision?</dc:title>
  <dc:creator>Louis Vilardi</dc:creator>
  <cp:lastModifiedBy>Sean MacDonald</cp:lastModifiedBy>
  <cp:revision>44</cp:revision>
  <dcterms:created xsi:type="dcterms:W3CDTF">2015-05-05T15:18:27Z</dcterms:created>
  <dcterms:modified xsi:type="dcterms:W3CDTF">2015-05-13T20:23:34Z</dcterms:modified>
</cp:coreProperties>
</file>