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66" r:id="rId6"/>
    <p:sldId id="267" r:id="rId7"/>
    <p:sldId id="263" r:id="rId8"/>
    <p:sldId id="262" r:id="rId9"/>
    <p:sldId id="261" r:id="rId10"/>
    <p:sldId id="259" r:id="rId11"/>
    <p:sldId id="260" r:id="rId12"/>
    <p:sldId id="258" r:id="rId13"/>
    <p:sldId id="287" r:id="rId14"/>
    <p:sldId id="286" r:id="rId15"/>
    <p:sldId id="277" r:id="rId16"/>
    <p:sldId id="278" r:id="rId17"/>
    <p:sldId id="279" r:id="rId18"/>
    <p:sldId id="276" r:id="rId19"/>
    <p:sldId id="282" r:id="rId20"/>
    <p:sldId id="283" r:id="rId21"/>
    <p:sldId id="281" r:id="rId22"/>
    <p:sldId id="280" r:id="rId23"/>
    <p:sldId id="272" r:id="rId24"/>
    <p:sldId id="270" r:id="rId25"/>
    <p:sldId id="271" r:id="rId26"/>
    <p:sldId id="273" r:id="rId27"/>
    <p:sldId id="275"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5164B17-D87E-4211-ADEE-5ED449886B91}" type="datetimeFigureOut">
              <a:rPr lang="en-US" smtClean="0"/>
              <a:t>5/11/2015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A7A47A9-9A06-4A75-B705-C8AD7089502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64B17-D87E-4211-ADEE-5ED449886B9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64B17-D87E-4211-ADEE-5ED449886B9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64B17-D87E-4211-ADEE-5ED449886B9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164B17-D87E-4211-ADEE-5ED449886B9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A7A47A9-9A06-4A75-B705-C8AD708950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164B17-D87E-4211-ADEE-5ED449886B91}"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164B17-D87E-4211-ADEE-5ED449886B91}"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164B17-D87E-4211-ADEE-5ED449886B91}"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4B17-D87E-4211-ADEE-5ED449886B91}"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164B17-D87E-4211-ADEE-5ED449886B91}"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164B17-D87E-4211-ADEE-5ED449886B91}"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A47A9-9A06-4A75-B705-C8AD708950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5164B17-D87E-4211-ADEE-5ED449886B91}" type="datetimeFigureOut">
              <a:rPr lang="en-US" smtClean="0"/>
              <a:t>5/11/2015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7A47A9-9A06-4A75-B705-C8AD708950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8717280" y="1143000"/>
            <a:ext cx="45719" cy="76200"/>
          </a:xfrm>
        </p:spPr>
        <p:txBody>
          <a:bodyPr>
            <a:normAutofit fontScale="90000"/>
          </a:bodyPr>
          <a:lstStyle/>
          <a:p>
            <a:r>
              <a:rPr lang="en-US" dirty="0" smtClean="0"/>
              <a:t>.</a:t>
            </a:r>
            <a:endParaRPr lang="en-US" dirty="0"/>
          </a:p>
        </p:txBody>
      </p:sp>
      <p:sp>
        <p:nvSpPr>
          <p:cNvPr id="3" name="Subtitle 2"/>
          <p:cNvSpPr>
            <a:spLocks noGrp="1"/>
          </p:cNvSpPr>
          <p:nvPr>
            <p:ph type="subTitle" idx="1"/>
          </p:nvPr>
        </p:nvSpPr>
        <p:spPr>
          <a:xfrm>
            <a:off x="152400" y="152400"/>
            <a:ext cx="8915400" cy="67056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BY</a:t>
            </a:r>
          </a:p>
          <a:p>
            <a:r>
              <a:rPr lang="en-US" dirty="0" smtClean="0"/>
              <a:t>Nisvil Smith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839200" cy="5098473"/>
          </a:xfrm>
          <a:prstGeom prst="rect">
            <a:avLst/>
          </a:prstGeom>
        </p:spPr>
      </p:pic>
    </p:spTree>
    <p:extLst>
      <p:ext uri="{BB962C8B-B14F-4D97-AF65-F5344CB8AC3E}">
        <p14:creationId xmlns:p14="http://schemas.microsoft.com/office/powerpoint/2010/main" val="812270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a:t>
            </a:r>
            <a:r>
              <a:rPr lang="en-US" dirty="0" smtClean="0"/>
              <a:t>demand </a:t>
            </a:r>
            <a:r>
              <a:rPr lang="en-US" dirty="0"/>
              <a:t>for molybdenum-99/Technetium-99m</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6781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51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Globally available reactor sources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250" y="1882775"/>
            <a:ext cx="8191500" cy="451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597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Chalk River Canada Nuclear Reactor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09847"/>
            <a:ext cx="8280600" cy="50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14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isotope economy</a:t>
            </a:r>
            <a:endParaRPr lang="en-US" dirty="0"/>
          </a:p>
        </p:txBody>
      </p:sp>
      <p:pic>
        <p:nvPicPr>
          <p:cNvPr id="29698" name="Picture 2" descr="C:\Users\Administrator\Downloads\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3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C:\Users\Administrator\Downloads\medical_Tc99_Graphic_Revised_2_12_2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08675"/>
            <a:ext cx="8229600" cy="229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29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lab</a:t>
            </a:r>
            <a:endParaRPr lang="en-US"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434960" y="536840"/>
            <a:ext cx="4807478" cy="739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83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63461" y="1670339"/>
            <a:ext cx="501707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98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Lab</a:t>
            </a:r>
            <a:endParaRPr lang="en-US" dirty="0"/>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20659" y="270141"/>
            <a:ext cx="5112280" cy="777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614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Unit-dose pig</a:t>
            </a:r>
            <a:endParaRPr lang="en-US" dirty="0"/>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1752600"/>
            <a:ext cx="9144000" cy="510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995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Pertechnatate dose</a:t>
            </a:r>
            <a:endParaRPr lang="en-US" dirty="0"/>
          </a:p>
        </p:txBody>
      </p:sp>
      <p:pic>
        <p:nvPicPr>
          <p:cNvPr id="2457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44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Medicine</a:t>
            </a:r>
            <a:endParaRPr lang="en-US" dirty="0"/>
          </a:p>
        </p:txBody>
      </p:sp>
      <p:sp>
        <p:nvSpPr>
          <p:cNvPr id="3" name="Content Placeholder 2"/>
          <p:cNvSpPr>
            <a:spLocks noGrp="1"/>
          </p:cNvSpPr>
          <p:nvPr>
            <p:ph idx="1"/>
          </p:nvPr>
        </p:nvSpPr>
        <p:spPr/>
        <p:txBody>
          <a:bodyPr>
            <a:normAutofit fontScale="92500"/>
          </a:bodyPr>
          <a:lstStyle/>
          <a:p>
            <a:r>
              <a:rPr lang="en-US" dirty="0"/>
              <a:t>Nuclear medicine is a branch of medical imaging that uses small amounts of radioactive material to diagnose and determine the severity of or treat a variety of diseases, including many types of cancers, heart disease, gastrointestinal, endocrine, neurological disorders and other abnormalities within the body. Because nuclear medicine procedures are able to pinpoint molecular activity within the body, they offer the potential to identify disease in its earliest stages as well as a patient’s immediate response to therapeutic interventions.</a:t>
            </a:r>
          </a:p>
        </p:txBody>
      </p:sp>
    </p:spTree>
    <p:extLst>
      <p:ext uri="{BB962C8B-B14F-4D97-AF65-F5344CB8AC3E}">
        <p14:creationId xmlns:p14="http://schemas.microsoft.com/office/powerpoint/2010/main" val="3337099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a:t>
            </a:r>
            <a:endParaRPr lang="en-US" dirty="0"/>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89792" y="1048808"/>
            <a:ext cx="4459816"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632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Selfie</a:t>
            </a:r>
            <a:endParaRPr lang="en-US" dirty="0"/>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81665" y="1600200"/>
            <a:ext cx="478067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224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Camera</a:t>
            </a:r>
            <a:endParaRPr lang="en-US" dirty="0"/>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11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a:t>
            </a:r>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313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a:t>
            </a:r>
            <a:endParaRPr lang="en-US"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81300" y="2705100"/>
            <a:ext cx="396239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117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a:t>
            </a:r>
            <a:endParaRPr lang="en-US"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714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Pigs</a:t>
            </a:r>
            <a:endParaRPr lang="en-US"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260600" y="25654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015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Sorting</a:t>
            </a:r>
            <a:endParaRPr lang="en-US"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612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sorting</a:t>
            </a:r>
            <a:endParaRPr lang="en-US"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8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Spectrum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47800"/>
            <a:ext cx="8414766" cy="5410200"/>
          </a:xfrm>
        </p:spPr>
      </p:pic>
    </p:spTree>
    <p:extLst>
      <p:ext uri="{BB962C8B-B14F-4D97-AF65-F5344CB8AC3E}">
        <p14:creationId xmlns:p14="http://schemas.microsoft.com/office/powerpoint/2010/main" val="49086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Radioactive</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67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Life</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371600"/>
            <a:ext cx="821084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83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63000" cy="683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0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Isotopes used in nuclear medicine </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6183" y="1066800"/>
            <a:ext cx="787786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529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Cyclotron produce isotopes</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087" y="1730375"/>
            <a:ext cx="69818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858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Technetium 99m </a:t>
            </a:r>
            <a:r>
              <a:rPr lang="en-US" dirty="0"/>
              <a:t/>
            </a:r>
            <a:br>
              <a:rPr lang="en-US" dirty="0"/>
            </a:br>
            <a:r>
              <a:rPr lang="en-US" dirty="0" smtClean="0"/>
              <a:t>the life blood of nuclear medicine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7620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50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405</TotalTime>
  <Words>146</Words>
  <Application>Microsoft Office PowerPoint</Application>
  <PresentationFormat>On-screen Show (4:3)</PresentationFormat>
  <Paragraphs>38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vt:lpstr>
      <vt:lpstr>Nuclear Medicine</vt:lpstr>
      <vt:lpstr>Energy Spectrum</vt:lpstr>
      <vt:lpstr>Radioactive</vt:lpstr>
      <vt:lpstr>Half Life</vt:lpstr>
      <vt:lpstr>PowerPoint Presentation</vt:lpstr>
      <vt:lpstr>Isotopes used in nuclear medicine </vt:lpstr>
      <vt:lpstr>Cyclotron produce isotopes</vt:lpstr>
      <vt:lpstr>Technetium 99m  the life blood of nuclear medicine</vt:lpstr>
      <vt:lpstr>Global demand for molybdenum-99/Technetium-99m</vt:lpstr>
      <vt:lpstr>Globally available reactor sources</vt:lpstr>
      <vt:lpstr>Chalk River Canada Nuclear Reactor</vt:lpstr>
      <vt:lpstr>Medical isotope economy</vt:lpstr>
      <vt:lpstr>PowerPoint Presentation</vt:lpstr>
      <vt:lpstr>Hot lab</vt:lpstr>
      <vt:lpstr>PowerPoint Presentation</vt:lpstr>
      <vt:lpstr>Hot Lab</vt:lpstr>
      <vt:lpstr>Unit-dose pig</vt:lpstr>
      <vt:lpstr>Pertechnatate dose</vt:lpstr>
      <vt:lpstr>dose</vt:lpstr>
      <vt:lpstr>Quick Selfie</vt:lpstr>
      <vt:lpstr>Gamma Camera</vt:lpstr>
      <vt:lpstr>Generator</vt:lpstr>
      <vt:lpstr>Generator</vt:lpstr>
      <vt:lpstr>Generator</vt:lpstr>
      <vt:lpstr>Lead Pigs</vt:lpstr>
      <vt:lpstr>Waste Sorting</vt:lpstr>
      <vt:lpstr>Waste sorting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Nisvil</dc:creator>
  <cp:lastModifiedBy>;;;;;;;;;;;;;;;;;;;;;;;;;;;;;;;;;;;;;;;;;;;;;;;;;;;;</cp:lastModifiedBy>
  <cp:revision>18</cp:revision>
  <dcterms:created xsi:type="dcterms:W3CDTF">2015-05-10T16:22:52Z</dcterms:created>
  <dcterms:modified xsi:type="dcterms:W3CDTF">2015-05-11T14:48:20Z</dcterms:modified>
</cp:coreProperties>
</file>