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73" r:id="rId4"/>
    <p:sldId id="258" r:id="rId5"/>
    <p:sldId id="259" r:id="rId6"/>
    <p:sldId id="263" r:id="rId7"/>
    <p:sldId id="261"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C846828-238C-4857-9094-55B0E521B3E0}"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4DA6E-4BF9-4B6F-BE98-4CF8054AEAED}" type="slidenum">
              <a:rPr lang="en-US" smtClean="0"/>
              <a:t>‹#›</a:t>
            </a:fld>
            <a:endParaRPr lang="en-US"/>
          </a:p>
        </p:txBody>
      </p:sp>
    </p:spTree>
    <p:extLst>
      <p:ext uri="{BB962C8B-B14F-4D97-AF65-F5344CB8AC3E}">
        <p14:creationId xmlns:p14="http://schemas.microsoft.com/office/powerpoint/2010/main" val="4085457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846828-238C-4857-9094-55B0E521B3E0}" type="datetimeFigureOut">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4DA6E-4BF9-4B6F-BE98-4CF8054AEAED}" type="slidenum">
              <a:rPr lang="en-US" smtClean="0"/>
              <a:t>‹#›</a:t>
            </a:fld>
            <a:endParaRPr lang="en-US"/>
          </a:p>
        </p:txBody>
      </p:sp>
    </p:spTree>
    <p:extLst>
      <p:ext uri="{BB962C8B-B14F-4D97-AF65-F5344CB8AC3E}">
        <p14:creationId xmlns:p14="http://schemas.microsoft.com/office/powerpoint/2010/main" val="4243291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846828-238C-4857-9094-55B0E521B3E0}"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4DA6E-4BF9-4B6F-BE98-4CF8054AEAED}" type="slidenum">
              <a:rPr lang="en-US" smtClean="0"/>
              <a:t>‹#›</a:t>
            </a:fld>
            <a:endParaRPr lang="en-US"/>
          </a:p>
        </p:txBody>
      </p:sp>
    </p:spTree>
    <p:extLst>
      <p:ext uri="{BB962C8B-B14F-4D97-AF65-F5344CB8AC3E}">
        <p14:creationId xmlns:p14="http://schemas.microsoft.com/office/powerpoint/2010/main" val="3856412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846828-238C-4857-9094-55B0E521B3E0}"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4DA6E-4BF9-4B6F-BE98-4CF8054AEAE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20767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846828-238C-4857-9094-55B0E521B3E0}"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4DA6E-4BF9-4B6F-BE98-4CF8054AEAED}" type="slidenum">
              <a:rPr lang="en-US" smtClean="0"/>
              <a:t>‹#›</a:t>
            </a:fld>
            <a:endParaRPr lang="en-US"/>
          </a:p>
        </p:txBody>
      </p:sp>
    </p:spTree>
    <p:extLst>
      <p:ext uri="{BB962C8B-B14F-4D97-AF65-F5344CB8AC3E}">
        <p14:creationId xmlns:p14="http://schemas.microsoft.com/office/powerpoint/2010/main" val="187565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846828-238C-4857-9094-55B0E521B3E0}" type="datetimeFigureOut">
              <a:rPr lang="en-US" smtClean="0"/>
              <a:t>5/13/2015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4DA6E-4BF9-4B6F-BE98-4CF8054AEAED}" type="slidenum">
              <a:rPr lang="en-US" smtClean="0"/>
              <a:t>‹#›</a:t>
            </a:fld>
            <a:endParaRPr lang="en-US"/>
          </a:p>
        </p:txBody>
      </p:sp>
    </p:spTree>
    <p:extLst>
      <p:ext uri="{BB962C8B-B14F-4D97-AF65-F5344CB8AC3E}">
        <p14:creationId xmlns:p14="http://schemas.microsoft.com/office/powerpoint/2010/main" val="3064044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846828-238C-4857-9094-55B0E521B3E0}" type="datetimeFigureOut">
              <a:rPr lang="en-US" smtClean="0"/>
              <a:t>5/13/2015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4DA6E-4BF9-4B6F-BE98-4CF8054AEAED}" type="slidenum">
              <a:rPr lang="en-US" smtClean="0"/>
              <a:t>‹#›</a:t>
            </a:fld>
            <a:endParaRPr lang="en-US"/>
          </a:p>
        </p:txBody>
      </p:sp>
    </p:spTree>
    <p:extLst>
      <p:ext uri="{BB962C8B-B14F-4D97-AF65-F5344CB8AC3E}">
        <p14:creationId xmlns:p14="http://schemas.microsoft.com/office/powerpoint/2010/main" val="3006472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846828-238C-4857-9094-55B0E521B3E0}"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4DA6E-4BF9-4B6F-BE98-4CF8054AEAED}" type="slidenum">
              <a:rPr lang="en-US" smtClean="0"/>
              <a:t>‹#›</a:t>
            </a:fld>
            <a:endParaRPr lang="en-US"/>
          </a:p>
        </p:txBody>
      </p:sp>
    </p:spTree>
    <p:extLst>
      <p:ext uri="{BB962C8B-B14F-4D97-AF65-F5344CB8AC3E}">
        <p14:creationId xmlns:p14="http://schemas.microsoft.com/office/powerpoint/2010/main" val="1495439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846828-238C-4857-9094-55B0E521B3E0}"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4DA6E-4BF9-4B6F-BE98-4CF8054AEAED}" type="slidenum">
              <a:rPr lang="en-US" smtClean="0"/>
              <a:t>‹#›</a:t>
            </a:fld>
            <a:endParaRPr lang="en-US"/>
          </a:p>
        </p:txBody>
      </p:sp>
    </p:spTree>
    <p:extLst>
      <p:ext uri="{BB962C8B-B14F-4D97-AF65-F5344CB8AC3E}">
        <p14:creationId xmlns:p14="http://schemas.microsoft.com/office/powerpoint/2010/main" val="317567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3C846828-238C-4857-9094-55B0E521B3E0}"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4DA6E-4BF9-4B6F-BE98-4CF8054AEAED}" type="slidenum">
              <a:rPr lang="en-US" smtClean="0"/>
              <a:t>‹#›</a:t>
            </a:fld>
            <a:endParaRPr lang="en-US"/>
          </a:p>
        </p:txBody>
      </p:sp>
    </p:spTree>
    <p:extLst>
      <p:ext uri="{BB962C8B-B14F-4D97-AF65-F5344CB8AC3E}">
        <p14:creationId xmlns:p14="http://schemas.microsoft.com/office/powerpoint/2010/main" val="102833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846828-238C-4857-9094-55B0E521B3E0}"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4DA6E-4BF9-4B6F-BE98-4CF8054AEAED}" type="slidenum">
              <a:rPr lang="en-US" smtClean="0"/>
              <a:t>‹#›</a:t>
            </a:fld>
            <a:endParaRPr lang="en-US"/>
          </a:p>
        </p:txBody>
      </p:sp>
    </p:spTree>
    <p:extLst>
      <p:ext uri="{BB962C8B-B14F-4D97-AF65-F5344CB8AC3E}">
        <p14:creationId xmlns:p14="http://schemas.microsoft.com/office/powerpoint/2010/main" val="3727616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846828-238C-4857-9094-55B0E521B3E0}" type="datetimeFigureOut">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4DA6E-4BF9-4B6F-BE98-4CF8054AEAED}" type="slidenum">
              <a:rPr lang="en-US" smtClean="0"/>
              <a:t>‹#›</a:t>
            </a:fld>
            <a:endParaRPr lang="en-US"/>
          </a:p>
        </p:txBody>
      </p:sp>
    </p:spTree>
    <p:extLst>
      <p:ext uri="{BB962C8B-B14F-4D97-AF65-F5344CB8AC3E}">
        <p14:creationId xmlns:p14="http://schemas.microsoft.com/office/powerpoint/2010/main" val="2104600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846828-238C-4857-9094-55B0E521B3E0}" type="datetimeFigureOut">
              <a:rPr lang="en-US" smtClean="0"/>
              <a:t>5/13/2015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04DA6E-4BF9-4B6F-BE98-4CF8054AEAED}" type="slidenum">
              <a:rPr lang="en-US" smtClean="0"/>
              <a:t>‹#›</a:t>
            </a:fld>
            <a:endParaRPr lang="en-US"/>
          </a:p>
        </p:txBody>
      </p:sp>
    </p:spTree>
    <p:extLst>
      <p:ext uri="{BB962C8B-B14F-4D97-AF65-F5344CB8AC3E}">
        <p14:creationId xmlns:p14="http://schemas.microsoft.com/office/powerpoint/2010/main" val="1824459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C846828-238C-4857-9094-55B0E521B3E0}" type="datetimeFigureOut">
              <a:rPr lang="en-US" smtClean="0"/>
              <a:t>5/13/2015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604DA6E-4BF9-4B6F-BE98-4CF8054AEAED}" type="slidenum">
              <a:rPr lang="en-US" smtClean="0"/>
              <a:t>‹#›</a:t>
            </a:fld>
            <a:endParaRPr lang="en-US"/>
          </a:p>
        </p:txBody>
      </p:sp>
    </p:spTree>
    <p:extLst>
      <p:ext uri="{BB962C8B-B14F-4D97-AF65-F5344CB8AC3E}">
        <p14:creationId xmlns:p14="http://schemas.microsoft.com/office/powerpoint/2010/main" val="285780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C846828-238C-4857-9094-55B0E521B3E0}" type="datetimeFigureOut">
              <a:rPr lang="en-US" smtClean="0"/>
              <a:t>5/13/2015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604DA6E-4BF9-4B6F-BE98-4CF8054AEAED}" type="slidenum">
              <a:rPr lang="en-US" smtClean="0"/>
              <a:t>‹#›</a:t>
            </a:fld>
            <a:endParaRPr lang="en-US"/>
          </a:p>
        </p:txBody>
      </p:sp>
    </p:spTree>
    <p:extLst>
      <p:ext uri="{BB962C8B-B14F-4D97-AF65-F5344CB8AC3E}">
        <p14:creationId xmlns:p14="http://schemas.microsoft.com/office/powerpoint/2010/main" val="31319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3C846828-238C-4857-9094-55B0E521B3E0}" type="datetimeFigureOut">
              <a:rPr lang="en-US" smtClean="0"/>
              <a:t>5/13/2015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604DA6E-4BF9-4B6F-BE98-4CF8054AEAED}" type="slidenum">
              <a:rPr lang="en-US" smtClean="0"/>
              <a:t>‹#›</a:t>
            </a:fld>
            <a:endParaRPr lang="en-US"/>
          </a:p>
        </p:txBody>
      </p:sp>
    </p:spTree>
    <p:extLst>
      <p:ext uri="{BB962C8B-B14F-4D97-AF65-F5344CB8AC3E}">
        <p14:creationId xmlns:p14="http://schemas.microsoft.com/office/powerpoint/2010/main" val="95801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846828-238C-4857-9094-55B0E521B3E0}" type="datetimeFigureOut">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4DA6E-4BF9-4B6F-BE98-4CF8054AEAED}" type="slidenum">
              <a:rPr lang="en-US" smtClean="0"/>
              <a:t>‹#›</a:t>
            </a:fld>
            <a:endParaRPr lang="en-US"/>
          </a:p>
        </p:txBody>
      </p:sp>
    </p:spTree>
    <p:extLst>
      <p:ext uri="{BB962C8B-B14F-4D97-AF65-F5344CB8AC3E}">
        <p14:creationId xmlns:p14="http://schemas.microsoft.com/office/powerpoint/2010/main" val="2285053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C846828-238C-4857-9094-55B0E521B3E0}" type="datetimeFigureOut">
              <a:rPr lang="en-US" smtClean="0"/>
              <a:t>5/13/2015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604DA6E-4BF9-4B6F-BE98-4CF8054AEAED}" type="slidenum">
              <a:rPr lang="en-US" smtClean="0"/>
              <a:t>‹#›</a:t>
            </a:fld>
            <a:endParaRPr lang="en-US"/>
          </a:p>
        </p:txBody>
      </p:sp>
    </p:spTree>
    <p:extLst>
      <p:ext uri="{BB962C8B-B14F-4D97-AF65-F5344CB8AC3E}">
        <p14:creationId xmlns:p14="http://schemas.microsoft.com/office/powerpoint/2010/main" val="2521131704"/>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232" y="82602"/>
            <a:ext cx="8981768" cy="1554469"/>
          </a:xfrm>
        </p:spPr>
        <p:txBody>
          <a:bodyPr>
            <a:normAutofit/>
          </a:bodyPr>
          <a:lstStyle/>
          <a:p>
            <a:r>
              <a:rPr lang="en-US" sz="4800" dirty="0" smtClean="0"/>
              <a:t>Graywater Treatment</a:t>
            </a:r>
            <a:endParaRPr lang="en-US" sz="4800" dirty="0"/>
          </a:p>
        </p:txBody>
      </p:sp>
      <p:sp>
        <p:nvSpPr>
          <p:cNvPr id="3" name="Subtitle 2"/>
          <p:cNvSpPr>
            <a:spLocks noGrp="1"/>
          </p:cNvSpPr>
          <p:nvPr>
            <p:ph type="subTitle" idx="1"/>
          </p:nvPr>
        </p:nvSpPr>
        <p:spPr>
          <a:xfrm>
            <a:off x="66368" y="3078470"/>
            <a:ext cx="4564626" cy="1655762"/>
          </a:xfrm>
        </p:spPr>
        <p:txBody>
          <a:bodyPr>
            <a:normAutofit/>
          </a:bodyPr>
          <a:lstStyle/>
          <a:p>
            <a:r>
              <a:rPr lang="en-US" dirty="0" err="1" smtClean="0"/>
              <a:t>Md</a:t>
            </a:r>
            <a:r>
              <a:rPr lang="en-US" dirty="0" smtClean="0"/>
              <a:t> Afzal Hossain, Sergey </a:t>
            </a:r>
            <a:r>
              <a:rPr lang="en-US" dirty="0" err="1" smtClean="0"/>
              <a:t>Bolotov</a:t>
            </a:r>
            <a:endParaRPr lang="en-US" dirty="0" smtClean="0"/>
          </a:p>
          <a:p>
            <a:r>
              <a:rPr lang="en-US" dirty="0" smtClean="0"/>
              <a:t>ECON 2505</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5065" y="1917291"/>
            <a:ext cx="5665837" cy="4564626"/>
          </a:xfrm>
          <a:prstGeom prst="rect">
            <a:avLst/>
          </a:prstGeom>
        </p:spPr>
      </p:pic>
    </p:spTree>
    <p:extLst>
      <p:ext uri="{BB962C8B-B14F-4D97-AF65-F5344CB8AC3E}">
        <p14:creationId xmlns:p14="http://schemas.microsoft.com/office/powerpoint/2010/main" val="668684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67" y="327338"/>
            <a:ext cx="10547797" cy="1981200"/>
          </a:xfrm>
        </p:spPr>
        <p:txBody>
          <a:bodyPr/>
          <a:lstStyle/>
          <a:p>
            <a:r>
              <a:rPr lang="en-US" sz="3600" dirty="0"/>
              <a:t>Greywater recycling has significant potential as an alternative water service in high-rise residential buildings.</a:t>
            </a:r>
          </a:p>
        </p:txBody>
      </p:sp>
      <p:pic>
        <p:nvPicPr>
          <p:cNvPr id="4" name="Picture 3"/>
          <p:cNvPicPr>
            <a:picLocks noChangeAspect="1"/>
          </p:cNvPicPr>
          <p:nvPr/>
        </p:nvPicPr>
        <p:blipFill>
          <a:blip r:embed="rId2"/>
          <a:stretch>
            <a:fillRect/>
          </a:stretch>
        </p:blipFill>
        <p:spPr>
          <a:xfrm>
            <a:off x="2707600" y="2704260"/>
            <a:ext cx="6616704" cy="3721896"/>
          </a:xfrm>
          <a:prstGeom prst="rect">
            <a:avLst/>
          </a:prstGeom>
        </p:spPr>
      </p:pic>
    </p:spTree>
    <p:extLst>
      <p:ext uri="{BB962C8B-B14F-4D97-AF65-F5344CB8AC3E}">
        <p14:creationId xmlns:p14="http://schemas.microsoft.com/office/powerpoint/2010/main" val="1609021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Owner\Desktop\7559299.jpg"/>
          <p:cNvPicPr/>
          <p:nvPr/>
        </p:nvPicPr>
        <p:blipFill>
          <a:blip r:embed="rId2">
            <a:extLst>
              <a:ext uri="{28A0092B-C50C-407E-A947-70E740481C1C}">
                <a14:useLocalDpi xmlns:a14="http://schemas.microsoft.com/office/drawing/2010/main" val="0"/>
              </a:ext>
            </a:extLst>
          </a:blip>
          <a:srcRect/>
          <a:stretch>
            <a:fillRect/>
          </a:stretch>
        </p:blipFill>
        <p:spPr bwMode="auto">
          <a:xfrm>
            <a:off x="6211239" y="1345641"/>
            <a:ext cx="5160806" cy="4990765"/>
          </a:xfrm>
          <a:prstGeom prst="rect">
            <a:avLst/>
          </a:prstGeom>
          <a:noFill/>
          <a:ln>
            <a:noFill/>
          </a:ln>
        </p:spPr>
      </p:pic>
      <p:sp>
        <p:nvSpPr>
          <p:cNvPr id="5" name="Rectangle 4"/>
          <p:cNvSpPr/>
          <p:nvPr/>
        </p:nvSpPr>
        <p:spPr>
          <a:xfrm>
            <a:off x="536619" y="1198912"/>
            <a:ext cx="5674620" cy="1409617"/>
          </a:xfrm>
          <a:prstGeom prst="rect">
            <a:avLst/>
          </a:prstGeom>
        </p:spPr>
        <p:txBody>
          <a:bodyPr wrap="square">
            <a:spAutoFit/>
          </a:bodyPr>
          <a:lstStyle/>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Greywater reuse has greater potential than rainwater tanks for centralized reducing potable water supply and it can also significantly reduce wastewater discharge.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36619" y="3025415"/>
            <a:ext cx="5674620" cy="1631216"/>
          </a:xfrm>
          <a:prstGeom prst="rect">
            <a:avLst/>
          </a:prstGeom>
        </p:spPr>
        <p:txBody>
          <a:bodyPr wrap="square">
            <a:spAutoFit/>
          </a:bodyPr>
          <a:lstStyle/>
          <a:p>
            <a:r>
              <a:rPr lang="en-US" sz="2000" dirty="0">
                <a:latin typeface="Calibri" panose="020F0502020204030204" pitchFamily="34" charset="0"/>
                <a:ea typeface="Calibri" panose="020F0502020204030204" pitchFamily="34" charset="0"/>
                <a:cs typeface="Times New Roman" panose="02020603050405020304" pitchFamily="18" charset="0"/>
              </a:rPr>
              <a:t>Greywater reuse is more suited than rainwater use because of the steady, constant supply of greywater compared to the highly fluctuating, storm-event supply of rainwater and the high population density creating comparatively large volumes of greywater</a:t>
            </a:r>
            <a:endParaRPr lang="en-US" sz="2000" dirty="0"/>
          </a:p>
        </p:txBody>
      </p:sp>
      <p:sp>
        <p:nvSpPr>
          <p:cNvPr id="7" name="Rectangle 6"/>
          <p:cNvSpPr/>
          <p:nvPr/>
        </p:nvSpPr>
        <p:spPr>
          <a:xfrm>
            <a:off x="536619" y="5073517"/>
            <a:ext cx="5674620" cy="1080296"/>
          </a:xfrm>
          <a:prstGeom prst="rect">
            <a:avLst/>
          </a:prstGeom>
        </p:spPr>
        <p:txBody>
          <a:bodyPr wrap="square">
            <a:spAutoFit/>
          </a:bodyPr>
          <a:lstStyle/>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Greywater from bathroom alone would still provide more than enough water needed for washing, toilet flushing, and outdoor use.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0325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6073" y="293503"/>
            <a:ext cx="8654603" cy="1915974"/>
          </a:xfrm>
          <a:prstGeom prst="rect">
            <a:avLst/>
          </a:prstGeom>
        </p:spPr>
        <p:txBody>
          <a:bodyPr wrap="square">
            <a:spAutoFit/>
          </a:bodyPr>
          <a:lstStyle/>
          <a:p>
            <a:pP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With GWR it might be possible to postpone the enlargement of existing sewer systems, to construct new sewers with smaller pipe diameter, and lower energy consumption for sewage pumping.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940157" y="4570651"/>
            <a:ext cx="5293218" cy="1754326"/>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GW treatment and reuse changes the quantity and quality characteristics of domestic wastewater released to the sewer and eventually conveyed to the wastewater treatment plant (WWTP). This may lead to positive and negative effects that may influence sewer systems and WWTPs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0738" y="2653098"/>
            <a:ext cx="4594135" cy="3065172"/>
          </a:xfrm>
          <a:prstGeom prst="rect">
            <a:avLst/>
          </a:prstGeom>
        </p:spPr>
      </p:pic>
      <p:pic>
        <p:nvPicPr>
          <p:cNvPr id="8" name="Picture 7"/>
          <p:cNvPicPr>
            <a:picLocks noChangeAspect="1"/>
          </p:cNvPicPr>
          <p:nvPr/>
        </p:nvPicPr>
        <p:blipFill>
          <a:blip r:embed="rId3"/>
          <a:stretch>
            <a:fillRect/>
          </a:stretch>
        </p:blipFill>
        <p:spPr>
          <a:xfrm>
            <a:off x="752341" y="2430026"/>
            <a:ext cx="2667000" cy="1714500"/>
          </a:xfrm>
          <a:prstGeom prst="rect">
            <a:avLst/>
          </a:prstGeom>
        </p:spPr>
      </p:pic>
      <p:pic>
        <p:nvPicPr>
          <p:cNvPr id="9" name="Picture 8"/>
          <p:cNvPicPr>
            <a:picLocks noChangeAspect="1"/>
          </p:cNvPicPr>
          <p:nvPr/>
        </p:nvPicPr>
        <p:blipFill>
          <a:blip r:embed="rId4"/>
          <a:stretch>
            <a:fillRect/>
          </a:stretch>
        </p:blipFill>
        <p:spPr>
          <a:xfrm>
            <a:off x="3868157" y="2666027"/>
            <a:ext cx="2628900" cy="1733550"/>
          </a:xfrm>
          <a:prstGeom prst="rect">
            <a:avLst/>
          </a:prstGeom>
        </p:spPr>
      </p:pic>
    </p:spTree>
    <p:extLst>
      <p:ext uri="{BB962C8B-B14F-4D97-AF65-F5344CB8AC3E}">
        <p14:creationId xmlns:p14="http://schemas.microsoft.com/office/powerpoint/2010/main" val="3839500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8033" y="363928"/>
            <a:ext cx="9839459" cy="1200329"/>
          </a:xfrm>
          <a:prstGeom prst="rect">
            <a:avLst/>
          </a:prstGeom>
        </p:spPr>
        <p:txBody>
          <a:bodyPr wrap="square">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Research on GWR and WETs has generally overlooked their potential effects on municipal sewer systems: GWR and WETs affect the flow regime in sewers, and consequently also influence gross solids transport.</a:t>
            </a:r>
            <a:endParaRPr lang="en-US" sz="2400" dirty="0"/>
          </a:p>
        </p:txBody>
      </p:sp>
      <p:sp>
        <p:nvSpPr>
          <p:cNvPr id="5" name="Rectangle 4"/>
          <p:cNvSpPr/>
          <p:nvPr/>
        </p:nvSpPr>
        <p:spPr>
          <a:xfrm>
            <a:off x="935864" y="1959345"/>
            <a:ext cx="6096000" cy="1738938"/>
          </a:xfrm>
          <a:prstGeom prst="rect">
            <a:avLst/>
          </a:prstGeom>
        </p:spPr>
        <p:txBody>
          <a:bodyPr>
            <a:spAutoFit/>
          </a:bodyPr>
          <a:lstStyle/>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The pipes of a combined sewer system are larger than the pipes of a separate system, when flows are reduced the risk of sedimentation increases, leading to deposits in the sewer. This problem can increase in regions with steep population decrease.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935864" y="4093371"/>
            <a:ext cx="6096000" cy="1938992"/>
          </a:xfrm>
          <a:prstGeom prst="rect">
            <a:avLst/>
          </a:prstGeom>
        </p:spPr>
        <p:txBody>
          <a:bodyPr>
            <a:spAutoFit/>
          </a:bodyPr>
          <a:lstStyle/>
          <a:p>
            <a:r>
              <a:rPr lang="en-US" sz="2000" dirty="0">
                <a:latin typeface="Calibri" panose="020F0502020204030204" pitchFamily="34" charset="0"/>
                <a:ea typeface="Calibri" panose="020F0502020204030204" pitchFamily="34" charset="0"/>
                <a:cs typeface="Times New Roman" panose="02020603050405020304" pitchFamily="18" charset="0"/>
              </a:rPr>
              <a:t>However, it has been suggested that this problem should not be substantial in many (or the majority of) existing municipal separate sewers of mega-cities, since they are maintained close to or even above their design capacity, and since the specific water demand (and consequent WW generation) in many regions </a:t>
            </a:r>
            <a:r>
              <a:rPr lang="en-US" sz="2000" dirty="0" smtClean="0">
                <a:latin typeface="Calibri" panose="020F0502020204030204" pitchFamily="34" charset="0"/>
                <a:ea typeface="Calibri" panose="020F0502020204030204" pitchFamily="34" charset="0"/>
                <a:cs typeface="Times New Roman" panose="02020603050405020304" pitchFamily="18" charset="0"/>
              </a:rPr>
              <a:t>increases.</a:t>
            </a:r>
            <a:endParaRPr lang="en-US" sz="2000" dirty="0"/>
          </a:p>
        </p:txBody>
      </p:sp>
      <p:pic>
        <p:nvPicPr>
          <p:cNvPr id="9" name="Picture 8"/>
          <p:cNvPicPr>
            <a:picLocks noChangeAspect="1"/>
          </p:cNvPicPr>
          <p:nvPr/>
        </p:nvPicPr>
        <p:blipFill>
          <a:blip r:embed="rId2"/>
          <a:stretch>
            <a:fillRect/>
          </a:stretch>
        </p:blipFill>
        <p:spPr>
          <a:xfrm>
            <a:off x="7328078" y="2251315"/>
            <a:ext cx="4603325" cy="3320743"/>
          </a:xfrm>
          <a:prstGeom prst="rect">
            <a:avLst/>
          </a:prstGeom>
        </p:spPr>
      </p:pic>
    </p:spTree>
    <p:extLst>
      <p:ext uri="{BB962C8B-B14F-4D97-AF65-F5344CB8AC3E}">
        <p14:creationId xmlns:p14="http://schemas.microsoft.com/office/powerpoint/2010/main" val="1980887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5307" y="2458947"/>
            <a:ext cx="6096000" cy="1080296"/>
          </a:xfrm>
          <a:prstGeom prst="rect">
            <a:avLst/>
          </a:prstGeom>
        </p:spPr>
        <p:txBody>
          <a:bodyPr wrap="square">
            <a:spAutoFit/>
          </a:bodyPr>
          <a:lstStyle/>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Using the excess amount of the light GW for garden irrigation can further reduce the daily water demand to an overall reduction of 41</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05307" y="690322"/>
            <a:ext cx="6542468" cy="1475404"/>
          </a:xfrm>
          <a:prstGeom prst="rect">
            <a:avLst/>
          </a:prstGeom>
        </p:spPr>
        <p:txBody>
          <a:bodyPr wrap="square">
            <a:spAutoFit/>
          </a:bodyPr>
          <a:lstStyle/>
          <a:p>
            <a:pP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Using this water sustainably for irrigation in small-scale agriculture and in gardens is one possible way of alleviating water stress.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05307" y="3832464"/>
            <a:ext cx="6096000" cy="2397579"/>
          </a:xfrm>
          <a:prstGeom prst="rect">
            <a:avLst/>
          </a:prstGeom>
        </p:spPr>
        <p:txBody>
          <a:bodyPr>
            <a:spAutoFit/>
          </a:bodyPr>
          <a:lstStyle/>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Since greywater contains some nitrogen and phosphorus, it is also a potential source of nutrients for plant growth, particularly for users who cannot afford </a:t>
            </a:r>
            <a:r>
              <a:rPr lang="en-US" sz="2000" dirty="0" smtClean="0">
                <a:latin typeface="Calibri" panose="020F0502020204030204" pitchFamily="34" charset="0"/>
                <a:ea typeface="Calibri" panose="020F0502020204030204" pitchFamily="34" charset="0"/>
                <a:cs typeface="Times New Roman" panose="02020603050405020304" pitchFamily="18" charset="0"/>
              </a:rPr>
              <a:t>fertilizer. </a:t>
            </a:r>
            <a:r>
              <a:rPr lang="en-US" sz="2000" dirty="0">
                <a:latin typeface="Calibri" panose="020F0502020204030204" pitchFamily="34" charset="0"/>
                <a:ea typeface="Calibri" panose="020F0502020204030204" pitchFamily="34" charset="0"/>
                <a:cs typeface="Times New Roman" panose="02020603050405020304" pitchFamily="18" charset="0"/>
              </a:rPr>
              <a:t>In the same vein, the soapy nature of greywater means that under some conditions it has pest-repellent properties, again of particular significance to users who cannot afford pesticides.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634951" y="1230470"/>
            <a:ext cx="3855223" cy="461665"/>
          </a:xfrm>
          <a:prstGeom prst="rect">
            <a:avLst/>
          </a:prstGeom>
        </p:spPr>
        <p:txBody>
          <a:bodyPr wrap="none">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Suggested irrigation volumes </a:t>
            </a:r>
            <a:endParaRPr lang="en-US" sz="2400" dirty="0"/>
          </a:p>
        </p:txBody>
      </p:sp>
      <p:sp>
        <p:nvSpPr>
          <p:cNvPr id="8" name="Rectangle 7"/>
          <p:cNvSpPr/>
          <p:nvPr/>
        </p:nvSpPr>
        <p:spPr>
          <a:xfrm>
            <a:off x="7147775" y="2227231"/>
            <a:ext cx="4829576" cy="3568926"/>
          </a:xfrm>
          <a:prstGeom prst="rect">
            <a:avLst/>
          </a:prstGeom>
        </p:spPr>
        <p:txBody>
          <a:bodyPr wrap="square">
            <a:spAutoFit/>
          </a:bodyPr>
          <a:lstStyle/>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EWU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E</a:t>
            </a:r>
            <a:r>
              <a:rPr lang="en-US" dirty="0">
                <a:latin typeface="Calibri" panose="020F0502020204030204" pitchFamily="34" charset="0"/>
                <a:ea typeface="Calibri" panose="020F0502020204030204" pitchFamily="34" charset="0"/>
                <a:cs typeface="Times New Roman" panose="02020603050405020304" pitchFamily="18" charset="0"/>
              </a:rPr>
              <a:t>0 x </a:t>
            </a:r>
            <a:r>
              <a:rPr lang="en-US" i="1" dirty="0">
                <a:latin typeface="Calibri" panose="020F0502020204030204" pitchFamily="34" charset="0"/>
                <a:ea typeface="Calibri" panose="020F0502020204030204" pitchFamily="34" charset="0"/>
                <a:cs typeface="Times New Roman" panose="02020603050405020304" pitchFamily="18" charset="0"/>
              </a:rPr>
              <a:t>CF </a:t>
            </a:r>
            <a:r>
              <a:rPr lang="en-US" dirty="0">
                <a:latin typeface="Calibri" panose="020F0502020204030204" pitchFamily="34" charset="0"/>
                <a:ea typeface="Calibri" panose="020F0502020204030204" pitchFamily="34" charset="0"/>
                <a:cs typeface="Times New Roman" panose="02020603050405020304" pitchFamily="18" charset="0"/>
              </a:rPr>
              <a:t>x </a:t>
            </a:r>
            <a:r>
              <a:rPr lang="en-US" i="1" dirty="0">
                <a:latin typeface="Calibri" panose="020F0502020204030204" pitchFamily="34" charset="0"/>
                <a:ea typeface="Calibri" panose="020F0502020204030204" pitchFamily="34" charset="0"/>
                <a:cs typeface="Times New Roman" panose="02020603050405020304" pitchFamily="18" charset="0"/>
              </a:rPr>
              <a:t>HA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where:</a:t>
            </a: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EWU </a:t>
            </a:r>
            <a:r>
              <a:rPr lang="en-US" dirty="0">
                <a:latin typeface="Calibri" panose="020F0502020204030204" pitchFamily="34" charset="0"/>
                <a:ea typeface="Calibri" panose="020F0502020204030204" pitchFamily="34" charset="0"/>
                <a:cs typeface="Times New Roman" panose="02020603050405020304" pitchFamily="18" charset="0"/>
              </a:rPr>
              <a:t>= maximum estimated water use (measured in ℓ·d-1)</a:t>
            </a: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E</a:t>
            </a:r>
            <a:r>
              <a:rPr lang="en-US" dirty="0">
                <a:latin typeface="Calibri" panose="020F0502020204030204" pitchFamily="34" charset="0"/>
                <a:ea typeface="Calibri" panose="020F0502020204030204" pitchFamily="34" charset="0"/>
                <a:cs typeface="Times New Roman" panose="02020603050405020304" pitchFamily="18" charset="0"/>
              </a:rPr>
              <a:t>0 = reference evapotranspiration rate (location specific and season-specific; a meteorologically derived measure, measured in mm·d-1)</a:t>
            </a: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CF </a:t>
            </a:r>
            <a:r>
              <a:rPr lang="en-US" dirty="0">
                <a:latin typeface="Calibri" panose="020F0502020204030204" pitchFamily="34" charset="0"/>
                <a:ea typeface="Calibri" panose="020F0502020204030204" pitchFamily="34" charset="0"/>
                <a:cs typeface="Times New Roman" panose="02020603050405020304" pitchFamily="18" charset="0"/>
              </a:rPr>
              <a:t>= crop factor, a measure of plant-specific water use (a unit-less ratio)</a:t>
            </a: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HA </a:t>
            </a:r>
            <a:r>
              <a:rPr lang="en-US" dirty="0">
                <a:latin typeface="Calibri" panose="020F0502020204030204" pitchFamily="34" charset="0"/>
                <a:ea typeface="Calibri" panose="020F0502020204030204" pitchFamily="34" charset="0"/>
                <a:cs typeface="Times New Roman" panose="02020603050405020304" pitchFamily="18" charset="0"/>
              </a:rPr>
              <a:t>= area to be irrigated (measured in m2)</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3076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71470" y="3872373"/>
            <a:ext cx="6649792" cy="2273379"/>
          </a:xfrm>
          <a:prstGeom prst="rect">
            <a:avLst/>
          </a:prstGeom>
        </p:spPr>
        <p:txBody>
          <a:bodyPr wrap="square">
            <a:spAutoFit/>
          </a:bodyPr>
          <a:lstStyle/>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 Possible adverse effects on human health</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 Possible adverse effects on plant growth and </a:t>
            </a:r>
            <a:r>
              <a:rPr lang="en-US" sz="2400" dirty="0" smtClean="0">
                <a:latin typeface="Calibri" panose="020F0502020204030204" pitchFamily="34" charset="0"/>
                <a:ea typeface="Calibri" panose="020F0502020204030204" pitchFamily="34" charset="0"/>
                <a:cs typeface="Times New Roman" panose="02020603050405020304" pitchFamily="18" charset="0"/>
              </a:rPr>
              <a:t>yield</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 Possible adverse effects on the environment, especially on the continued ability of the soil to support plant growth.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871470" y="368503"/>
            <a:ext cx="9547538" cy="3144194"/>
          </a:xfrm>
          <a:prstGeom prst="rect">
            <a:avLst/>
          </a:prstGeom>
        </p:spPr>
        <p:txBody>
          <a:bodyPr wrap="square">
            <a:spAutoFit/>
          </a:bodyPr>
          <a:lstStyle/>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Greywater usually contains relatively high numbers of micro-organisms, some of which may be capable of causing disease in those who come into contact with the greywater or with plants and crops irrigated with greywater, particularly consumers of greywater-irrigated produce.</a:t>
            </a: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Greywater also contains substances that can reduce plant growth or crop yield if present at sufficiently high concentrations.</a:t>
            </a:r>
            <a:r>
              <a:rPr lang="en-US" sz="2000" dirty="0">
                <a:latin typeface="TimesNewRomanPSMT"/>
                <a:ea typeface="Calibri" panose="020F0502020204030204" pitchFamily="34" charset="0"/>
                <a:cs typeface="TimesNewRomanPSMT"/>
              </a:rPr>
              <a:t> </a:t>
            </a:r>
            <a:r>
              <a:rPr lang="en-US" sz="2000" dirty="0">
                <a:latin typeface="Calibri" panose="020F0502020204030204" pitchFamily="34" charset="0"/>
                <a:ea typeface="Calibri" panose="020F0502020204030204" pitchFamily="34" charset="0"/>
                <a:cs typeface="Times New Roman" panose="02020603050405020304" pitchFamily="18" charset="0"/>
              </a:rPr>
              <a:t>The major concerns with regard to soil are salinity and sodicity, both of which are related to the concentration of sodium in greywater. Other greywater constituents which may affect soil adversely are detergents, oil and grease, and suspended solids.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8686666" y="3229129"/>
            <a:ext cx="2809875" cy="1628775"/>
          </a:xfrm>
          <a:prstGeom prst="rect">
            <a:avLst/>
          </a:prstGeom>
        </p:spPr>
      </p:pic>
      <p:pic>
        <p:nvPicPr>
          <p:cNvPr id="9" name="Picture 8"/>
          <p:cNvPicPr>
            <a:picLocks noChangeAspect="1"/>
          </p:cNvPicPr>
          <p:nvPr/>
        </p:nvPicPr>
        <p:blipFill>
          <a:blip r:embed="rId3"/>
          <a:stretch>
            <a:fillRect/>
          </a:stretch>
        </p:blipFill>
        <p:spPr>
          <a:xfrm>
            <a:off x="7521262" y="4507806"/>
            <a:ext cx="3258355" cy="2189207"/>
          </a:xfrm>
          <a:prstGeom prst="rect">
            <a:avLst/>
          </a:prstGeom>
        </p:spPr>
      </p:pic>
    </p:spTree>
    <p:extLst>
      <p:ext uri="{BB962C8B-B14F-4D97-AF65-F5344CB8AC3E}">
        <p14:creationId xmlns:p14="http://schemas.microsoft.com/office/powerpoint/2010/main" val="630425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5459" y="516613"/>
            <a:ext cx="9878096" cy="3253711"/>
          </a:xfrm>
          <a:prstGeom prst="rect">
            <a:avLst/>
          </a:prstGeom>
        </p:spPr>
        <p:txBody>
          <a:bodyPr wrap="square">
            <a:spAutoFit/>
          </a:bodyPr>
          <a:lstStyle/>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Domestic/residential consumers consume about 70% of the municipal water demand, while the rest is consumed for uses such as: tourism, offices, education, commerce, health services, recreation and sporting activities, and firefighting. Therefore, reducing domestic water demand by on-site water reuse has the potential to play a significant role in alleviating the stress from existing water sources, in reducing the urgent need for exploring new (and usually costly) water resources, and to increase the sustainability of urban water usage.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3633452" y="3945133"/>
            <a:ext cx="3888883" cy="2097219"/>
          </a:xfrm>
          <a:prstGeom prst="rect">
            <a:avLst/>
          </a:prstGeom>
        </p:spPr>
      </p:pic>
      <p:pic>
        <p:nvPicPr>
          <p:cNvPr id="9" name="Picture 8"/>
          <p:cNvPicPr>
            <a:picLocks noChangeAspect="1"/>
          </p:cNvPicPr>
          <p:nvPr/>
        </p:nvPicPr>
        <p:blipFill>
          <a:blip r:embed="rId3"/>
          <a:stretch>
            <a:fillRect/>
          </a:stretch>
        </p:blipFill>
        <p:spPr>
          <a:xfrm>
            <a:off x="695459" y="4575186"/>
            <a:ext cx="2552700" cy="1790700"/>
          </a:xfrm>
          <a:prstGeom prst="rect">
            <a:avLst/>
          </a:prstGeom>
        </p:spPr>
      </p:pic>
      <p:pic>
        <p:nvPicPr>
          <p:cNvPr id="10" name="Picture 9"/>
          <p:cNvPicPr>
            <a:picLocks noChangeAspect="1"/>
          </p:cNvPicPr>
          <p:nvPr/>
        </p:nvPicPr>
        <p:blipFill>
          <a:blip r:embed="rId4"/>
          <a:stretch>
            <a:fillRect/>
          </a:stretch>
        </p:blipFill>
        <p:spPr>
          <a:xfrm>
            <a:off x="7907628" y="3621600"/>
            <a:ext cx="3294979" cy="2744286"/>
          </a:xfrm>
          <a:prstGeom prst="rect">
            <a:avLst/>
          </a:prstGeom>
        </p:spPr>
      </p:pic>
    </p:spTree>
    <p:extLst>
      <p:ext uri="{BB962C8B-B14F-4D97-AF65-F5344CB8AC3E}">
        <p14:creationId xmlns:p14="http://schemas.microsoft.com/office/powerpoint/2010/main" val="1944160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We will Discuss</a:t>
            </a:r>
            <a:endParaRPr lang="en-US" dirty="0"/>
          </a:p>
        </p:txBody>
      </p:sp>
      <p:sp>
        <p:nvSpPr>
          <p:cNvPr id="3" name="Content Placeholder 2"/>
          <p:cNvSpPr>
            <a:spLocks noGrp="1"/>
          </p:cNvSpPr>
          <p:nvPr>
            <p:ph idx="1"/>
          </p:nvPr>
        </p:nvSpPr>
        <p:spPr/>
        <p:txBody>
          <a:bodyPr/>
          <a:lstStyle/>
          <a:p>
            <a:pPr marL="342900" indent="-342900"/>
            <a:r>
              <a:rPr lang="en-US" dirty="0" smtClean="0"/>
              <a:t>What and Why bother with Graywater?</a:t>
            </a:r>
          </a:p>
          <a:p>
            <a:pPr marL="342900" indent="-342900"/>
            <a:r>
              <a:rPr lang="en-US" dirty="0" smtClean="0"/>
              <a:t>Example of Graywater system.</a:t>
            </a:r>
          </a:p>
          <a:p>
            <a:pPr marL="342900" indent="-342900"/>
            <a:r>
              <a:rPr lang="en-US" dirty="0" smtClean="0"/>
              <a:t>Usage of Graywater system</a:t>
            </a:r>
          </a:p>
          <a:p>
            <a:pPr lvl="2">
              <a:buFont typeface="Wingdings" panose="05000000000000000000" pitchFamily="2" charset="2"/>
              <a:buChar char="q"/>
            </a:pPr>
            <a:r>
              <a:rPr lang="en-US" dirty="0"/>
              <a:t> </a:t>
            </a:r>
            <a:r>
              <a:rPr lang="en-US" dirty="0" smtClean="0"/>
              <a:t>Irrigation .</a:t>
            </a:r>
          </a:p>
          <a:p>
            <a:pPr lvl="2">
              <a:buFont typeface="Wingdings" panose="05000000000000000000" pitchFamily="2" charset="2"/>
              <a:buChar char="q"/>
            </a:pPr>
            <a:r>
              <a:rPr lang="en-US" dirty="0" smtClean="0"/>
              <a:t> High-rise </a:t>
            </a:r>
            <a:r>
              <a:rPr lang="en-US" dirty="0"/>
              <a:t>residential buildings.</a:t>
            </a:r>
            <a:r>
              <a:rPr lang="en-US" dirty="0" smtClean="0"/>
              <a:t>     </a:t>
            </a:r>
          </a:p>
          <a:p>
            <a:pPr lvl="2">
              <a:buFont typeface="Wingdings" panose="05000000000000000000" pitchFamily="2" charset="2"/>
              <a:buChar char="q"/>
            </a:pPr>
            <a:r>
              <a:rPr lang="en-US" dirty="0" smtClean="0"/>
              <a:t> </a:t>
            </a:r>
            <a:r>
              <a:rPr lang="en-US" dirty="0" smtClean="0">
                <a:latin typeface="Calibri" panose="020F0502020204030204" pitchFamily="34" charset="0"/>
                <a:cs typeface="Times New Roman" panose="02020603050405020304" pitchFamily="18" charset="0"/>
              </a:rPr>
              <a:t>S</a:t>
            </a:r>
            <a:r>
              <a:rPr lang="en-US" dirty="0" smtClean="0">
                <a:latin typeface="Calibri" panose="020F0502020204030204" pitchFamily="34" charset="0"/>
                <a:ea typeface="Calibri" panose="020F0502020204030204" pitchFamily="34" charset="0"/>
                <a:cs typeface="Times New Roman" panose="02020603050405020304" pitchFamily="18" charset="0"/>
              </a:rPr>
              <a:t>ewer </a:t>
            </a:r>
            <a:r>
              <a:rPr lang="en-US" dirty="0">
                <a:latin typeface="Calibri" panose="020F0502020204030204" pitchFamily="34" charset="0"/>
                <a:ea typeface="Calibri" panose="020F0502020204030204" pitchFamily="34" charset="0"/>
                <a:cs typeface="Times New Roman" panose="02020603050405020304" pitchFamily="18" charset="0"/>
              </a:rPr>
              <a:t>systems</a:t>
            </a:r>
            <a:r>
              <a:rPr lang="en-US" dirty="0" smtClean="0"/>
              <a:t>  .                           </a:t>
            </a:r>
          </a:p>
          <a:p>
            <a:pPr marL="0" indent="0">
              <a:buNone/>
            </a:pPr>
            <a:endParaRPr lang="en-US" dirty="0"/>
          </a:p>
        </p:txBody>
      </p:sp>
    </p:spTree>
    <p:extLst>
      <p:ext uri="{BB962C8B-B14F-4D97-AF65-F5344CB8AC3E}">
        <p14:creationId xmlns:p14="http://schemas.microsoft.com/office/powerpoint/2010/main" val="1226793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Graywater</a:t>
            </a:r>
            <a:endParaRPr lang="en-US" dirty="0"/>
          </a:p>
        </p:txBody>
      </p:sp>
      <p:sp>
        <p:nvSpPr>
          <p:cNvPr id="3" name="Content Placeholder 2"/>
          <p:cNvSpPr>
            <a:spLocks noGrp="1"/>
          </p:cNvSpPr>
          <p:nvPr>
            <p:ph idx="1"/>
          </p:nvPr>
        </p:nvSpPr>
        <p:spPr/>
        <p:txBody>
          <a:bodyPr/>
          <a:lstStyle/>
          <a:p>
            <a:r>
              <a:rPr lang="en-US" b="1" dirty="0"/>
              <a:t>Greywater</a:t>
            </a:r>
            <a:r>
              <a:rPr lang="en-US" dirty="0"/>
              <a:t> is gently used water from your bathroom sinks, showers, tubs, and washing </a:t>
            </a:r>
            <a:r>
              <a:rPr lang="en-US" dirty="0" smtClean="0"/>
              <a:t>machines.</a:t>
            </a:r>
          </a:p>
          <a:p>
            <a:pPr marL="0" indent="0">
              <a:buNone/>
            </a:pPr>
            <a:endParaRPr lang="en-US" dirty="0" smtClean="0"/>
          </a:p>
          <a:p>
            <a:r>
              <a:rPr lang="en-US" b="1" dirty="0" smtClean="0"/>
              <a:t>Blackwater</a:t>
            </a:r>
            <a:r>
              <a:rPr lang="en-US" dirty="0" smtClean="0"/>
              <a:t>: </a:t>
            </a:r>
            <a:r>
              <a:rPr lang="en-US" dirty="0"/>
              <a:t>waste water from </a:t>
            </a:r>
            <a:r>
              <a:rPr lang="en-US" dirty="0" smtClean="0"/>
              <a:t>toilets.</a:t>
            </a:r>
          </a:p>
          <a:p>
            <a:pPr marL="0" indent="0">
              <a:buNone/>
            </a:pPr>
            <a:endParaRPr lang="en-US" dirty="0" smtClean="0"/>
          </a:p>
          <a:p>
            <a:r>
              <a:rPr lang="en-US" b="1" dirty="0"/>
              <a:t>potable </a:t>
            </a:r>
            <a:r>
              <a:rPr lang="en-US" b="1" dirty="0" smtClean="0"/>
              <a:t>water: </a:t>
            </a:r>
            <a:r>
              <a:rPr lang="en-US" dirty="0" smtClean="0"/>
              <a:t> Water</a:t>
            </a:r>
            <a:r>
              <a:rPr lang="en-US" dirty="0"/>
              <a:t> safe enough to be consumed by humans or used with low risk of immediate or long term harm.</a:t>
            </a:r>
          </a:p>
        </p:txBody>
      </p:sp>
    </p:spTree>
    <p:extLst>
      <p:ext uri="{BB962C8B-B14F-4D97-AF65-F5344CB8AC3E}">
        <p14:creationId xmlns:p14="http://schemas.microsoft.com/office/powerpoint/2010/main" val="205228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California Drought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0888" y="2109019"/>
            <a:ext cx="7527054" cy="3900949"/>
          </a:xfrm>
        </p:spPr>
      </p:pic>
    </p:spTree>
    <p:extLst>
      <p:ext uri="{BB962C8B-B14F-4D97-AF65-F5344CB8AC3E}">
        <p14:creationId xmlns:p14="http://schemas.microsoft.com/office/powerpoint/2010/main" val="3577869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Global Warming and Sierra Snowpack</a:t>
            </a:r>
            <a:endParaRPr lang="en-US" sz="3600" dirty="0"/>
          </a:p>
        </p:txBody>
      </p:sp>
      <p:sp>
        <p:nvSpPr>
          <p:cNvPr id="6" name="Text Placeholder 5"/>
          <p:cNvSpPr>
            <a:spLocks noGrp="1"/>
          </p:cNvSpPr>
          <p:nvPr>
            <p:ph type="body" idx="1"/>
          </p:nvPr>
        </p:nvSpPr>
        <p:spPr/>
        <p:txBody>
          <a:bodyPr/>
          <a:lstStyle/>
          <a:p>
            <a:pPr marL="342900" indent="-342900">
              <a:buFont typeface="Arial" panose="020B0604020202020204" pitchFamily="34" charset="0"/>
              <a:buChar char="•"/>
            </a:pPr>
            <a:r>
              <a:rPr lang="en-US" dirty="0" smtClean="0"/>
              <a:t>At list 24% Expected lose of Sierra Snowpack</a:t>
            </a:r>
          </a:p>
          <a:p>
            <a:pPr marL="342900" indent="-342900">
              <a:buFont typeface="Arial" panose="020B0604020202020204" pitchFamily="34" charset="0"/>
              <a:buChar char="•"/>
            </a:pPr>
            <a:r>
              <a:rPr lang="en-US" dirty="0" smtClean="0"/>
              <a:t>2020-2049</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83710" y="1504335"/>
            <a:ext cx="5294671" cy="4675239"/>
          </a:xfrm>
        </p:spPr>
      </p:pic>
    </p:spTree>
    <p:extLst>
      <p:ext uri="{BB962C8B-B14F-4D97-AF65-F5344CB8AC3E}">
        <p14:creationId xmlns:p14="http://schemas.microsoft.com/office/powerpoint/2010/main" val="1648380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Global Warming and Sierra Snowpack</a:t>
            </a:r>
            <a:endParaRPr lang="en-US" sz="3600" dirty="0"/>
          </a:p>
        </p:txBody>
      </p:sp>
      <p:sp>
        <p:nvSpPr>
          <p:cNvPr id="6" name="Text Placeholder 5"/>
          <p:cNvSpPr>
            <a:spLocks noGrp="1"/>
          </p:cNvSpPr>
          <p:nvPr>
            <p:ph type="body" idx="1"/>
          </p:nvPr>
        </p:nvSpPr>
        <p:spPr>
          <a:xfrm>
            <a:off x="771475" y="3265692"/>
            <a:ext cx="4396338" cy="576262"/>
          </a:xfrm>
        </p:spPr>
        <p:txBody>
          <a:bodyPr/>
          <a:lstStyle/>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At list 73% to 89% Expected lose of Sierra Snowpack</a:t>
            </a:r>
          </a:p>
          <a:p>
            <a:pPr marL="342900" indent="-342900">
              <a:buFont typeface="Arial" panose="020B0604020202020204" pitchFamily="34" charset="0"/>
              <a:buChar char="•"/>
            </a:pPr>
            <a:r>
              <a:rPr lang="en-US" dirty="0" smtClean="0"/>
              <a:t>2070-2099</a:t>
            </a:r>
            <a:endParaRPr lang="en-US"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11761" y="1629697"/>
            <a:ext cx="5508523" cy="4586748"/>
          </a:xfrm>
        </p:spPr>
      </p:pic>
    </p:spTree>
    <p:extLst>
      <p:ext uri="{BB962C8B-B14F-4D97-AF65-F5344CB8AC3E}">
        <p14:creationId xmlns:p14="http://schemas.microsoft.com/office/powerpoint/2010/main" val="994118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340" y="497341"/>
            <a:ext cx="5092906" cy="1574808"/>
          </a:xfrm>
        </p:spPr>
        <p:txBody>
          <a:bodyPr/>
          <a:lstStyle/>
          <a:p>
            <a:r>
              <a:rPr lang="en-US" dirty="0" smtClean="0"/>
              <a:t>Wa</a:t>
            </a:r>
            <a:r>
              <a:rPr lang="en-US" sz="4400" dirty="0" smtClean="0"/>
              <a:t>ter Used by American</a:t>
            </a:r>
            <a:endParaRPr lang="en-US" sz="4400" dirty="0"/>
          </a:p>
        </p:txBody>
      </p:sp>
      <p:sp>
        <p:nvSpPr>
          <p:cNvPr id="4" name="Text Placeholder 3"/>
          <p:cNvSpPr>
            <a:spLocks noGrp="1"/>
          </p:cNvSpPr>
          <p:nvPr>
            <p:ph type="body" sz="half" idx="2"/>
          </p:nvPr>
        </p:nvSpPr>
        <p:spPr/>
        <p:txBody>
          <a:bodyPr>
            <a:normAutofit/>
          </a:bodyPr>
          <a:lstStyle/>
          <a:p>
            <a:r>
              <a:rPr lang="en-US" sz="2800" dirty="0" smtClean="0"/>
              <a:t>We have more </a:t>
            </a:r>
            <a:r>
              <a:rPr lang="en-US" sz="2800" dirty="0" smtClean="0">
                <a:solidFill>
                  <a:schemeClr val="accent1"/>
                </a:solidFill>
              </a:rPr>
              <a:t>opportunity </a:t>
            </a:r>
            <a:r>
              <a:rPr lang="en-US" sz="2800" dirty="0" smtClean="0"/>
              <a:t>to save water than any other country.</a:t>
            </a:r>
            <a:endParaRPr lang="en-US" sz="2800"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3020" r="3020"/>
          <a:stretch>
            <a:fillRect/>
          </a:stretch>
        </p:blipFill>
        <p:spPr>
          <a:xfrm>
            <a:off x="6949545" y="1143000"/>
            <a:ext cx="4296099" cy="5272548"/>
          </a:xfrm>
        </p:spPr>
      </p:pic>
    </p:spTree>
    <p:extLst>
      <p:ext uri="{BB962C8B-B14F-4D97-AF65-F5344CB8AC3E}">
        <p14:creationId xmlns:p14="http://schemas.microsoft.com/office/powerpoint/2010/main" val="828524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991" y="563709"/>
            <a:ext cx="5092906" cy="1574808"/>
          </a:xfrm>
        </p:spPr>
        <p:txBody>
          <a:bodyPr/>
          <a:lstStyle/>
          <a:p>
            <a:r>
              <a:rPr lang="en-US" dirty="0" smtClean="0"/>
              <a:t>Where We </a:t>
            </a:r>
            <a:r>
              <a:rPr lang="en-US" dirty="0"/>
              <a:t>U</a:t>
            </a:r>
            <a:r>
              <a:rPr lang="en-US" dirty="0" smtClean="0"/>
              <a:t>se Our Water</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1807" r="11807"/>
          <a:stretch>
            <a:fillRect/>
          </a:stretch>
        </p:blipFill>
        <p:spPr>
          <a:xfrm>
            <a:off x="6496665" y="1351113"/>
            <a:ext cx="4955458" cy="5228303"/>
          </a:xfrm>
        </p:spPr>
      </p:pic>
      <p:sp>
        <p:nvSpPr>
          <p:cNvPr id="4" name="Text Placeholder 3"/>
          <p:cNvSpPr>
            <a:spLocks noGrp="1"/>
          </p:cNvSpPr>
          <p:nvPr>
            <p:ph type="body" sz="half" idx="2"/>
          </p:nvPr>
        </p:nvSpPr>
        <p:spPr>
          <a:xfrm>
            <a:off x="321670" y="3148781"/>
            <a:ext cx="5084979" cy="1231490"/>
          </a:xfrm>
        </p:spPr>
        <p:txBody>
          <a:bodyPr>
            <a:normAutofit/>
          </a:bodyPr>
          <a:lstStyle/>
          <a:p>
            <a:pPr marL="285750" indent="-285750">
              <a:buFont typeface="Arial" panose="020B0604020202020204" pitchFamily="34" charset="0"/>
              <a:buChar char="•"/>
            </a:pPr>
            <a:r>
              <a:rPr lang="en-US" sz="2000" dirty="0" smtClean="0"/>
              <a:t>Graywater system can be most effective to save our water.</a:t>
            </a:r>
            <a:endParaRPr lang="en-US" sz="2000" dirty="0"/>
          </a:p>
        </p:txBody>
      </p:sp>
    </p:spTree>
    <p:extLst>
      <p:ext uri="{BB962C8B-B14F-4D97-AF65-F5344CB8AC3E}">
        <p14:creationId xmlns:p14="http://schemas.microsoft.com/office/powerpoint/2010/main" val="852793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417" y="385916"/>
            <a:ext cx="6875543" cy="845574"/>
          </a:xfrm>
        </p:spPr>
        <p:txBody>
          <a:bodyPr/>
          <a:lstStyle/>
          <a:p>
            <a:r>
              <a:rPr lang="en-US" sz="4400" dirty="0" smtClean="0"/>
              <a:t>Branched System</a:t>
            </a:r>
            <a:endParaRPr lang="en-US" sz="4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28273" y="1918626"/>
            <a:ext cx="5195888" cy="3763082"/>
          </a:xfrm>
        </p:spPr>
      </p:pic>
      <p:sp>
        <p:nvSpPr>
          <p:cNvPr id="4" name="Text Placeholder 3"/>
          <p:cNvSpPr>
            <a:spLocks noGrp="1"/>
          </p:cNvSpPr>
          <p:nvPr>
            <p:ph type="body" sz="half" idx="2"/>
          </p:nvPr>
        </p:nvSpPr>
        <p:spPr>
          <a:xfrm>
            <a:off x="336417" y="2234218"/>
            <a:ext cx="5486399" cy="4623782"/>
          </a:xfrm>
        </p:spPr>
        <p:txBody>
          <a:bodyPr>
            <a:normAutofit/>
          </a:bodyPr>
          <a:lstStyle/>
          <a:p>
            <a:pPr marL="285750" indent="-285750">
              <a:buFont typeface="Arial" panose="020B0604020202020204" pitchFamily="34" charset="0"/>
              <a:buChar char="•"/>
            </a:pPr>
            <a:r>
              <a:rPr lang="en-US" sz="2400" dirty="0" smtClean="0"/>
              <a:t>Can proses Shower, tubs and laundry water.</a:t>
            </a:r>
            <a:endParaRPr lang="en-US" sz="2400" dirty="0"/>
          </a:p>
          <a:p>
            <a:pPr marL="285750" indent="-285750">
              <a:buFont typeface="Arial" panose="020B0604020202020204" pitchFamily="34" charset="0"/>
              <a:buChar char="•"/>
            </a:pPr>
            <a:r>
              <a:rPr lang="en-US" sz="2400" dirty="0" smtClean="0"/>
              <a:t>Easy to install, low cot.</a:t>
            </a:r>
          </a:p>
          <a:p>
            <a:pPr marL="285750" indent="-285750">
              <a:buFont typeface="Arial" panose="020B0604020202020204" pitchFamily="34" charset="0"/>
              <a:buChar char="•"/>
            </a:pPr>
            <a:r>
              <a:rPr lang="en-US" sz="2400" dirty="0" smtClean="0"/>
              <a:t>Do not pump or store water .</a:t>
            </a:r>
          </a:p>
          <a:p>
            <a:pPr marL="285750" indent="-285750">
              <a:buFont typeface="Arial" panose="020B0604020202020204" pitchFamily="34" charset="0"/>
              <a:buChar char="•"/>
            </a:pPr>
            <a:r>
              <a:rPr lang="en-US" sz="2400" dirty="0" smtClean="0"/>
              <a:t>Require permit.</a:t>
            </a:r>
            <a:endParaRPr lang="en-US" sz="2400" dirty="0"/>
          </a:p>
        </p:txBody>
      </p:sp>
    </p:spTree>
    <p:extLst>
      <p:ext uri="{BB962C8B-B14F-4D97-AF65-F5344CB8AC3E}">
        <p14:creationId xmlns:p14="http://schemas.microsoft.com/office/powerpoint/2010/main" val="41329602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1338</TotalTime>
  <Words>862</Words>
  <Application>Microsoft Office PowerPoint</Application>
  <PresentationFormat>Widescreen</PresentationFormat>
  <Paragraphs>58</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Century Gothic</vt:lpstr>
      <vt:lpstr>Times New Roman</vt:lpstr>
      <vt:lpstr>TimesNewRomanPSMT</vt:lpstr>
      <vt:lpstr>Wingdings</vt:lpstr>
      <vt:lpstr>Wingdings 3</vt:lpstr>
      <vt:lpstr>Ion</vt:lpstr>
      <vt:lpstr>Graywater Treatment</vt:lpstr>
      <vt:lpstr>Topics We will Discuss</vt:lpstr>
      <vt:lpstr>Graywater</vt:lpstr>
      <vt:lpstr>The Great California Drought</vt:lpstr>
      <vt:lpstr>Global Warming and Sierra Snowpack</vt:lpstr>
      <vt:lpstr>Global Warming and Sierra Snowpack</vt:lpstr>
      <vt:lpstr>Water Used by American</vt:lpstr>
      <vt:lpstr>Where We Use Our Water</vt:lpstr>
      <vt:lpstr>Branched System</vt:lpstr>
      <vt:lpstr>Greywater recycling has significant potential as an alternative water service in high-rise residential buildings.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Graywater Treatment</dc:title>
  <dc:creator>Afzal Hossain</dc:creator>
  <cp:lastModifiedBy>Sean MacDonald</cp:lastModifiedBy>
  <cp:revision>29</cp:revision>
  <dcterms:created xsi:type="dcterms:W3CDTF">2015-05-03T04:14:05Z</dcterms:created>
  <dcterms:modified xsi:type="dcterms:W3CDTF">2015-05-13T20:28:10Z</dcterms:modified>
</cp:coreProperties>
</file>