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64" r:id="rId4"/>
    <p:sldId id="265" r:id="rId5"/>
    <p:sldId id="266" r:id="rId6"/>
    <p:sldId id="261" r:id="rId7"/>
    <p:sldId id="259" r:id="rId8"/>
    <p:sldId id="258" r:id="rId9"/>
    <p:sldId id="262" r:id="rId10"/>
    <p:sldId id="263"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Bednarski" initials="SB" lastIdx="1" clrIdx="0">
    <p:extLst>
      <p:ext uri="{19B8F6BF-5375-455C-9EA6-DF929625EA0E}">
        <p15:presenceInfo xmlns:p15="http://schemas.microsoft.com/office/powerpoint/2012/main" userId="1fe28ee68922b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4FF13-8EDE-499F-B940-306FDB69FD4C}" type="datetimeFigureOut">
              <a:rPr lang="en-US"/>
              <a:t>5/13/2015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CCDDB-49F1-4A24-9841-15EFBBFCED41}" type="slidenum">
              <a:rPr lang="en-US"/>
              <a:t>‹#›</a:t>
            </a:fld>
            <a:endParaRPr lang="en-US"/>
          </a:p>
        </p:txBody>
      </p:sp>
    </p:spTree>
    <p:extLst>
      <p:ext uri="{BB962C8B-B14F-4D97-AF65-F5344CB8AC3E}">
        <p14:creationId xmlns:p14="http://schemas.microsoft.com/office/powerpoint/2010/main" val="406444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1</a:t>
            </a:fld>
            <a:endParaRPr lang="en-US"/>
          </a:p>
        </p:txBody>
      </p:sp>
    </p:spTree>
    <p:extLst>
      <p:ext uri="{BB962C8B-B14F-4D97-AF65-F5344CB8AC3E}">
        <p14:creationId xmlns:p14="http://schemas.microsoft.com/office/powerpoint/2010/main" val="254327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10</a:t>
            </a:fld>
            <a:endParaRPr lang="en-US"/>
          </a:p>
        </p:txBody>
      </p:sp>
    </p:spTree>
    <p:extLst>
      <p:ext uri="{BB962C8B-B14F-4D97-AF65-F5344CB8AC3E}">
        <p14:creationId xmlns:p14="http://schemas.microsoft.com/office/powerpoint/2010/main" val="344623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11</a:t>
            </a:fld>
            <a:endParaRPr lang="en-US"/>
          </a:p>
        </p:txBody>
      </p:sp>
    </p:spTree>
    <p:extLst>
      <p:ext uri="{BB962C8B-B14F-4D97-AF65-F5344CB8AC3E}">
        <p14:creationId xmlns:p14="http://schemas.microsoft.com/office/powerpoint/2010/main" val="212256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2</a:t>
            </a:fld>
            <a:endParaRPr lang="en-US"/>
          </a:p>
        </p:txBody>
      </p:sp>
    </p:spTree>
    <p:extLst>
      <p:ext uri="{BB962C8B-B14F-4D97-AF65-F5344CB8AC3E}">
        <p14:creationId xmlns:p14="http://schemas.microsoft.com/office/powerpoint/2010/main" val="84551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3</a:t>
            </a:fld>
            <a:endParaRPr lang="en-US"/>
          </a:p>
        </p:txBody>
      </p:sp>
    </p:spTree>
    <p:extLst>
      <p:ext uri="{BB962C8B-B14F-4D97-AF65-F5344CB8AC3E}">
        <p14:creationId xmlns:p14="http://schemas.microsoft.com/office/powerpoint/2010/main" val="189310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4</a:t>
            </a:fld>
            <a:endParaRPr lang="en-US"/>
          </a:p>
        </p:txBody>
      </p:sp>
    </p:spTree>
    <p:extLst>
      <p:ext uri="{BB962C8B-B14F-4D97-AF65-F5344CB8AC3E}">
        <p14:creationId xmlns:p14="http://schemas.microsoft.com/office/powerpoint/2010/main" val="101434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5</a:t>
            </a:fld>
            <a:endParaRPr lang="en-US"/>
          </a:p>
        </p:txBody>
      </p:sp>
    </p:spTree>
    <p:extLst>
      <p:ext uri="{BB962C8B-B14F-4D97-AF65-F5344CB8AC3E}">
        <p14:creationId xmlns:p14="http://schemas.microsoft.com/office/powerpoint/2010/main" val="18295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6</a:t>
            </a:fld>
            <a:endParaRPr lang="en-US"/>
          </a:p>
        </p:txBody>
      </p:sp>
    </p:spTree>
    <p:extLst>
      <p:ext uri="{BB962C8B-B14F-4D97-AF65-F5344CB8AC3E}">
        <p14:creationId xmlns:p14="http://schemas.microsoft.com/office/powerpoint/2010/main" val="38888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7</a:t>
            </a:fld>
            <a:endParaRPr lang="en-US"/>
          </a:p>
        </p:txBody>
      </p:sp>
    </p:spTree>
    <p:extLst>
      <p:ext uri="{BB962C8B-B14F-4D97-AF65-F5344CB8AC3E}">
        <p14:creationId xmlns:p14="http://schemas.microsoft.com/office/powerpoint/2010/main" val="214319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8</a:t>
            </a:fld>
            <a:endParaRPr lang="en-US"/>
          </a:p>
        </p:txBody>
      </p:sp>
    </p:spTree>
    <p:extLst>
      <p:ext uri="{BB962C8B-B14F-4D97-AF65-F5344CB8AC3E}">
        <p14:creationId xmlns:p14="http://schemas.microsoft.com/office/powerpoint/2010/main" val="238782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CCDDB-49F1-4A24-9841-15EFBBFCED41}" type="slidenum">
              <a:rPr lang="en-US"/>
              <a:t>9</a:t>
            </a:fld>
            <a:endParaRPr lang="en-US"/>
          </a:p>
        </p:txBody>
      </p:sp>
    </p:spTree>
    <p:extLst>
      <p:ext uri="{BB962C8B-B14F-4D97-AF65-F5344CB8AC3E}">
        <p14:creationId xmlns:p14="http://schemas.microsoft.com/office/powerpoint/2010/main" val="129100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a:t>Composting and the Environment/Economy</a:t>
            </a:r>
          </a:p>
        </p:txBody>
      </p:sp>
      <p:sp>
        <p:nvSpPr>
          <p:cNvPr id="3" name="Subtitle 2"/>
          <p:cNvSpPr>
            <a:spLocks noGrp="1"/>
          </p:cNvSpPr>
          <p:nvPr>
            <p:ph type="subTitle" idx="1"/>
          </p:nvPr>
        </p:nvSpPr>
        <p:spPr/>
        <p:txBody>
          <a:bodyPr>
            <a:normAutofit lnSpcReduction="10000"/>
          </a:bodyPr>
          <a:lstStyle/>
          <a:p>
            <a:r>
              <a:rPr lang="en-US" dirty="0" smtClean="0"/>
              <a:t>Samantha Bednarski</a:t>
            </a:r>
          </a:p>
          <a:p>
            <a:r>
              <a:rPr lang="en-US" dirty="0" err="1" smtClean="0"/>
              <a:t>Urvik</a:t>
            </a:r>
            <a:r>
              <a:rPr lang="en-US" dirty="0" smtClean="0"/>
              <a:t> Patel</a:t>
            </a:r>
          </a:p>
          <a:p>
            <a:r>
              <a:rPr lang="en-US" dirty="0" smtClean="0"/>
              <a:t>James Riordan</a:t>
            </a:r>
            <a:endParaRPr lang="en-US" dirty="0"/>
          </a:p>
        </p:txBody>
      </p:sp>
    </p:spTree>
    <p:extLst>
      <p:ext uri="{BB962C8B-B14F-4D97-AF65-F5344CB8AC3E}">
        <p14:creationId xmlns:p14="http://schemas.microsoft.com/office/powerpoint/2010/main" val="1407157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Advantages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Recycling organic waste</a:t>
            </a:r>
          </a:p>
          <a:p>
            <a:r>
              <a:rPr lang="en-US" dirty="0"/>
              <a:t>It revitalizes dried/ruined soil</a:t>
            </a:r>
          </a:p>
          <a:p>
            <a:r>
              <a:rPr lang="en-US" dirty="0"/>
              <a:t>Keeps the air clean as more materials are reused rather than polluting </a:t>
            </a:r>
          </a:p>
          <a:p>
            <a:r>
              <a:rPr lang="en-US" dirty="0"/>
              <a:t>Cleans up toxic waste from the dirt</a:t>
            </a:r>
          </a:p>
          <a:p>
            <a:r>
              <a:rPr lang="en-US" dirty="0"/>
              <a:t>Aids in healthier crops</a:t>
            </a:r>
          </a:p>
          <a:p>
            <a:r>
              <a:rPr lang="en-US" dirty="0"/>
              <a:t>Less space is needed in landfills if composting is used</a:t>
            </a:r>
          </a:p>
          <a:p>
            <a:endParaRPr lang="en-US" dirty="0"/>
          </a:p>
        </p:txBody>
      </p:sp>
    </p:spTree>
    <p:extLst>
      <p:ext uri="{BB962C8B-B14F-4D97-AF65-F5344CB8AC3E}">
        <p14:creationId xmlns:p14="http://schemas.microsoft.com/office/powerpoint/2010/main" val="180133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868473"/>
          </a:xfrm>
        </p:spPr>
        <p:txBody>
          <a:bodyPr>
            <a:normAutofit/>
          </a:bodyPr>
          <a:lstStyle/>
          <a:p>
            <a:r>
              <a:rPr lang="en-US" sz="2000" dirty="0" smtClean="0"/>
              <a:t>References</a:t>
            </a:r>
            <a:r>
              <a:rPr lang="en-US" sz="1600" dirty="0" smtClean="0"/>
              <a:t/>
            </a:r>
            <a:br>
              <a:rPr lang="en-US" sz="1600" dirty="0" smtClean="0"/>
            </a:br>
            <a:r>
              <a:rPr lang="en-US" sz="1600" dirty="0"/>
              <a:t/>
            </a:r>
            <a:br>
              <a:rPr lang="en-US" sz="1600" dirty="0"/>
            </a:br>
            <a:r>
              <a:rPr lang="en-US" sz="1600" dirty="0" err="1"/>
              <a:t>Adamcová</a:t>
            </a:r>
            <a:r>
              <a:rPr lang="en-US" sz="1600" dirty="0"/>
              <a:t>, D., &amp; </a:t>
            </a:r>
            <a:r>
              <a:rPr lang="en-US" sz="1600" dirty="0" err="1"/>
              <a:t>Vaverková</a:t>
            </a:r>
            <a:r>
              <a:rPr lang="en-US" sz="1600" dirty="0"/>
              <a:t>, M. (2014). Biodegradation of degradable/biodegradable plastic material in controlled composting environment. </a:t>
            </a:r>
            <a:r>
              <a:rPr lang="en-US" sz="1600" i="1" dirty="0"/>
              <a:t>Polish journal of environmental studies</a:t>
            </a:r>
            <a:r>
              <a:rPr lang="en-US" sz="1600" dirty="0"/>
              <a:t>, </a:t>
            </a:r>
            <a:r>
              <a:rPr lang="en-US" sz="1600" i="1" dirty="0"/>
              <a:t>23</a:t>
            </a:r>
            <a:r>
              <a:rPr lang="en-US" sz="1600" dirty="0"/>
              <a:t>(5), 1465-1474.</a:t>
            </a:r>
            <a:r>
              <a:rPr lang="en-US" sz="1600" dirty="0" smtClean="0"/>
              <a:t/>
            </a:r>
            <a:br>
              <a:rPr lang="en-US" sz="1600" dirty="0" smtClean="0"/>
            </a:br>
            <a:r>
              <a:rPr lang="en-US" sz="1600" dirty="0" smtClean="0"/>
              <a:t/>
            </a:r>
            <a:br>
              <a:rPr lang="en-US" sz="1600" dirty="0" smtClean="0"/>
            </a:br>
            <a:r>
              <a:rPr lang="en-US" sz="1600" dirty="0" err="1"/>
              <a:t>Ramezani</a:t>
            </a:r>
            <a:r>
              <a:rPr lang="en-US" sz="1600" dirty="0"/>
              <a:t>, L., </a:t>
            </a:r>
            <a:r>
              <a:rPr lang="en-US" sz="1600" dirty="0" err="1"/>
              <a:t>Arjmandi</a:t>
            </a:r>
            <a:r>
              <a:rPr lang="en-US" sz="1600" dirty="0"/>
              <a:t>, R., </a:t>
            </a:r>
            <a:r>
              <a:rPr lang="en-US" sz="1600" dirty="0" err="1"/>
              <a:t>Moharamnejad</a:t>
            </a:r>
            <a:r>
              <a:rPr lang="en-US" sz="1600" dirty="0"/>
              <a:t>, N., &amp; </a:t>
            </a:r>
            <a:r>
              <a:rPr lang="en-US" sz="1600" dirty="0" err="1"/>
              <a:t>Monavari</a:t>
            </a:r>
            <a:r>
              <a:rPr lang="en-US" sz="1600" dirty="0"/>
              <a:t>, S. M. (2015). Eco-efficiency of </a:t>
            </a:r>
            <a:r>
              <a:rPr lang="en-US" sz="1600" dirty="0" err="1"/>
              <a:t>biowaste</a:t>
            </a:r>
            <a:r>
              <a:rPr lang="en-US" sz="1600" dirty="0"/>
              <a:t> management: case study of a </a:t>
            </a:r>
            <a:r>
              <a:rPr lang="en-US" sz="1600" dirty="0" err="1"/>
              <a:t>tehran</a:t>
            </a:r>
            <a:r>
              <a:rPr lang="en-US" sz="1600" dirty="0"/>
              <a:t> composting operation. </a:t>
            </a:r>
            <a:r>
              <a:rPr lang="en-US" sz="1600" i="1" dirty="0"/>
              <a:t>Polish journal of environmental studies</a:t>
            </a:r>
            <a:r>
              <a:rPr lang="en-US" sz="1600" dirty="0"/>
              <a:t>, </a:t>
            </a:r>
            <a:r>
              <a:rPr lang="en-US" sz="1600" i="1" dirty="0"/>
              <a:t>24</a:t>
            </a:r>
            <a:r>
              <a:rPr lang="en-US" sz="1600" dirty="0"/>
              <a:t>(2), 665-672.</a:t>
            </a:r>
            <a:br>
              <a:rPr lang="en-US" sz="1600" dirty="0"/>
            </a:br>
            <a:r>
              <a:rPr lang="en-US" sz="1600" dirty="0" smtClean="0"/>
              <a:t/>
            </a:r>
            <a:br>
              <a:rPr lang="en-US" sz="1600" dirty="0" smtClean="0"/>
            </a:br>
            <a:r>
              <a:rPr lang="en-US" sz="1600" dirty="0"/>
              <a:t>Temporal-Lara, B., Gómez, I., Navarro-</a:t>
            </a:r>
            <a:r>
              <a:rPr lang="en-US" sz="1600" dirty="0" err="1"/>
              <a:t>Pedreño</a:t>
            </a:r>
            <a:r>
              <a:rPr lang="en-US" sz="1600" dirty="0"/>
              <a:t>, J., &amp; Raya, S. (2015). One-step extraction procedure as an easy tool for monitoring a full-scale composting plant. </a:t>
            </a:r>
            <a:r>
              <a:rPr lang="en-US" sz="1600" i="1" dirty="0"/>
              <a:t>Compost science &amp; utilization</a:t>
            </a:r>
            <a:r>
              <a:rPr lang="en-US" sz="1600" dirty="0"/>
              <a:t>, </a:t>
            </a:r>
            <a:r>
              <a:rPr lang="en-US" sz="1600" i="1" dirty="0"/>
              <a:t>23</a:t>
            </a:r>
            <a:r>
              <a:rPr lang="en-US" sz="1600" dirty="0"/>
              <a:t>(2), 128-134. doi:10.1080/1065657X.2014.984367</a:t>
            </a:r>
            <a:br>
              <a:rPr lang="en-US" sz="1600" dirty="0"/>
            </a:br>
            <a:r>
              <a:rPr lang="en-US" sz="1600" dirty="0" smtClean="0"/>
              <a:t/>
            </a:r>
            <a:br>
              <a:rPr lang="en-US" sz="1600" dirty="0" smtClean="0"/>
            </a:br>
            <a:r>
              <a:rPr lang="en-US" sz="1600" dirty="0"/>
              <a:t>Guidelines for the management of plant health risks of </a:t>
            </a:r>
            <a:r>
              <a:rPr lang="en-US" sz="1600" dirty="0" err="1"/>
              <a:t>biowaste</a:t>
            </a:r>
            <a:r>
              <a:rPr lang="en-US" sz="1600" dirty="0"/>
              <a:t> of plant origin. (2008). </a:t>
            </a:r>
            <a:r>
              <a:rPr lang="en-US" sz="1600" i="1" dirty="0"/>
              <a:t>EPPO Bulletin</a:t>
            </a:r>
            <a:r>
              <a:rPr lang="en-US" sz="1600" dirty="0"/>
              <a:t>, </a:t>
            </a:r>
            <a:r>
              <a:rPr lang="en-US" sz="1600" i="1" dirty="0"/>
              <a:t>38</a:t>
            </a:r>
            <a:r>
              <a:rPr lang="en-US" sz="1600" dirty="0"/>
              <a:t>(1), 4-9. doi:10.1111/j.1365-2338.2008.01167.x</a:t>
            </a:r>
            <a:br>
              <a:rPr lang="en-US" sz="1600" dirty="0"/>
            </a:br>
            <a:endParaRPr lang="en-US" sz="1600" dirty="0"/>
          </a:p>
        </p:txBody>
      </p:sp>
    </p:spTree>
    <p:extLst>
      <p:ext uri="{BB962C8B-B14F-4D97-AF65-F5344CB8AC3E}">
        <p14:creationId xmlns:p14="http://schemas.microsoft.com/office/powerpoint/2010/main" val="411260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composting?</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Naturally decomposing and recycling organic materials into a rich soil.</a:t>
            </a:r>
          </a:p>
          <a:p>
            <a:r>
              <a:rPr lang="en-US" dirty="0"/>
              <a:t>There are different types of composting such as:</a:t>
            </a:r>
          </a:p>
          <a:p>
            <a:pPr lvl="1"/>
            <a:r>
              <a:rPr lang="en-US" dirty="0"/>
              <a:t>Aerobic Composting </a:t>
            </a:r>
          </a:p>
          <a:p>
            <a:pPr lvl="1"/>
            <a:r>
              <a:rPr lang="en-US" dirty="0"/>
              <a:t>Anaerobic Composting</a:t>
            </a:r>
          </a:p>
          <a:p>
            <a:pPr lvl="1"/>
            <a:r>
              <a:rPr lang="en-US" dirty="0"/>
              <a:t>Vermicomposting</a:t>
            </a:r>
          </a:p>
          <a:p>
            <a:endParaRPr lang="en-US" dirty="0"/>
          </a:p>
          <a:p>
            <a:endParaRPr lang="en-US" dirty="0"/>
          </a:p>
        </p:txBody>
      </p:sp>
    </p:spTree>
    <p:extLst>
      <p:ext uri="{BB962C8B-B14F-4D97-AF65-F5344CB8AC3E}">
        <p14:creationId xmlns:p14="http://schemas.microsoft.com/office/powerpoint/2010/main" val="1707831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Aerobic Composting</a:t>
            </a:r>
          </a:p>
        </p:txBody>
      </p:sp>
      <p:sp>
        <p:nvSpPr>
          <p:cNvPr id="3" name="Content Placeholder 2"/>
          <p:cNvSpPr>
            <a:spLocks noGrp="1"/>
          </p:cNvSpPr>
          <p:nvPr>
            <p:ph sz="half" idx="1"/>
          </p:nvPr>
        </p:nvSpPr>
        <p:spPr/>
        <p:txBody>
          <a:bodyPr vert="horz" lIns="91440" tIns="45720" rIns="91440" bIns="45720" rtlCol="0" anchor="t">
            <a:normAutofit/>
          </a:bodyPr>
          <a:lstStyle/>
          <a:p>
            <a:r>
              <a:rPr lang="en-US"/>
              <a:t>Using air to compost.</a:t>
            </a:r>
          </a:p>
          <a:p>
            <a:r>
              <a:rPr lang="en-US"/>
              <a:t>Uses nitrogen rich waste to grow bacteria that creates high temperatures to break down organic material.</a:t>
            </a:r>
          </a:p>
          <a:p>
            <a:r>
              <a:rPr lang="en-US"/>
              <a:t>High maintenance.</a:t>
            </a:r>
          </a:p>
          <a:p>
            <a:r>
              <a:rPr lang="en-US"/>
              <a:t>Good for large amounts of compost.</a:t>
            </a:r>
          </a:p>
        </p:txBody>
      </p:sp>
      <p:pic>
        <p:nvPicPr>
          <p:cNvPr id="7" name="Content Placeholder 6" descr="heap_k.jpg"/>
          <p:cNvPicPr>
            <a:picLocks noGrp="1" noChangeAspect="1"/>
          </p:cNvPicPr>
          <p:nvPr>
            <p:ph sz="half" idx="2"/>
          </p:nvPr>
        </p:nvPicPr>
        <p:blipFill>
          <a:blip r:embed="rId3"/>
          <a:stretch>
            <a:fillRect/>
          </a:stretch>
        </p:blipFill>
        <p:spPr>
          <a:xfrm>
            <a:off x="5089525" y="2753707"/>
            <a:ext cx="4184650" cy="2695198"/>
          </a:xfrm>
        </p:spPr>
      </p:pic>
    </p:spTree>
    <p:extLst>
      <p:ext uri="{BB962C8B-B14F-4D97-AF65-F5344CB8AC3E}">
        <p14:creationId xmlns:p14="http://schemas.microsoft.com/office/powerpoint/2010/main" val="229831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Anaerobic Composting</a:t>
            </a:r>
          </a:p>
        </p:txBody>
      </p:sp>
      <p:sp>
        <p:nvSpPr>
          <p:cNvPr id="3" name="Content Placeholder 2"/>
          <p:cNvSpPr>
            <a:spLocks noGrp="1"/>
          </p:cNvSpPr>
          <p:nvPr>
            <p:ph sz="half" idx="1"/>
          </p:nvPr>
        </p:nvSpPr>
        <p:spPr/>
        <p:txBody>
          <a:bodyPr vert="horz" lIns="91440" tIns="45720" rIns="91440" bIns="45720" rtlCol="0" anchor="t">
            <a:normAutofit/>
          </a:bodyPr>
          <a:lstStyle/>
          <a:p>
            <a:r>
              <a:rPr lang="en-US"/>
              <a:t>Composting without air.</a:t>
            </a:r>
          </a:p>
          <a:p>
            <a:r>
              <a:rPr lang="en-US"/>
              <a:t>The waste is compacted to a point where only slow growing bacteria can survive.</a:t>
            </a:r>
          </a:p>
          <a:p>
            <a:r>
              <a:rPr lang="en-US"/>
              <a:t>Takes years for organic material to break down.</a:t>
            </a:r>
          </a:p>
          <a:p>
            <a:r>
              <a:rPr lang="en-US"/>
              <a:t>Creates a foul odor and harmful compounds such as ammonia and methane.</a:t>
            </a:r>
          </a:p>
        </p:txBody>
      </p:sp>
      <p:pic>
        <p:nvPicPr>
          <p:cNvPr id="5" name="Content Placeholder 4" descr="25d.jpg"/>
          <p:cNvPicPr>
            <a:picLocks noGrp="1" noChangeAspect="1"/>
          </p:cNvPicPr>
          <p:nvPr>
            <p:ph sz="half" idx="2"/>
          </p:nvPr>
        </p:nvPicPr>
        <p:blipFill>
          <a:blip r:embed="rId3"/>
          <a:stretch>
            <a:fillRect/>
          </a:stretch>
        </p:blipFill>
        <p:spPr>
          <a:xfrm>
            <a:off x="5089525" y="2531016"/>
            <a:ext cx="4184650" cy="3140581"/>
          </a:xfrm>
        </p:spPr>
      </p:pic>
    </p:spTree>
    <p:extLst>
      <p:ext uri="{BB962C8B-B14F-4D97-AF65-F5344CB8AC3E}">
        <p14:creationId xmlns:p14="http://schemas.microsoft.com/office/powerpoint/2010/main" val="48495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Vermicomposting</a:t>
            </a:r>
          </a:p>
        </p:txBody>
      </p:sp>
      <p:sp>
        <p:nvSpPr>
          <p:cNvPr id="3" name="Content Placeholder 2"/>
          <p:cNvSpPr>
            <a:spLocks noGrp="1"/>
          </p:cNvSpPr>
          <p:nvPr>
            <p:ph sz="half" idx="1"/>
          </p:nvPr>
        </p:nvSpPr>
        <p:spPr/>
        <p:txBody>
          <a:bodyPr vert="horz" lIns="91440" tIns="45720" rIns="91440" bIns="45720" rtlCol="0" anchor="t">
            <a:normAutofit/>
          </a:bodyPr>
          <a:lstStyle/>
          <a:p>
            <a:r>
              <a:rPr lang="en-US"/>
              <a:t>The use of organisms such as worms, insects, bacteria, and fungi to decompose organic material.</a:t>
            </a:r>
          </a:p>
          <a:p>
            <a:r>
              <a:rPr lang="en-US"/>
              <a:t>Oxygen and moisture are required</a:t>
            </a:r>
          </a:p>
          <a:p>
            <a:r>
              <a:rPr lang="en-US"/>
              <a:t>Medium maintenance</a:t>
            </a:r>
          </a:p>
        </p:txBody>
      </p:sp>
      <p:pic>
        <p:nvPicPr>
          <p:cNvPr id="5" name="Content Placeholder 4" descr="composting-with-worms.jpg"/>
          <p:cNvPicPr>
            <a:picLocks noGrp="1" noChangeAspect="1"/>
          </p:cNvPicPr>
          <p:nvPr>
            <p:ph sz="half" idx="2"/>
          </p:nvPr>
        </p:nvPicPr>
        <p:blipFill>
          <a:blip r:embed="rId3"/>
          <a:stretch>
            <a:fillRect/>
          </a:stretch>
        </p:blipFill>
        <p:spPr>
          <a:xfrm>
            <a:off x="5753100" y="2672556"/>
            <a:ext cx="2857500" cy="2857500"/>
          </a:xfrm>
        </p:spPr>
      </p:pic>
    </p:spTree>
    <p:extLst>
      <p:ext uri="{BB962C8B-B14F-4D97-AF65-F5344CB8AC3E}">
        <p14:creationId xmlns:p14="http://schemas.microsoft.com/office/powerpoint/2010/main" val="74738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Composting bins</a:t>
            </a:r>
            <a:endParaRPr lang="en-US" dirty="0"/>
          </a:p>
        </p:txBody>
      </p:sp>
      <p:sp>
        <p:nvSpPr>
          <p:cNvPr id="4" name="Text Placeholder 3"/>
          <p:cNvSpPr>
            <a:spLocks noGrp="1"/>
          </p:cNvSpPr>
          <p:nvPr>
            <p:ph sz="half" idx="1"/>
          </p:nvPr>
        </p:nvSpPr>
        <p:spPr/>
        <p:txBody>
          <a:bodyPr vert="horz" lIns="91440" tIns="45720" rIns="91440" bIns="45720" rtlCol="0" anchor="t">
            <a:normAutofit/>
          </a:bodyPr>
          <a:lstStyle/>
          <a:p>
            <a:r>
              <a:rPr lang="en-US" dirty="0"/>
              <a:t>The bins include damp newspaper on the bottom of the bin. Then organic waste is placed in the bin followed by worms then more organic waste. Lastly covered by damped newspaper. Once all is placed in the bin is covered.</a:t>
            </a:r>
          </a:p>
        </p:txBody>
      </p:sp>
      <p:pic>
        <p:nvPicPr>
          <p:cNvPr id="6" name="Content Placeholder 5" descr="compost_bin_2.jpg"/>
          <p:cNvPicPr>
            <a:picLocks noGrp="1" noChangeAspect="1"/>
          </p:cNvPicPr>
          <p:nvPr>
            <p:ph sz="half" idx="2"/>
          </p:nvPr>
        </p:nvPicPr>
        <p:blipFill>
          <a:blip r:embed="rId3"/>
          <a:stretch>
            <a:fillRect/>
          </a:stretch>
        </p:blipFill>
        <p:spPr>
          <a:xfrm>
            <a:off x="5888403" y="2160588"/>
            <a:ext cx="2586894" cy="3881437"/>
          </a:xfrm>
        </p:spPr>
      </p:pic>
    </p:spTree>
    <p:extLst>
      <p:ext uri="{BB962C8B-B14F-4D97-AF65-F5344CB8AC3E}">
        <p14:creationId xmlns:p14="http://schemas.microsoft.com/office/powerpoint/2010/main" val="385100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Composting toilet</a:t>
            </a:r>
            <a:endParaRPr lang="en-US" dirty="0"/>
          </a:p>
        </p:txBody>
      </p:sp>
      <p:sp>
        <p:nvSpPr>
          <p:cNvPr id="4" name="Content Placeholder 3"/>
          <p:cNvSpPr>
            <a:spLocks noGrp="1"/>
          </p:cNvSpPr>
          <p:nvPr>
            <p:ph sz="half" idx="1"/>
          </p:nvPr>
        </p:nvSpPr>
        <p:spPr/>
        <p:txBody>
          <a:bodyPr vert="horz" lIns="91440" tIns="45720" rIns="91440" bIns="45720" rtlCol="0" anchor="t">
            <a:normAutofit/>
          </a:bodyPr>
          <a:lstStyle/>
          <a:p>
            <a:r>
              <a:rPr lang="en-US"/>
              <a:t>A toilet that uses aerobic processing to compost human waste. These toilets are used in areas with little water supply or no sewer system.</a:t>
            </a:r>
          </a:p>
        </p:txBody>
      </p:sp>
      <p:pic>
        <p:nvPicPr>
          <p:cNvPr id="6" name="Content Placeholder 5" descr="composting-toilet-diagram.gif"/>
          <p:cNvPicPr>
            <a:picLocks noGrp="1" noChangeAspect="1"/>
          </p:cNvPicPr>
          <p:nvPr>
            <p:ph sz="half" idx="2"/>
          </p:nvPr>
        </p:nvPicPr>
        <p:blipFill>
          <a:blip r:embed="rId3"/>
          <a:stretch>
            <a:fillRect/>
          </a:stretch>
        </p:blipFill>
        <p:spPr>
          <a:xfrm>
            <a:off x="5475288" y="929109"/>
            <a:ext cx="4494633" cy="5112916"/>
          </a:xfrm>
        </p:spPr>
      </p:pic>
    </p:spTree>
    <p:extLst>
      <p:ext uri="{BB962C8B-B14F-4D97-AF65-F5344CB8AC3E}">
        <p14:creationId xmlns:p14="http://schemas.microsoft.com/office/powerpoint/2010/main" val="210628567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Advantages and Disadvantages of Composting</a:t>
            </a:r>
          </a:p>
        </p:txBody>
      </p:sp>
      <p:sp>
        <p:nvSpPr>
          <p:cNvPr id="3" name="Text Placeholder 2"/>
          <p:cNvSpPr>
            <a:spLocks noGrp="1"/>
          </p:cNvSpPr>
          <p:nvPr>
            <p:ph type="body" idx="1"/>
          </p:nvPr>
        </p:nvSpPr>
        <p:spPr/>
        <p:txBody>
          <a:bodyPr/>
          <a:lstStyle/>
          <a:p>
            <a:r>
              <a:rPr lang="en-US" dirty="0"/>
              <a:t>Advantages</a:t>
            </a:r>
          </a:p>
        </p:txBody>
      </p:sp>
      <p:sp>
        <p:nvSpPr>
          <p:cNvPr id="4" name="Content Placeholder 3"/>
          <p:cNvSpPr>
            <a:spLocks noGrp="1"/>
          </p:cNvSpPr>
          <p:nvPr>
            <p:ph sz="half" idx="2"/>
          </p:nvPr>
        </p:nvSpPr>
        <p:spPr/>
        <p:txBody>
          <a:bodyPr vert="horz" lIns="91440" tIns="45720" rIns="91440" bIns="45720" rtlCol="0" anchor="t">
            <a:normAutofit/>
          </a:bodyPr>
          <a:lstStyle/>
          <a:p>
            <a:r>
              <a:rPr lang="en-US" dirty="0"/>
              <a:t>Cheaper than other means of disposing organic waste</a:t>
            </a:r>
          </a:p>
          <a:p>
            <a:r>
              <a:rPr lang="en-US" dirty="0"/>
              <a:t>Reduces the need for water</a:t>
            </a:r>
          </a:p>
          <a:p>
            <a:r>
              <a:rPr lang="en-US" dirty="0"/>
              <a:t>Fertilizes and pesticides</a:t>
            </a:r>
          </a:p>
          <a:p>
            <a:r>
              <a:rPr lang="en-US" dirty="0"/>
              <a:t>Protects against erosion</a:t>
            </a:r>
          </a:p>
          <a:p>
            <a:r>
              <a:rPr lang="en-US" dirty="0"/>
              <a:t>Enhances the nutrient value of the soil</a:t>
            </a:r>
          </a:p>
          <a:p>
            <a:r>
              <a:rPr lang="en-US" dirty="0"/>
              <a:t>Protects against certain parasites and plant diseases</a:t>
            </a:r>
          </a:p>
        </p:txBody>
      </p:sp>
      <p:sp>
        <p:nvSpPr>
          <p:cNvPr id="5" name="Text Placeholder 4"/>
          <p:cNvSpPr>
            <a:spLocks noGrp="1"/>
          </p:cNvSpPr>
          <p:nvPr>
            <p:ph type="body" sz="quarter" idx="3"/>
          </p:nvPr>
        </p:nvSpPr>
        <p:spPr/>
        <p:txBody>
          <a:bodyPr/>
          <a:lstStyle/>
          <a:p>
            <a:r>
              <a:rPr lang="en-US" dirty="0"/>
              <a:t>Disadvantages</a:t>
            </a:r>
          </a:p>
        </p:txBody>
      </p:sp>
      <p:sp>
        <p:nvSpPr>
          <p:cNvPr id="6" name="Content Placeholder 5"/>
          <p:cNvSpPr>
            <a:spLocks noGrp="1"/>
          </p:cNvSpPr>
          <p:nvPr>
            <p:ph sz="quarter" idx="4"/>
          </p:nvPr>
        </p:nvSpPr>
        <p:spPr/>
        <p:txBody>
          <a:bodyPr vert="horz" lIns="91440" tIns="45720" rIns="91440" bIns="45720" rtlCol="0" anchor="t">
            <a:normAutofit/>
          </a:bodyPr>
          <a:lstStyle/>
          <a:p>
            <a:r>
              <a:rPr lang="en-US" dirty="0"/>
              <a:t>Time consuming</a:t>
            </a:r>
          </a:p>
          <a:p>
            <a:r>
              <a:rPr lang="en-US" dirty="0"/>
              <a:t>More land is needed</a:t>
            </a:r>
          </a:p>
          <a:p>
            <a:r>
              <a:rPr lang="en-US" dirty="0"/>
              <a:t>Low nutrient value compared to commercial fertilizer</a:t>
            </a:r>
          </a:p>
          <a:p>
            <a:r>
              <a:rPr lang="en-US" dirty="0"/>
              <a:t>Possible heavy metal contamination</a:t>
            </a:r>
          </a:p>
          <a:p>
            <a:endParaRPr lang="en-US" dirty="0"/>
          </a:p>
        </p:txBody>
      </p:sp>
    </p:spTree>
    <p:extLst>
      <p:ext uri="{BB962C8B-B14F-4D97-AF65-F5344CB8AC3E}">
        <p14:creationId xmlns:p14="http://schemas.microsoft.com/office/powerpoint/2010/main" val="3488599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Advantages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Very affordable/do-able </a:t>
            </a:r>
          </a:p>
          <a:p>
            <a:r>
              <a:rPr lang="en-US" dirty="0"/>
              <a:t>Easily implementable </a:t>
            </a:r>
          </a:p>
          <a:p>
            <a:r>
              <a:rPr lang="en-US" dirty="0"/>
              <a:t>Lengthens the growth of crops</a:t>
            </a:r>
          </a:p>
          <a:p>
            <a:r>
              <a:rPr lang="en-US" dirty="0"/>
              <a:t>The amount of money spent on garbage handling can be reduced if composting is more widely used</a:t>
            </a:r>
          </a:p>
          <a:p>
            <a:r>
              <a:rPr lang="en-US" dirty="0"/>
              <a:t>Low cost alternative to conventional methods of cleaning contaminated soil</a:t>
            </a:r>
          </a:p>
        </p:txBody>
      </p:sp>
    </p:spTree>
    <p:extLst>
      <p:ext uri="{BB962C8B-B14F-4D97-AF65-F5344CB8AC3E}">
        <p14:creationId xmlns:p14="http://schemas.microsoft.com/office/powerpoint/2010/main" val="25697225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TotalTime>
  <Words>366</Words>
  <Application>Microsoft Office PowerPoint</Application>
  <PresentationFormat>Widescreen</PresentationFormat>
  <Paragraphs>66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Composting and the Environment/Economy</vt:lpstr>
      <vt:lpstr>What is composting?</vt:lpstr>
      <vt:lpstr>Aerobic Composting</vt:lpstr>
      <vt:lpstr>Anaerobic Composting</vt:lpstr>
      <vt:lpstr>Vermicomposting</vt:lpstr>
      <vt:lpstr>Composting bins</vt:lpstr>
      <vt:lpstr>Composting toilet</vt:lpstr>
      <vt:lpstr>Advantages and Disadvantages of Composting</vt:lpstr>
      <vt:lpstr>Economic Advantages</vt:lpstr>
      <vt:lpstr>Environmental Advantages</vt:lpstr>
      <vt:lpstr>References  Adamcová, D., &amp; Vaverková, M. (2014). Biodegradation of degradable/biodegradable plastic material in controlled composting environment. Polish journal of environmental studies, 23(5), 1465-1474.  Ramezani, L., Arjmandi, R., Moharamnejad, N., &amp; Monavari, S. M. (2015). Eco-efficiency of biowaste management: case study of a tehran composting operation. Polish journal of environmental studies, 24(2), 665-672.  Temporal-Lara, B., Gómez, I., Navarro-Pedreño, J., &amp; Raya, S. (2015). One-step extraction procedure as an easy tool for monitoring a full-scale composting plant. Compost science &amp; utilization, 23(2), 128-134. doi:10.1080/1065657X.2014.984367  Guidelines for the management of plant health risks of biowaste of plant origin. (2008). EPPO Bulletin, 38(1), 4-9. doi:10.1111/j.1365-2338.2008.01167.x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Composting and the environment/economy</dc:title>
  <dc:creator>Samantha Bednarski</dc:creator>
  <cp:lastModifiedBy>Sean MacDonald</cp:lastModifiedBy>
  <cp:revision>12</cp:revision>
  <dcterms:created xsi:type="dcterms:W3CDTF">2015-04-24T20:44:15Z</dcterms:created>
  <dcterms:modified xsi:type="dcterms:W3CDTF">2015-05-13T20:27:13Z</dcterms:modified>
</cp:coreProperties>
</file>