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4" r:id="rId3"/>
    <p:sldId id="276" r:id="rId4"/>
    <p:sldId id="268" r:id="rId5"/>
    <p:sldId id="280" r:id="rId6"/>
    <p:sldId id="267" r:id="rId7"/>
    <p:sldId id="266" r:id="rId8"/>
    <p:sldId id="270" r:id="rId9"/>
    <p:sldId id="277" r:id="rId10"/>
    <p:sldId id="281" r:id="rId11"/>
    <p:sldId id="278" r:id="rId12"/>
    <p:sldId id="259" r:id="rId13"/>
    <p:sldId id="269"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250" autoAdjust="0"/>
  </p:normalViewPr>
  <p:slideViewPr>
    <p:cSldViewPr snapToGrid="0">
      <p:cViewPr varScale="1">
        <p:scale>
          <a:sx n="69" d="100"/>
          <a:sy n="69"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37E76-2323-4C7C-819A-211A279DA7F3}"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92234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37E76-2323-4C7C-819A-211A279DA7F3}"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111843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37E76-2323-4C7C-819A-211A279DA7F3}"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207954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37E76-2323-4C7C-819A-211A279DA7F3}"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242719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37E76-2323-4C7C-819A-211A279DA7F3}"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320904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37E76-2323-4C7C-819A-211A279DA7F3}"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320437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37E76-2323-4C7C-819A-211A279DA7F3}" type="datetimeFigureOut">
              <a:rPr lang="en-US" smtClean="0"/>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258109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37E76-2323-4C7C-819A-211A279DA7F3}" type="datetimeFigureOut">
              <a:rPr lang="en-US" smtClean="0"/>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85223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37E76-2323-4C7C-819A-211A279DA7F3}" type="datetimeFigureOut">
              <a:rPr lang="en-US" smtClean="0"/>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104696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37E76-2323-4C7C-819A-211A279DA7F3}"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78864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37E76-2323-4C7C-819A-211A279DA7F3}"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799A5-ECA0-4228-A640-31E2E6CB6815}" type="slidenum">
              <a:rPr lang="en-US" smtClean="0"/>
              <a:t>‹#›</a:t>
            </a:fld>
            <a:endParaRPr lang="en-US"/>
          </a:p>
        </p:txBody>
      </p:sp>
    </p:spTree>
    <p:extLst>
      <p:ext uri="{BB962C8B-B14F-4D97-AF65-F5344CB8AC3E}">
        <p14:creationId xmlns:p14="http://schemas.microsoft.com/office/powerpoint/2010/main" val="205203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37E76-2323-4C7C-819A-211A279DA7F3}" type="datetimeFigureOut">
              <a:rPr lang="en-US" smtClean="0"/>
              <a:t>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799A5-ECA0-4228-A640-31E2E6CB6815}" type="slidenum">
              <a:rPr lang="en-US" smtClean="0"/>
              <a:t>‹#›</a:t>
            </a:fld>
            <a:endParaRPr lang="en-US"/>
          </a:p>
        </p:txBody>
      </p:sp>
    </p:spTree>
    <p:extLst>
      <p:ext uri="{BB962C8B-B14F-4D97-AF65-F5344CB8AC3E}">
        <p14:creationId xmlns:p14="http://schemas.microsoft.com/office/powerpoint/2010/main" val="374728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ec.europa.eu/clima/policies/ets/index_en.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Kyoto_Protocol" TargetMode="External"/><Relationship Id="rId2" Type="http://schemas.openxmlformats.org/officeDocument/2006/relationships/hyperlink" Target="http://www.kyotoprotocol.com/" TargetMode="External"/><Relationship Id="rId1" Type="http://schemas.openxmlformats.org/officeDocument/2006/relationships/slideLayout" Target="../slideLayouts/slideLayout7.xml"/><Relationship Id="rId6" Type="http://schemas.openxmlformats.org/officeDocument/2006/relationships/hyperlink" Target="https://www.youtube.com/watch?v=xXOYsYCukY8" TargetMode="External"/><Relationship Id="rId5" Type="http://schemas.openxmlformats.org/officeDocument/2006/relationships/hyperlink" Target="http://www.worldbank.org/content/dam/Worldbank/document/SDN/background-note_carbon-tax.pdf" TargetMode="External"/><Relationship Id="rId4" Type="http://schemas.openxmlformats.org/officeDocument/2006/relationships/hyperlink" Target="http://ec.europa.eu/clima/policies/ets/index_en.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ata.worldbank.org/indicator/EN.ATM.CO2E.KT/countries/1W?display=map"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businessdictionary.com/definition/carbon.html" TargetMode="External"/><Relationship Id="rId13" Type="http://schemas.openxmlformats.org/officeDocument/2006/relationships/hyperlink" Target="http://www.businessdictionary.com/definition/soil.html" TargetMode="External"/><Relationship Id="rId3" Type="http://schemas.openxmlformats.org/officeDocument/2006/relationships/hyperlink" Target="http://www.businessdictionary.com/definition/global-warming.html" TargetMode="External"/><Relationship Id="rId7" Type="http://schemas.openxmlformats.org/officeDocument/2006/relationships/hyperlink" Target="http://www.businessdictionary.com/definition/petroleum.html" TargetMode="External"/><Relationship Id="rId12" Type="http://schemas.openxmlformats.org/officeDocument/2006/relationships/hyperlink" Target="http://www.businessdictionary.com/definition/organic.html" TargetMode="External"/><Relationship Id="rId2" Type="http://schemas.openxmlformats.org/officeDocument/2006/relationships/hyperlink" Target="http://www.businessdictionary.com/definition/contribute.html" TargetMode="External"/><Relationship Id="rId1" Type="http://schemas.openxmlformats.org/officeDocument/2006/relationships/slideLayout" Target="../slideLayouts/slideLayout7.xml"/><Relationship Id="rId6" Type="http://schemas.openxmlformats.org/officeDocument/2006/relationships/hyperlink" Target="http://www.businessdictionary.com/definition/natural-gas.html" TargetMode="External"/><Relationship Id="rId11" Type="http://schemas.openxmlformats.org/officeDocument/2006/relationships/hyperlink" Target="http://www.businessdictionary.com/definition/oxidation.html" TargetMode="External"/><Relationship Id="rId5" Type="http://schemas.openxmlformats.org/officeDocument/2006/relationships/hyperlink" Target="http://www.businessdictionary.com/definition/coal.html" TargetMode="External"/><Relationship Id="rId15" Type="http://schemas.openxmlformats.org/officeDocument/2006/relationships/hyperlink" Target="http://www.sinkswatch.org/aboutX.html" TargetMode="External"/><Relationship Id="rId10" Type="http://schemas.openxmlformats.org/officeDocument/2006/relationships/hyperlink" Target="http://www.businessdictionary.com/definition/product.html" TargetMode="External"/><Relationship Id="rId4" Type="http://schemas.openxmlformats.org/officeDocument/2006/relationships/hyperlink" Target="http://www.businessdictionary.com/definition/fossil-fuel.html" TargetMode="External"/><Relationship Id="rId9" Type="http://schemas.openxmlformats.org/officeDocument/2006/relationships/hyperlink" Target="http://www.businessdictionary.com/definition/container.html" TargetMode="External"/><Relationship Id="rId14" Type="http://schemas.openxmlformats.org/officeDocument/2006/relationships/hyperlink" Target="http://www.businessdictionary.com/definition/carbon-dioxide-CO2.html#ixzz3LPeZHNd7"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epa.gov/climatestudents/documents/carbon-through-the-seasons.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Mauna_Loa_Observatory"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List_of_countries_by_carbon_dioxide_emissions#cite_note-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List_of_countries_by_carbon_dioxide_emissions#cite_note-8"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List_of_countries_by_carbon_dioxide_emissions#cite_note-8" TargetMode="External"/><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hyperlink" Target="http://whatsyourimpact.org/greenhouse-gases/carbon-dioxid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lobalcarbonatlas.org/?q=en/emission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157" y="1903206"/>
            <a:ext cx="11068493" cy="4031873"/>
          </a:xfrm>
          <a:prstGeom prst="rect">
            <a:avLst/>
          </a:prstGeom>
          <a:noFill/>
        </p:spPr>
        <p:txBody>
          <a:bodyPr wrap="square" rtlCol="0">
            <a:spAutoFit/>
          </a:bodyPr>
          <a:lstStyle/>
          <a:p>
            <a:pPr marL="571500" indent="-571500">
              <a:buAutoNum type="romanUcPeriod"/>
            </a:pPr>
            <a:r>
              <a:rPr lang="en-US" sz="2800" dirty="0" smtClean="0"/>
              <a:t>Introduction and Key Concepts</a:t>
            </a:r>
          </a:p>
          <a:p>
            <a:endParaRPr lang="en-US" sz="1200" dirty="0" smtClean="0"/>
          </a:p>
          <a:p>
            <a:pPr marL="800100" lvl="1" indent="-342900">
              <a:buFont typeface="Arial" panose="020B0604020202020204" pitchFamily="34" charset="0"/>
              <a:buChar char="•"/>
            </a:pPr>
            <a:r>
              <a:rPr lang="en-US" sz="2400" dirty="0"/>
              <a:t>What is CO2?</a:t>
            </a:r>
          </a:p>
          <a:p>
            <a:pPr marL="800100" lvl="1" indent="-342900">
              <a:buFont typeface="Arial" panose="020B0604020202020204" pitchFamily="34" charset="0"/>
              <a:buChar char="•"/>
            </a:pPr>
            <a:r>
              <a:rPr lang="en-US" sz="2400" dirty="0" smtClean="0"/>
              <a:t>What </a:t>
            </a:r>
            <a:r>
              <a:rPr lang="en-US" sz="2400" dirty="0"/>
              <a:t>are the sources?</a:t>
            </a:r>
          </a:p>
          <a:p>
            <a:pPr marL="800100" lvl="1" indent="-342900">
              <a:buFont typeface="Arial" panose="020B0604020202020204" pitchFamily="34" charset="0"/>
              <a:buChar char="•"/>
            </a:pPr>
            <a:r>
              <a:rPr lang="en-US" sz="2400" dirty="0" smtClean="0"/>
              <a:t>What </a:t>
            </a:r>
            <a:r>
              <a:rPr lang="en-US" sz="2400" dirty="0"/>
              <a:t>are the sinks?</a:t>
            </a:r>
          </a:p>
          <a:p>
            <a:pPr marL="800100" lvl="1" indent="-342900">
              <a:buFont typeface="Arial" panose="020B0604020202020204" pitchFamily="34" charset="0"/>
              <a:buChar char="•"/>
            </a:pPr>
            <a:r>
              <a:rPr lang="en-US" sz="2400" dirty="0" smtClean="0"/>
              <a:t>What </a:t>
            </a:r>
            <a:r>
              <a:rPr lang="en-US" sz="2400" dirty="0"/>
              <a:t>are the normal variations of CO2?</a:t>
            </a:r>
          </a:p>
          <a:p>
            <a:pPr marL="800100" lvl="1" indent="-342900">
              <a:buFont typeface="Arial" panose="020B0604020202020204" pitchFamily="34" charset="0"/>
              <a:buChar char="•"/>
            </a:pPr>
            <a:r>
              <a:rPr lang="en-US" sz="2400" dirty="0" smtClean="0"/>
              <a:t>The </a:t>
            </a:r>
            <a:r>
              <a:rPr lang="en-US" sz="2400" dirty="0"/>
              <a:t>positive/negative impact of CO2 on planet. </a:t>
            </a:r>
          </a:p>
          <a:p>
            <a:pPr lvl="1"/>
            <a:endParaRPr lang="en-US" sz="1200" dirty="0" smtClean="0"/>
          </a:p>
          <a:p>
            <a:r>
              <a:rPr lang="en-US" sz="2800" dirty="0" smtClean="0"/>
              <a:t>II. Using data </a:t>
            </a:r>
            <a:r>
              <a:rPr lang="en-US" sz="2800" dirty="0" smtClean="0"/>
              <a:t>as </a:t>
            </a:r>
            <a:r>
              <a:rPr lang="en-US" sz="2800" dirty="0" smtClean="0"/>
              <a:t>a key resource in guiding Economic Policy on Reducing Emissions</a:t>
            </a:r>
          </a:p>
          <a:p>
            <a:endParaRPr lang="en-US" sz="2800" dirty="0"/>
          </a:p>
        </p:txBody>
      </p:sp>
      <p:sp>
        <p:nvSpPr>
          <p:cNvPr id="3" name="Rectangle 2"/>
          <p:cNvSpPr/>
          <p:nvPr/>
        </p:nvSpPr>
        <p:spPr>
          <a:xfrm>
            <a:off x="457200" y="93753"/>
            <a:ext cx="11270512" cy="1554272"/>
          </a:xfrm>
          <a:prstGeom prst="rect">
            <a:avLst/>
          </a:prstGeom>
          <a:ln w="19050">
            <a:solidFill>
              <a:schemeClr val="tx1"/>
            </a:solidFill>
          </a:ln>
        </p:spPr>
        <p:txBody>
          <a:bodyPr wrap="square">
            <a:spAutoFit/>
          </a:bodyPr>
          <a:lstStyle/>
          <a:p>
            <a:r>
              <a:rPr lang="en-US" sz="2800" dirty="0"/>
              <a:t>Module 1: </a:t>
            </a:r>
            <a:r>
              <a:rPr lang="en-US" sz="2800" dirty="0" smtClean="0"/>
              <a:t>Topic</a:t>
            </a:r>
            <a:endParaRPr lang="en-US" sz="2800" dirty="0"/>
          </a:p>
          <a:p>
            <a:endParaRPr lang="en-US" sz="1100" dirty="0"/>
          </a:p>
          <a:p>
            <a:pPr algn="ctr"/>
            <a:r>
              <a:rPr lang="en-US" sz="2800" dirty="0"/>
              <a:t>How Can Data </a:t>
            </a:r>
            <a:r>
              <a:rPr lang="en-US" sz="2800" dirty="0" smtClean="0"/>
              <a:t>on </a:t>
            </a:r>
            <a:r>
              <a:rPr lang="en-US" sz="2800" dirty="0"/>
              <a:t>levels of Carbon Emissions Guide Economic and Public Policy on Reducing Emissions?</a:t>
            </a:r>
          </a:p>
        </p:txBody>
      </p:sp>
    </p:spTree>
    <p:extLst>
      <p:ext uri="{BB962C8B-B14F-4D97-AF65-F5344CB8AC3E}">
        <p14:creationId xmlns:p14="http://schemas.microsoft.com/office/powerpoint/2010/main" val="176536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772" y="308345"/>
            <a:ext cx="11461898" cy="4462760"/>
          </a:xfrm>
          <a:prstGeom prst="rect">
            <a:avLst/>
          </a:prstGeom>
          <a:noFill/>
        </p:spPr>
        <p:txBody>
          <a:bodyPr wrap="square" rtlCol="0">
            <a:spAutoFit/>
          </a:bodyPr>
          <a:lstStyle/>
          <a:p>
            <a:r>
              <a:rPr lang="en-US" sz="2400" b="1" dirty="0" smtClean="0"/>
              <a:t>II.</a:t>
            </a:r>
            <a:r>
              <a:rPr lang="en-US" b="1" dirty="0" smtClean="0"/>
              <a:t> </a:t>
            </a:r>
            <a:r>
              <a:rPr lang="en-US" sz="2800" b="1" dirty="0" smtClean="0"/>
              <a:t>How can the data available on emissions help to inform effective economic policy in reducing the </a:t>
            </a:r>
            <a:r>
              <a:rPr lang="en-US" sz="2800" b="1" i="1" u="sng" dirty="0" smtClean="0"/>
              <a:t>negative</a:t>
            </a:r>
            <a:r>
              <a:rPr lang="en-US" sz="2800" b="1" dirty="0" smtClean="0"/>
              <a:t> impacts of CO2 emissions? </a:t>
            </a:r>
          </a:p>
          <a:p>
            <a:endParaRPr lang="en-US" sz="2400" dirty="0"/>
          </a:p>
          <a:p>
            <a:pPr marL="342900" indent="-342900">
              <a:buFont typeface="Arial" panose="020B0604020202020204" pitchFamily="34" charset="0"/>
              <a:buChar char="•"/>
            </a:pPr>
            <a:r>
              <a:rPr lang="en-US" sz="2400" dirty="0" smtClean="0"/>
              <a:t>Monitor and update measures of aggregate emissions and their sources (types of emissions; countries) </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2400" dirty="0" smtClean="0"/>
              <a:t>Evaluate </a:t>
            </a:r>
            <a:r>
              <a:rPr lang="en-US" sz="2400" dirty="0"/>
              <a:t>the effectiveness of the various </a:t>
            </a:r>
            <a:r>
              <a:rPr lang="en-US" sz="2400" dirty="0" smtClean="0"/>
              <a:t>proposals for reduction</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smtClean="0"/>
              <a:t>Recommend </a:t>
            </a:r>
            <a:r>
              <a:rPr lang="en-US" sz="2400" dirty="0"/>
              <a:t>an optimal pace and level of reduction of emissions over </a:t>
            </a:r>
            <a:r>
              <a:rPr lang="en-US" sz="2400" dirty="0" smtClean="0"/>
              <a:t>time</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smtClean="0"/>
              <a:t>Recommend </a:t>
            </a:r>
            <a:r>
              <a:rPr lang="en-US" sz="2400" dirty="0"/>
              <a:t>the </a:t>
            </a:r>
            <a:r>
              <a:rPr lang="en-US" sz="2400" b="1" i="1" dirty="0" smtClean="0"/>
              <a:t>most effective policy </a:t>
            </a:r>
            <a:r>
              <a:rPr lang="en-US" sz="2400" dirty="0"/>
              <a:t>and time frame for reducing </a:t>
            </a:r>
            <a:r>
              <a:rPr lang="en-US" sz="2400" dirty="0" smtClean="0"/>
              <a:t>global anthropogenic emissions </a:t>
            </a:r>
            <a:endParaRPr lang="en-US" sz="2400" dirty="0"/>
          </a:p>
          <a:p>
            <a:endParaRPr lang="en-US" sz="2400" dirty="0"/>
          </a:p>
        </p:txBody>
      </p:sp>
    </p:spTree>
    <p:extLst>
      <p:ext uri="{BB962C8B-B14F-4D97-AF65-F5344CB8AC3E}">
        <p14:creationId xmlns:p14="http://schemas.microsoft.com/office/powerpoint/2010/main" val="259478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632" y="137665"/>
            <a:ext cx="11722424" cy="6340197"/>
          </a:xfrm>
          <a:prstGeom prst="rect">
            <a:avLst/>
          </a:prstGeom>
        </p:spPr>
        <p:txBody>
          <a:bodyPr wrap="square">
            <a:spAutoFit/>
          </a:bodyPr>
          <a:lstStyle/>
          <a:p>
            <a:endParaRPr lang="en-US" sz="800" u="sng" dirty="0" smtClean="0"/>
          </a:p>
          <a:p>
            <a:pPr marL="457200" indent="-457200">
              <a:buAutoNum type="arabicPeriod"/>
            </a:pPr>
            <a:r>
              <a:rPr lang="en-US" sz="2400" b="1" u="sng" dirty="0" smtClean="0"/>
              <a:t>Tradable </a:t>
            </a:r>
            <a:r>
              <a:rPr lang="en-US" sz="2400" b="1" u="sng" dirty="0"/>
              <a:t>emissions permits </a:t>
            </a:r>
            <a:r>
              <a:rPr lang="en-US" sz="2400" dirty="0"/>
              <a:t>(cap and trade) </a:t>
            </a:r>
            <a:r>
              <a:rPr lang="en-US" sz="2400" dirty="0" smtClean="0"/>
              <a:t>policy</a:t>
            </a:r>
          </a:p>
          <a:p>
            <a:endParaRPr lang="en-US" sz="1100" dirty="0" smtClean="0"/>
          </a:p>
          <a:p>
            <a:pPr marL="342900" indent="-342900">
              <a:buFont typeface="Arial" panose="020B0604020202020204" pitchFamily="34" charset="0"/>
              <a:buChar char="•"/>
            </a:pPr>
            <a:r>
              <a:rPr lang="en-US" sz="2400" dirty="0"/>
              <a:t>Tradable emissions permits are </a:t>
            </a:r>
            <a:r>
              <a:rPr lang="en-US" sz="2400" dirty="0" smtClean="0"/>
              <a:t>permits or licenses </a:t>
            </a:r>
            <a:r>
              <a:rPr lang="en-US" sz="2400" dirty="0"/>
              <a:t>to emit limited amounts of pollutants that can be bought and sold by polluters. </a:t>
            </a:r>
            <a:endParaRPr lang="en-US" sz="2400" dirty="0" smtClean="0"/>
          </a:p>
          <a:p>
            <a:pPr marL="342900" indent="-342900">
              <a:buFont typeface="Arial" panose="020B0604020202020204" pitchFamily="34" charset="0"/>
              <a:buChar char="•"/>
            </a:pPr>
            <a:endParaRPr lang="en-US" sz="1200" dirty="0"/>
          </a:p>
          <a:p>
            <a:r>
              <a:rPr lang="en-US" sz="2400" dirty="0" smtClean="0"/>
              <a:t>•   Permits </a:t>
            </a:r>
            <a:r>
              <a:rPr lang="en-US" sz="2400" dirty="0"/>
              <a:t>are issued to polluting firms based upon a formula that reflects their polluting  </a:t>
            </a:r>
            <a:r>
              <a:rPr lang="en-US" sz="2400" dirty="0" smtClean="0"/>
              <a:t>    	history</a:t>
            </a:r>
            <a:r>
              <a:rPr lang="en-US" sz="2400" dirty="0"/>
              <a:t>. </a:t>
            </a:r>
            <a:endParaRPr lang="en-US" sz="2400" dirty="0" smtClean="0"/>
          </a:p>
          <a:p>
            <a:endParaRPr lang="en-US" sz="1200" dirty="0"/>
          </a:p>
          <a:p>
            <a:r>
              <a:rPr lang="en-US" sz="2400" dirty="0" smtClean="0"/>
              <a:t>•   Firms </a:t>
            </a:r>
            <a:r>
              <a:rPr lang="en-US" sz="2400" dirty="0"/>
              <a:t>facing different costs of reducing pollution can engage in a mutually beneficial </a:t>
            </a:r>
            <a:r>
              <a:rPr lang="en-US" sz="2400" dirty="0" smtClean="0"/>
              <a:t>       	transaction: those </a:t>
            </a:r>
            <a:r>
              <a:rPr lang="en-US" sz="2400" dirty="0"/>
              <a:t>that find it </a:t>
            </a:r>
            <a:r>
              <a:rPr lang="en-US" sz="2400" i="1" dirty="0"/>
              <a:t>easier</a:t>
            </a:r>
            <a:r>
              <a:rPr lang="en-US" sz="2400" dirty="0"/>
              <a:t> to reduce pollution can sell some of their permits </a:t>
            </a:r>
            <a:r>
              <a:rPr lang="en-US" sz="2400" dirty="0" smtClean="0"/>
              <a:t>	to </a:t>
            </a:r>
            <a:r>
              <a:rPr lang="en-US" sz="2400" dirty="0"/>
              <a:t>firms that find it more difficult</a:t>
            </a:r>
            <a:r>
              <a:rPr lang="en-US" sz="2400" dirty="0" smtClean="0"/>
              <a:t>.</a:t>
            </a:r>
          </a:p>
          <a:p>
            <a:endParaRPr lang="en-US" sz="1200" dirty="0" smtClean="0"/>
          </a:p>
          <a:p>
            <a:pPr marL="342900" indent="-342900">
              <a:buFont typeface="Arial" panose="020B0604020202020204" pitchFamily="34" charset="0"/>
              <a:buChar char="•"/>
            </a:pPr>
            <a:r>
              <a:rPr lang="en-US" sz="2400" dirty="0"/>
              <a:t>The ideal end result is that those with the lowest cost will reduce their pollution the most, while those with higher costs will reduce their pollution the least</a:t>
            </a:r>
            <a:r>
              <a:rPr lang="en-US" sz="2400" dirty="0" smtClean="0"/>
              <a:t>.</a:t>
            </a:r>
          </a:p>
          <a:p>
            <a:endParaRPr lang="en-US" sz="1200" dirty="0"/>
          </a:p>
          <a:p>
            <a:r>
              <a:rPr lang="en-US" sz="2400" dirty="0" smtClean="0"/>
              <a:t>Where is this policy practiced? Does it really reduce carbon emissions? </a:t>
            </a:r>
          </a:p>
          <a:p>
            <a:pPr marL="342900" indent="-342900">
              <a:buFont typeface="Arial" panose="020B0604020202020204" pitchFamily="34" charset="0"/>
              <a:buChar char="•"/>
            </a:pPr>
            <a:r>
              <a:rPr lang="en-US" sz="2400" dirty="0" smtClean="0"/>
              <a:t>Brief overview of EU ETS and data on reducing emissions since implemented.</a:t>
            </a:r>
          </a:p>
          <a:p>
            <a:pPr marL="342900" indent="-342900">
              <a:buFont typeface="Arial" panose="020B0604020202020204" pitchFamily="34" charset="0"/>
              <a:buChar char="•"/>
            </a:pPr>
            <a:r>
              <a:rPr lang="en-US" sz="2400" dirty="0"/>
              <a:t>The European Union Emissions Trading System (EU ETS) as a model on which to evaluate effectiveness of this policy. </a:t>
            </a:r>
            <a:r>
              <a:rPr lang="en-US" sz="2000" dirty="0">
                <a:hlinkClick r:id="rId2"/>
              </a:rPr>
              <a:t>http://</a:t>
            </a:r>
            <a:r>
              <a:rPr lang="en-US" sz="2000" dirty="0" smtClean="0">
                <a:hlinkClick r:id="rId2"/>
              </a:rPr>
              <a:t>ec.europa.eu/clima/policies/ets/index_en.htm</a:t>
            </a:r>
            <a:r>
              <a:rPr lang="en-US" sz="2000" dirty="0" smtClean="0"/>
              <a:t> </a:t>
            </a:r>
            <a:endParaRPr lang="en-US" sz="2400" dirty="0"/>
          </a:p>
        </p:txBody>
      </p:sp>
    </p:spTree>
    <p:extLst>
      <p:ext uri="{BB962C8B-B14F-4D97-AF65-F5344CB8AC3E}">
        <p14:creationId xmlns:p14="http://schemas.microsoft.com/office/powerpoint/2010/main" val="197753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60" y="133082"/>
            <a:ext cx="11832926" cy="6478697"/>
          </a:xfrm>
          <a:prstGeom prst="rect">
            <a:avLst/>
          </a:prstGeom>
          <a:noFill/>
        </p:spPr>
        <p:txBody>
          <a:bodyPr wrap="square" rtlCol="0">
            <a:spAutoFit/>
          </a:bodyPr>
          <a:lstStyle/>
          <a:p>
            <a:r>
              <a:rPr lang="en-US" sz="2400" dirty="0" smtClean="0"/>
              <a:t>2. </a:t>
            </a:r>
            <a:r>
              <a:rPr lang="en-US" sz="2400" b="1" dirty="0" smtClean="0"/>
              <a:t>What types of proposals have already been made for reducing global CO2 emissions? On what have nations based their goals for reduction</a:t>
            </a:r>
            <a:r>
              <a:rPr lang="en-US" sz="2400" b="1" dirty="0"/>
              <a:t>? </a:t>
            </a:r>
            <a:endParaRPr lang="en-US" sz="2400" b="1" dirty="0" smtClean="0"/>
          </a:p>
          <a:p>
            <a:endParaRPr lang="en-US" sz="1100" dirty="0" smtClean="0">
              <a:hlinkClick r:id="rId2"/>
            </a:endParaRPr>
          </a:p>
          <a:p>
            <a:r>
              <a:rPr lang="en-US" sz="2400" dirty="0"/>
              <a:t>Outline goals of Kyoto Protocol: </a:t>
            </a:r>
            <a:r>
              <a:rPr lang="en-US" sz="2400" dirty="0" smtClean="0"/>
              <a:t>1997(more information):  </a:t>
            </a:r>
            <a:r>
              <a:rPr lang="en-US" sz="2000" dirty="0" smtClean="0">
                <a:hlinkClick r:id="rId2"/>
              </a:rPr>
              <a:t>http://www.kyotoprotocol.com/ </a:t>
            </a:r>
          </a:p>
          <a:p>
            <a:endParaRPr lang="en-US" sz="1000" dirty="0" smtClean="0">
              <a:hlinkClick r:id="rId2"/>
            </a:endParaRPr>
          </a:p>
          <a:p>
            <a:r>
              <a:rPr lang="en-US" sz="2000" b="1" u="sng" dirty="0" smtClean="0"/>
              <a:t>**REVIEW FOLLOWING SUMMARY </a:t>
            </a:r>
            <a:r>
              <a:rPr lang="en-US" sz="2000" dirty="0" smtClean="0">
                <a:hlinkClick r:id="rId3"/>
              </a:rPr>
              <a:t>http</a:t>
            </a:r>
            <a:r>
              <a:rPr lang="en-US" sz="2000" dirty="0">
                <a:hlinkClick r:id="rId3"/>
              </a:rPr>
              <a:t>://en.wikipedia.org/wiki/Kyoto_Protocol</a:t>
            </a:r>
            <a:endParaRPr lang="en-US" sz="2000" dirty="0"/>
          </a:p>
          <a:p>
            <a:endParaRPr lang="en-US" sz="900" dirty="0" smtClean="0"/>
          </a:p>
          <a:p>
            <a:pPr marL="457200" indent="-457200">
              <a:buAutoNum type="arabicPeriod"/>
            </a:pPr>
            <a:r>
              <a:rPr lang="en-US" sz="2400" dirty="0" smtClean="0"/>
              <a:t>Tradable emissions permits (cap and trade) policy (EU ETA) – 28 nations</a:t>
            </a:r>
          </a:p>
          <a:p>
            <a:r>
              <a:rPr lang="en-US" sz="2000" dirty="0" smtClean="0">
                <a:hlinkClick r:id="rId4"/>
              </a:rPr>
              <a:t>http</a:t>
            </a:r>
            <a:r>
              <a:rPr lang="en-US" sz="2000" dirty="0">
                <a:hlinkClick r:id="rId4"/>
              </a:rPr>
              <a:t>://</a:t>
            </a:r>
            <a:r>
              <a:rPr lang="en-US" sz="2000" dirty="0" smtClean="0">
                <a:hlinkClick r:id="rId4"/>
              </a:rPr>
              <a:t>ec.europa.eu/clima/policies/ets/index_en.htm</a:t>
            </a:r>
            <a:endParaRPr lang="en-US" sz="2000" dirty="0" smtClean="0"/>
          </a:p>
          <a:p>
            <a:endParaRPr lang="en-US" sz="1100" dirty="0" smtClean="0"/>
          </a:p>
          <a:p>
            <a:r>
              <a:rPr lang="en-US" sz="2400" dirty="0" smtClean="0"/>
              <a:t>2. </a:t>
            </a:r>
            <a:r>
              <a:rPr lang="en-US" sz="2000" b="1" u="sng" dirty="0" smtClean="0"/>
              <a:t>Carbon taxes</a:t>
            </a:r>
            <a:r>
              <a:rPr lang="en-US" sz="2000" b="1" dirty="0" smtClean="0"/>
              <a:t>: several nations tax </a:t>
            </a:r>
            <a:r>
              <a:rPr lang="en-US" sz="2000" b="1" dirty="0"/>
              <a:t>CO2 emissions: </a:t>
            </a:r>
            <a:r>
              <a:rPr lang="en-US" sz="2000" b="1" dirty="0" smtClean="0"/>
              <a:t>“Putting a price on Carbon with a Tax”</a:t>
            </a:r>
          </a:p>
          <a:p>
            <a:r>
              <a:rPr lang="en-US" sz="2000" b="1" dirty="0" smtClean="0"/>
              <a:t>(Discuss Paulson article)</a:t>
            </a:r>
          </a:p>
          <a:p>
            <a:r>
              <a:rPr lang="en-US" sz="2000" dirty="0" smtClean="0">
                <a:hlinkClick r:id="rId5"/>
              </a:rPr>
              <a:t>http</a:t>
            </a:r>
            <a:r>
              <a:rPr lang="en-US" sz="2000" dirty="0">
                <a:hlinkClick r:id="rId5"/>
              </a:rPr>
              <a:t>://</a:t>
            </a:r>
            <a:r>
              <a:rPr lang="en-US" sz="2000" dirty="0" smtClean="0">
                <a:hlinkClick r:id="rId5"/>
              </a:rPr>
              <a:t>www.worldbank.org/content/dam/Worldbank/document/SDN/background-note_carbon-tax.pdf</a:t>
            </a:r>
            <a:endParaRPr lang="en-US" sz="2000" dirty="0" smtClean="0"/>
          </a:p>
          <a:p>
            <a:endParaRPr lang="en-US" sz="1100" dirty="0" smtClean="0"/>
          </a:p>
          <a:p>
            <a:pPr marL="342900" indent="-342900">
              <a:buFont typeface="Arial" panose="020B0604020202020204" pitchFamily="34" charset="0"/>
              <a:buChar char="•"/>
            </a:pPr>
            <a:r>
              <a:rPr lang="en-US" sz="2000" dirty="0"/>
              <a:t>What are the costs and benefits of a national carbon tax? </a:t>
            </a:r>
          </a:p>
          <a:p>
            <a:pPr marL="800100" lvl="1" indent="-342900">
              <a:buFont typeface="Arial" panose="020B0604020202020204" pitchFamily="34" charset="0"/>
              <a:buChar char="•"/>
            </a:pPr>
            <a:r>
              <a:rPr lang="en-US" sz="2000" dirty="0"/>
              <a:t>What is the optimal tax per (amount) of emissions?</a:t>
            </a:r>
          </a:p>
          <a:p>
            <a:pPr marL="800100" lvl="1" indent="-342900">
              <a:buFont typeface="Arial" panose="020B0604020202020204" pitchFamily="34" charset="0"/>
              <a:buChar char="•"/>
            </a:pPr>
            <a:r>
              <a:rPr lang="en-US" sz="2000" dirty="0"/>
              <a:t>What factors have gone into determining this?</a:t>
            </a:r>
          </a:p>
          <a:p>
            <a:pPr marL="800100" lvl="1" indent="-342900">
              <a:buFont typeface="Arial" panose="020B0604020202020204" pitchFamily="34" charset="0"/>
              <a:buChar char="•"/>
            </a:pPr>
            <a:r>
              <a:rPr lang="en-US" sz="2000" dirty="0"/>
              <a:t> How would this affect the average individual in terms of life costs, </a:t>
            </a:r>
            <a:r>
              <a:rPr lang="en-US" sz="2000" dirty="0" err="1"/>
              <a:t>etc</a:t>
            </a:r>
            <a:endParaRPr lang="en-US" sz="2000" dirty="0"/>
          </a:p>
          <a:p>
            <a:endParaRPr lang="en-US" sz="1100" dirty="0" smtClean="0"/>
          </a:p>
          <a:p>
            <a:r>
              <a:rPr lang="en-US" sz="2400" dirty="0" smtClean="0"/>
              <a:t>3. </a:t>
            </a:r>
            <a:r>
              <a:rPr lang="en-US" sz="2400" b="1" u="sng" dirty="0" smtClean="0"/>
              <a:t>Government subsidies </a:t>
            </a:r>
            <a:r>
              <a:rPr lang="en-US" sz="2400" dirty="0" smtClean="0"/>
              <a:t>to industries and households to convert to renewable energy sources; which governments? What types of energy? The effectiveness?  </a:t>
            </a:r>
          </a:p>
          <a:p>
            <a:r>
              <a:rPr lang="en-US" sz="2400" dirty="0">
                <a:hlinkClick r:id="rId6"/>
              </a:rPr>
              <a:t>https://</a:t>
            </a:r>
            <a:r>
              <a:rPr lang="en-US" sz="2400" dirty="0" smtClean="0">
                <a:hlinkClick r:id="rId6"/>
              </a:rPr>
              <a:t>www.youtube.com/watch?v=xXOYsYCukY8</a:t>
            </a:r>
            <a:endParaRPr lang="en-US" sz="2400" dirty="0"/>
          </a:p>
        </p:txBody>
      </p:sp>
    </p:spTree>
    <p:extLst>
      <p:ext uri="{BB962C8B-B14F-4D97-AF65-F5344CB8AC3E}">
        <p14:creationId xmlns:p14="http://schemas.microsoft.com/office/powerpoint/2010/main" val="347025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31" t="21455" r="17377" b="8708"/>
          <a:stretch/>
        </p:blipFill>
        <p:spPr bwMode="auto">
          <a:xfrm>
            <a:off x="1569492" y="248070"/>
            <a:ext cx="8625386" cy="602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50126" y="6354660"/>
            <a:ext cx="10399593" cy="307777"/>
          </a:xfrm>
          <a:prstGeom prst="rect">
            <a:avLst/>
          </a:prstGeom>
          <a:noFill/>
        </p:spPr>
        <p:txBody>
          <a:bodyPr wrap="square" rtlCol="0">
            <a:spAutoFit/>
          </a:bodyPr>
          <a:lstStyle/>
          <a:p>
            <a:r>
              <a:rPr lang="en-US" sz="1400" dirty="0" smtClean="0"/>
              <a:t>Source: World Bank.  CO2 Emissions (</a:t>
            </a:r>
            <a:r>
              <a:rPr lang="en-US" sz="1400" dirty="0" err="1" smtClean="0"/>
              <a:t>kt</a:t>
            </a:r>
            <a:r>
              <a:rPr lang="en-US" sz="1400" dirty="0"/>
              <a:t>). </a:t>
            </a:r>
            <a:r>
              <a:rPr lang="en-US" sz="1400" dirty="0" smtClean="0"/>
              <a:t> </a:t>
            </a:r>
            <a:r>
              <a:rPr lang="en-US" sz="1400" dirty="0" smtClean="0">
                <a:hlinkClick r:id="rId3"/>
              </a:rPr>
              <a:t>http</a:t>
            </a:r>
            <a:r>
              <a:rPr lang="en-US" sz="1400" dirty="0">
                <a:hlinkClick r:id="rId3"/>
              </a:rPr>
              <a:t>://</a:t>
            </a:r>
            <a:r>
              <a:rPr lang="en-US" sz="1400" dirty="0" smtClean="0">
                <a:hlinkClick r:id="rId3"/>
              </a:rPr>
              <a:t>data.worldbank.org/indicator/EN.ATM.CO2E.KT/countries/1W?display=map</a:t>
            </a:r>
            <a:r>
              <a:rPr lang="en-US" sz="1400" dirty="0" smtClean="0"/>
              <a:t> </a:t>
            </a:r>
            <a:endParaRPr lang="en-US" dirty="0"/>
          </a:p>
        </p:txBody>
      </p:sp>
    </p:spTree>
    <p:extLst>
      <p:ext uri="{BB962C8B-B14F-4D97-AF65-F5344CB8AC3E}">
        <p14:creationId xmlns:p14="http://schemas.microsoft.com/office/powerpoint/2010/main" val="308741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24" y="195560"/>
            <a:ext cx="11763375" cy="4278094"/>
          </a:xfrm>
          <a:prstGeom prst="rect">
            <a:avLst/>
          </a:prstGeom>
        </p:spPr>
        <p:txBody>
          <a:bodyPr wrap="square">
            <a:spAutoFit/>
          </a:bodyPr>
          <a:lstStyle/>
          <a:p>
            <a:pPr marL="342900" indent="-342900">
              <a:buFont typeface="Arial" panose="020B0604020202020204" pitchFamily="34" charset="0"/>
              <a:buChar char="•"/>
            </a:pPr>
            <a:r>
              <a:rPr lang="en-US" sz="2400" dirty="0" smtClean="0"/>
              <a:t>What are the costs and benefits of a national carbon tax? </a:t>
            </a:r>
          </a:p>
          <a:p>
            <a:endParaRPr lang="en-US" sz="2400" dirty="0" smtClean="0"/>
          </a:p>
          <a:p>
            <a:pPr marL="800100" lvl="1" indent="-342900">
              <a:buFont typeface="Arial" panose="020B0604020202020204" pitchFamily="34" charset="0"/>
              <a:buChar char="•"/>
            </a:pPr>
            <a:r>
              <a:rPr lang="en-US" sz="2000" dirty="0" smtClean="0"/>
              <a:t>What is the optimal tax per (amount) of emissions?</a:t>
            </a:r>
          </a:p>
          <a:p>
            <a:pPr marL="800100" lvl="1" indent="-342900">
              <a:buFont typeface="Arial" panose="020B0604020202020204" pitchFamily="34" charset="0"/>
              <a:buChar char="•"/>
            </a:pPr>
            <a:r>
              <a:rPr lang="en-US" sz="2000" dirty="0" smtClean="0"/>
              <a:t>What factors have gone into determining this?</a:t>
            </a:r>
          </a:p>
          <a:p>
            <a:pPr marL="800100" lvl="1" indent="-342900">
              <a:buFont typeface="Arial" panose="020B0604020202020204" pitchFamily="34" charset="0"/>
              <a:buChar char="•"/>
            </a:pPr>
            <a:r>
              <a:rPr lang="en-US" sz="2000" dirty="0" smtClean="0"/>
              <a:t> How would this affect the average individual in terms of life costs, </a:t>
            </a:r>
            <a:r>
              <a:rPr lang="en-US" sz="2000" dirty="0" err="1" smtClean="0"/>
              <a:t>etc</a:t>
            </a:r>
            <a:endParaRPr lang="en-US" sz="2000" dirty="0" smtClean="0"/>
          </a:p>
          <a:p>
            <a:pPr marL="800100" lvl="1" indent="-342900">
              <a:buFont typeface="Arial" panose="020B0604020202020204" pitchFamily="34" charset="0"/>
              <a:buChar char="•"/>
            </a:pPr>
            <a:endParaRPr lang="en-US" sz="2000" dirty="0" smtClean="0"/>
          </a:p>
          <a:p>
            <a:pPr lvl="1"/>
            <a:r>
              <a:rPr lang="en-US" sz="2400" dirty="0" smtClean="0"/>
              <a:t>What are the costs and benefits of emissions trading?</a:t>
            </a:r>
          </a:p>
          <a:p>
            <a:pPr lvl="1"/>
            <a:endParaRPr lang="en-US" sz="2400" dirty="0"/>
          </a:p>
          <a:p>
            <a:pPr lvl="1"/>
            <a:r>
              <a:rPr lang="en-US" sz="2400" dirty="0" smtClean="0"/>
              <a:t>Subsidies for using and developing clean energy alternatives?</a:t>
            </a:r>
          </a:p>
          <a:p>
            <a:pPr lvl="1"/>
            <a:endParaRPr lang="en-US" sz="2400" dirty="0"/>
          </a:p>
          <a:p>
            <a:pPr lvl="1"/>
            <a:endParaRPr lang="en-US" sz="2400" dirty="0" smtClean="0"/>
          </a:p>
          <a:p>
            <a:endParaRPr lang="en-US" sz="2400" dirty="0" smtClean="0"/>
          </a:p>
        </p:txBody>
      </p:sp>
    </p:spTree>
    <p:extLst>
      <p:ext uri="{BB962C8B-B14F-4D97-AF65-F5344CB8AC3E}">
        <p14:creationId xmlns:p14="http://schemas.microsoft.com/office/powerpoint/2010/main" val="13698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70" y="200671"/>
            <a:ext cx="11813088" cy="5742929"/>
          </a:xfrm>
          <a:prstGeom prst="rect">
            <a:avLst/>
          </a:prstGeom>
          <a:noFill/>
        </p:spPr>
        <p:txBody>
          <a:bodyPr wrap="square" rtlCol="0">
            <a:spAutoFit/>
          </a:bodyPr>
          <a:lstStyle/>
          <a:p>
            <a:endParaRPr lang="en-US" sz="1100" dirty="0"/>
          </a:p>
          <a:p>
            <a:r>
              <a:rPr lang="en-US" sz="2400" b="1" dirty="0" smtClean="0"/>
              <a:t>1. What is CO2?: </a:t>
            </a:r>
            <a:r>
              <a:rPr lang="en-US" sz="2400" dirty="0" smtClean="0"/>
              <a:t>The Business </a:t>
            </a:r>
            <a:r>
              <a:rPr lang="en-US" sz="2400" dirty="0"/>
              <a:t>Dictionary defines CO2 as </a:t>
            </a:r>
            <a:r>
              <a:rPr lang="en-US" sz="2400" dirty="0" smtClean="0"/>
              <a:t>a “Colorless</a:t>
            </a:r>
            <a:r>
              <a:rPr lang="en-US" sz="2400" dirty="0"/>
              <a:t>, odorless, non-combustible greenhouse-gas that </a:t>
            </a:r>
            <a:r>
              <a:rPr lang="en-US" sz="2400" dirty="0">
                <a:hlinkClick r:id="rId2"/>
              </a:rPr>
              <a:t>contributes</a:t>
            </a:r>
            <a:r>
              <a:rPr lang="en-US" sz="2400" dirty="0"/>
              <a:t> to </a:t>
            </a:r>
            <a:r>
              <a:rPr lang="en-US" sz="2400" dirty="0">
                <a:hlinkClick r:id="rId3"/>
              </a:rPr>
              <a:t>global warming</a:t>
            </a:r>
            <a:r>
              <a:rPr lang="en-US" sz="2400" dirty="0"/>
              <a:t>. Formed by complete combustion of </a:t>
            </a:r>
            <a:r>
              <a:rPr lang="en-US" sz="2400" dirty="0">
                <a:hlinkClick r:id="rId4"/>
              </a:rPr>
              <a:t>fossil fuels</a:t>
            </a:r>
            <a:r>
              <a:rPr lang="en-US" sz="2400" dirty="0"/>
              <a:t> (</a:t>
            </a:r>
            <a:r>
              <a:rPr lang="en-US" sz="2400" dirty="0">
                <a:hlinkClick r:id="rId5"/>
              </a:rPr>
              <a:t>coal</a:t>
            </a:r>
            <a:r>
              <a:rPr lang="en-US" sz="2400" dirty="0"/>
              <a:t>, charcoal, </a:t>
            </a:r>
            <a:r>
              <a:rPr lang="en-US" sz="2400" dirty="0">
                <a:hlinkClick r:id="rId6"/>
              </a:rPr>
              <a:t>natural gas</a:t>
            </a:r>
            <a:r>
              <a:rPr lang="en-US" sz="2400" dirty="0"/>
              <a:t>, </a:t>
            </a:r>
            <a:r>
              <a:rPr lang="en-US" sz="2400" dirty="0">
                <a:hlinkClick r:id="rId7"/>
              </a:rPr>
              <a:t>petroleum</a:t>
            </a:r>
            <a:r>
              <a:rPr lang="en-US" sz="2400" dirty="0"/>
              <a:t>) and </a:t>
            </a:r>
            <a:r>
              <a:rPr lang="en-US" sz="2400" dirty="0">
                <a:hlinkClick r:id="rId8"/>
              </a:rPr>
              <a:t>carbon</a:t>
            </a:r>
            <a:r>
              <a:rPr lang="en-US" sz="2400" dirty="0"/>
              <a:t> </a:t>
            </a:r>
            <a:r>
              <a:rPr lang="en-US" sz="2400" dirty="0">
                <a:hlinkClick r:id="rId9"/>
              </a:rPr>
              <a:t>containing</a:t>
            </a:r>
            <a:r>
              <a:rPr lang="en-US" sz="2400" dirty="0"/>
              <a:t> </a:t>
            </a:r>
            <a:r>
              <a:rPr lang="en-US" sz="2400" dirty="0">
                <a:hlinkClick r:id="rId10"/>
              </a:rPr>
              <a:t>products</a:t>
            </a:r>
            <a:r>
              <a:rPr lang="en-US" sz="2400" dirty="0"/>
              <a:t> (such as wood), it is released also through respiration by living organisms and by the gradual </a:t>
            </a:r>
            <a:r>
              <a:rPr lang="en-US" sz="2400" dirty="0">
                <a:hlinkClick r:id="rId11"/>
              </a:rPr>
              <a:t>oxidation</a:t>
            </a:r>
            <a:r>
              <a:rPr lang="en-US" sz="2400" dirty="0"/>
              <a:t> of </a:t>
            </a:r>
            <a:r>
              <a:rPr lang="en-US" sz="2400" dirty="0">
                <a:hlinkClick r:id="rId12"/>
              </a:rPr>
              <a:t>organic</a:t>
            </a:r>
            <a:r>
              <a:rPr lang="en-US" sz="2400" dirty="0"/>
              <a:t> matter in </a:t>
            </a:r>
            <a:r>
              <a:rPr lang="en-US" sz="2400" dirty="0" smtClean="0">
                <a:hlinkClick r:id="rId13"/>
              </a:rPr>
              <a:t>soil</a:t>
            </a:r>
            <a:r>
              <a:rPr lang="en-US" sz="2400" dirty="0" smtClean="0"/>
              <a:t>”</a:t>
            </a:r>
            <a:r>
              <a:rPr lang="en-US" sz="2400" baseline="30000" dirty="0" smtClean="0"/>
              <a:t>1</a:t>
            </a:r>
            <a:r>
              <a:rPr lang="en-US" sz="2400" dirty="0" smtClean="0"/>
              <a:t>. </a:t>
            </a:r>
          </a:p>
          <a:p>
            <a:endParaRPr lang="en-US" sz="2400" dirty="0"/>
          </a:p>
          <a:p>
            <a:r>
              <a:rPr lang="en-US" sz="2400" dirty="0" smtClean="0"/>
              <a:t>2. </a:t>
            </a:r>
            <a:r>
              <a:rPr lang="en-US" sz="2400" b="1" dirty="0" smtClean="0"/>
              <a:t>What are the sources? </a:t>
            </a:r>
            <a:r>
              <a:rPr lang="en-US" sz="2400" dirty="0" smtClean="0"/>
              <a:t>CO2 emissions are caused by both </a:t>
            </a:r>
            <a:r>
              <a:rPr lang="en-US" sz="2400" b="1" u="sng" dirty="0" smtClean="0"/>
              <a:t>human activity </a:t>
            </a:r>
            <a:r>
              <a:rPr lang="en-US" sz="2400" b="1" dirty="0" smtClean="0"/>
              <a:t>(</a:t>
            </a:r>
            <a:r>
              <a:rPr lang="en-US" sz="2400" dirty="0" smtClean="0"/>
              <a:t>anthropogenic sources) and by the naturally occurring </a:t>
            </a:r>
            <a:r>
              <a:rPr lang="en-US" sz="2400" b="1" u="sng" dirty="0" smtClean="0"/>
              <a:t>organic activity of living organisms</a:t>
            </a:r>
            <a:r>
              <a:rPr lang="en-US" sz="2400" dirty="0" smtClean="0"/>
              <a:t>.</a:t>
            </a:r>
          </a:p>
          <a:p>
            <a:endParaRPr lang="en-US" sz="1200" dirty="0" smtClean="0"/>
          </a:p>
          <a:p>
            <a:r>
              <a:rPr lang="en-US" sz="2400" dirty="0" smtClean="0"/>
              <a:t>3. </a:t>
            </a:r>
            <a:r>
              <a:rPr lang="en-US" sz="2400" b="1" dirty="0" smtClean="0"/>
              <a:t>What are the sinks?</a:t>
            </a:r>
          </a:p>
          <a:p>
            <a:endParaRPr lang="en-US" sz="1100" b="1" dirty="0"/>
          </a:p>
          <a:p>
            <a:r>
              <a:rPr lang="en-US" sz="2400" i="1" dirty="0" err="1" smtClean="0"/>
              <a:t>Sinkswatch</a:t>
            </a:r>
            <a:r>
              <a:rPr lang="en-US" sz="2400" dirty="0" smtClean="0"/>
              <a:t> defines a </a:t>
            </a:r>
            <a:r>
              <a:rPr lang="en-US" sz="2400" b="1" dirty="0" smtClean="0"/>
              <a:t>carbon </a:t>
            </a:r>
            <a:r>
              <a:rPr lang="en-US" sz="2400" b="1" dirty="0"/>
              <a:t>sink</a:t>
            </a:r>
            <a:r>
              <a:rPr lang="en-US" sz="2400" dirty="0"/>
              <a:t> </a:t>
            </a:r>
            <a:r>
              <a:rPr lang="en-US" sz="2400" dirty="0" smtClean="0"/>
              <a:t>as “anything </a:t>
            </a:r>
            <a:r>
              <a:rPr lang="en-US" sz="2400" dirty="0"/>
              <a:t>that absorbs more carbon that it releases whilst a </a:t>
            </a:r>
            <a:r>
              <a:rPr lang="en-US" sz="2400" b="1" dirty="0"/>
              <a:t>carbon source</a:t>
            </a:r>
            <a:r>
              <a:rPr lang="en-US" sz="2400" dirty="0"/>
              <a:t> is anything that releases more carbon than they absorb. Forests, soils, oceans and the atmosphere all store carbon and this carbon moves between them in a continuous cycle. Consequently, forests can act as sources or sinks at different </a:t>
            </a:r>
            <a:r>
              <a:rPr lang="en-US" sz="2400" dirty="0" smtClean="0"/>
              <a:t>times</a:t>
            </a:r>
            <a:r>
              <a:rPr lang="en-US" sz="2400" baseline="30000" dirty="0" smtClean="0"/>
              <a:t>2</a:t>
            </a:r>
            <a:r>
              <a:rPr lang="en-US" sz="2400" dirty="0" smtClean="0"/>
              <a:t>”.</a:t>
            </a:r>
          </a:p>
          <a:p>
            <a:r>
              <a:rPr lang="en-US" sz="2400" dirty="0"/>
              <a:t>	</a:t>
            </a:r>
            <a:r>
              <a:rPr lang="en-US" sz="2400" dirty="0" smtClean="0"/>
              <a:t>(other sources and details here??) </a:t>
            </a:r>
            <a:endParaRPr lang="en-US" sz="2400" dirty="0"/>
          </a:p>
        </p:txBody>
      </p:sp>
      <p:sp>
        <p:nvSpPr>
          <p:cNvPr id="3" name="Rectangle 2"/>
          <p:cNvSpPr/>
          <p:nvPr/>
        </p:nvSpPr>
        <p:spPr>
          <a:xfrm>
            <a:off x="541359" y="6079203"/>
            <a:ext cx="11172967" cy="584775"/>
          </a:xfrm>
          <a:prstGeom prst="rect">
            <a:avLst/>
          </a:prstGeom>
        </p:spPr>
        <p:txBody>
          <a:bodyPr wrap="square">
            <a:spAutoFit/>
          </a:bodyPr>
          <a:lstStyle/>
          <a:p>
            <a:pPr marL="342900" indent="-342900">
              <a:buAutoNum type="arabicPeriod"/>
            </a:pPr>
            <a:r>
              <a:rPr lang="en-US" sz="1600" dirty="0" smtClean="0"/>
              <a:t>Business </a:t>
            </a:r>
            <a:r>
              <a:rPr lang="en-US" sz="1600" dirty="0" err="1" smtClean="0"/>
              <a:t>Dicitonary</a:t>
            </a:r>
            <a:r>
              <a:rPr lang="en-US" sz="1600" dirty="0" smtClean="0"/>
              <a:t>.  </a:t>
            </a:r>
            <a:r>
              <a:rPr lang="en-US" sz="1600" dirty="0">
                <a:hlinkClick r:id="rId14"/>
              </a:rPr>
              <a:t>http://</a:t>
            </a:r>
            <a:r>
              <a:rPr lang="en-US" sz="1600" dirty="0" smtClean="0">
                <a:hlinkClick r:id="rId14"/>
              </a:rPr>
              <a:t>www.businessdictionary.com/definition/carbon-dioxide-CO2.html#ixzz3LPeZHNd7</a:t>
            </a:r>
            <a:endParaRPr lang="en-US" sz="1600" dirty="0" smtClean="0"/>
          </a:p>
          <a:p>
            <a:pPr marL="342900" indent="-342900">
              <a:buAutoNum type="arabicPeriod"/>
            </a:pPr>
            <a:r>
              <a:rPr lang="en-US" sz="1600" dirty="0" err="1" smtClean="0"/>
              <a:t>Sinkswatch</a:t>
            </a:r>
            <a:r>
              <a:rPr lang="en-US" sz="1600" dirty="0"/>
              <a:t>. </a:t>
            </a:r>
            <a:r>
              <a:rPr lang="en-US" sz="1600" dirty="0">
                <a:hlinkClick r:id="rId15"/>
              </a:rPr>
              <a:t>http://</a:t>
            </a:r>
            <a:r>
              <a:rPr lang="en-US" sz="1600" dirty="0" smtClean="0">
                <a:hlinkClick r:id="rId15"/>
              </a:rPr>
              <a:t>www.sinkswatch.org/aboutX.html</a:t>
            </a:r>
            <a:r>
              <a:rPr lang="en-US" sz="1600" dirty="0" smtClean="0"/>
              <a:t> </a:t>
            </a:r>
            <a:endParaRPr lang="en-US" sz="1600" dirty="0"/>
          </a:p>
        </p:txBody>
      </p:sp>
    </p:spTree>
    <p:extLst>
      <p:ext uri="{BB962C8B-B14F-4D97-AF65-F5344CB8AC3E}">
        <p14:creationId xmlns:p14="http://schemas.microsoft.com/office/powerpoint/2010/main" val="35890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3" y="145270"/>
            <a:ext cx="11969086" cy="6417141"/>
          </a:xfrm>
          <a:prstGeom prst="rect">
            <a:avLst/>
          </a:prstGeom>
          <a:noFill/>
        </p:spPr>
        <p:txBody>
          <a:bodyPr wrap="square" rtlCol="0">
            <a:spAutoFit/>
          </a:bodyPr>
          <a:lstStyle/>
          <a:p>
            <a:r>
              <a:rPr lang="en-US" sz="2400" dirty="0" smtClean="0"/>
              <a:t>4. </a:t>
            </a:r>
            <a:r>
              <a:rPr lang="en-US" sz="2400" b="1" dirty="0" smtClean="0"/>
              <a:t>What are the normal variations of CO2?</a:t>
            </a:r>
          </a:p>
          <a:p>
            <a:endParaRPr lang="en-US" sz="1200" dirty="0"/>
          </a:p>
          <a:p>
            <a:pPr marL="457200" indent="-457200">
              <a:buFont typeface="Arial" panose="020B0604020202020204" pitchFamily="34" charset="0"/>
              <a:buChar char="•"/>
            </a:pPr>
            <a:r>
              <a:rPr lang="en-US" sz="2600" dirty="0" smtClean="0"/>
              <a:t>There are naturally occurring variations in global CO2 emissions with seasonal changes. </a:t>
            </a:r>
          </a:p>
          <a:p>
            <a:endParaRPr lang="en-US" sz="1100" dirty="0" smtClean="0"/>
          </a:p>
          <a:p>
            <a:pPr marL="457200" indent="-457200">
              <a:buFont typeface="Arial" panose="020B0604020202020204" pitchFamily="34" charset="0"/>
              <a:buChar char="•"/>
            </a:pPr>
            <a:r>
              <a:rPr lang="en-US" sz="2600" dirty="0" smtClean="0"/>
              <a:t>(Discuss process)</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600" dirty="0" smtClean="0"/>
              <a:t>The Mauna Loa Observatory in Hawaii has been tracing such variations since 1958, producing measures that capture seasonal changes in the northern and southern hemispheres with seasonal changes. </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600" dirty="0" smtClean="0"/>
              <a:t>The data predictably show declines in CO2 emissions as plants absorb more of it during Spring and Summer, and increases during winter months when plants shed their foliage.</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600" dirty="0" smtClean="0"/>
              <a:t>The data suggest that </a:t>
            </a:r>
            <a:r>
              <a:rPr lang="en-US" sz="2600" i="1" dirty="0" smtClean="0"/>
              <a:t>despite the seasonal decrease in CO2 emissions </a:t>
            </a:r>
            <a:r>
              <a:rPr lang="en-US" sz="2600" dirty="0" smtClean="0"/>
              <a:t>when plants and trees are in full leaf, the overall levels of CO2 have been trending sharply upward over the past 50+ years</a:t>
            </a:r>
            <a:r>
              <a:rPr lang="en-US" sz="2800" dirty="0" smtClean="0"/>
              <a:t>. </a:t>
            </a:r>
          </a:p>
          <a:p>
            <a:pPr marL="457200" indent="-457200">
              <a:buFont typeface="Arial" panose="020B0604020202020204" pitchFamily="34" charset="0"/>
              <a:buChar char="•"/>
            </a:pPr>
            <a:r>
              <a:rPr lang="en-US" sz="1400" dirty="0" smtClean="0"/>
              <a:t>(Source</a:t>
            </a:r>
            <a:r>
              <a:rPr lang="en-US" sz="1400" dirty="0"/>
              <a:t>: “Carbon through the Seasons.” </a:t>
            </a:r>
            <a:r>
              <a:rPr lang="en-US" sz="1400" dirty="0">
                <a:hlinkClick r:id="rId2"/>
              </a:rPr>
              <a:t>http://</a:t>
            </a:r>
            <a:r>
              <a:rPr lang="en-US" sz="1400" dirty="0" smtClean="0">
                <a:hlinkClick r:id="rId2"/>
              </a:rPr>
              <a:t>www.epa.gov/climatestudents/documents/carbon-through-the-seasons.pdf</a:t>
            </a:r>
            <a:r>
              <a:rPr lang="en-US" sz="1400" dirty="0" smtClean="0"/>
              <a:t> </a:t>
            </a:r>
            <a:endParaRPr lang="en-US" dirty="0"/>
          </a:p>
        </p:txBody>
      </p:sp>
    </p:spTree>
    <p:extLst>
      <p:ext uri="{BB962C8B-B14F-4D97-AF65-F5344CB8AC3E}">
        <p14:creationId xmlns:p14="http://schemas.microsoft.com/office/powerpoint/2010/main" val="12794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1/15/Mauna_Loa_Carbon_Dioxide_Apr2013.svg/875px-Mauna_Loa_Carbon_Dioxide_Apr201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09" y="958434"/>
            <a:ext cx="8748215" cy="528406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36561" y="6193242"/>
            <a:ext cx="10790830" cy="523220"/>
          </a:xfrm>
          <a:prstGeom prst="rect">
            <a:avLst/>
          </a:prstGeom>
        </p:spPr>
        <p:txBody>
          <a:bodyPr wrap="square">
            <a:spAutoFit/>
          </a:bodyPr>
          <a:lstStyle/>
          <a:p>
            <a:r>
              <a:rPr lang="en-US" sz="1400" dirty="0" smtClean="0"/>
              <a:t>Source: Mauna </a:t>
            </a:r>
            <a:r>
              <a:rPr lang="en-US" sz="1400" dirty="0"/>
              <a:t>Loa Observatory staff and accessible </a:t>
            </a:r>
            <a:r>
              <a:rPr lang="en-US" sz="1400" dirty="0" smtClean="0"/>
              <a:t>from:</a:t>
            </a:r>
          </a:p>
          <a:p>
            <a:r>
              <a:rPr lang="en-US" sz="1400" dirty="0" smtClean="0"/>
              <a:t>http</a:t>
            </a:r>
            <a:r>
              <a:rPr lang="en-US" sz="1400" dirty="0"/>
              <a:t>://www.esrl.noaa.gov/gmd/obop/mlo/) and </a:t>
            </a:r>
            <a:r>
              <a:rPr lang="en-US" sz="1400" dirty="0" smtClean="0"/>
              <a:t>w:File:Mauna_Loa_Carbon_Dioxide-en.svg (</a:t>
            </a:r>
            <a:r>
              <a:rPr lang="en-US" sz="1400" dirty="0"/>
              <a:t>by </a:t>
            </a:r>
            <a:r>
              <a:rPr lang="en-US" sz="1400" dirty="0" err="1"/>
              <a:t>Sémhur</a:t>
            </a:r>
            <a:r>
              <a:rPr lang="en-US" sz="1400" dirty="0" smtClean="0"/>
              <a:t>).</a:t>
            </a:r>
            <a:endParaRPr lang="en-US" sz="1400" dirty="0"/>
          </a:p>
        </p:txBody>
      </p:sp>
      <p:sp>
        <p:nvSpPr>
          <p:cNvPr id="3" name="TextBox 2"/>
          <p:cNvSpPr txBox="1"/>
          <p:nvPr/>
        </p:nvSpPr>
        <p:spPr>
          <a:xfrm>
            <a:off x="9953768" y="1507316"/>
            <a:ext cx="2238232" cy="2031325"/>
          </a:xfrm>
          <a:prstGeom prst="rect">
            <a:avLst/>
          </a:prstGeom>
          <a:noFill/>
        </p:spPr>
        <p:txBody>
          <a:bodyPr wrap="square" rtlCol="0">
            <a:spAutoFit/>
          </a:bodyPr>
          <a:lstStyle/>
          <a:p>
            <a:r>
              <a:rPr lang="en-US" dirty="0" smtClean="0"/>
              <a:t>Over just a 50-year period from 1960 – 2000, atmospheric CO2 has risen at an increasing rate, measured in parts per million by volume. </a:t>
            </a:r>
            <a:endParaRPr lang="en-US" dirty="0"/>
          </a:p>
        </p:txBody>
      </p:sp>
      <p:sp>
        <p:nvSpPr>
          <p:cNvPr id="4" name="Rectangle 3"/>
          <p:cNvSpPr/>
          <p:nvPr/>
        </p:nvSpPr>
        <p:spPr>
          <a:xfrm>
            <a:off x="236561" y="29234"/>
            <a:ext cx="11432275" cy="892552"/>
          </a:xfrm>
          <a:prstGeom prst="rect">
            <a:avLst/>
          </a:prstGeom>
        </p:spPr>
        <p:txBody>
          <a:bodyPr wrap="square">
            <a:spAutoFit/>
          </a:bodyPr>
          <a:lstStyle/>
          <a:p>
            <a:r>
              <a:rPr lang="en-US" sz="2600" dirty="0"/>
              <a:t>The Keeling Curve: Atmospheric CO2 concentrations as measured at </a:t>
            </a:r>
            <a:r>
              <a:rPr lang="en-US" sz="2600" dirty="0">
                <a:hlinkClick r:id="rId3" tooltip="Mauna Loa Observatory"/>
              </a:rPr>
              <a:t>Mauna Loa Observatory</a:t>
            </a:r>
            <a:endParaRPr lang="en-US" sz="2600" dirty="0"/>
          </a:p>
        </p:txBody>
      </p:sp>
    </p:spTree>
    <p:extLst>
      <p:ext uri="{BB962C8B-B14F-4D97-AF65-F5344CB8AC3E}">
        <p14:creationId xmlns:p14="http://schemas.microsoft.com/office/powerpoint/2010/main" val="254038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465" y="223284"/>
            <a:ext cx="11408735" cy="954107"/>
          </a:xfrm>
          <a:prstGeom prst="rect">
            <a:avLst/>
          </a:prstGeom>
          <a:noFill/>
        </p:spPr>
        <p:txBody>
          <a:bodyPr wrap="square" rtlCol="0">
            <a:spAutoFit/>
          </a:bodyPr>
          <a:lstStyle/>
          <a:p>
            <a:r>
              <a:rPr lang="en-US" sz="2800" dirty="0" smtClean="0"/>
              <a:t>What regions and countries have been the primary global contributors to rapidly growing carbon emissions? </a:t>
            </a:r>
            <a:endParaRPr lang="en-US" sz="2800" dirty="0"/>
          </a:p>
        </p:txBody>
      </p:sp>
      <p:sp>
        <p:nvSpPr>
          <p:cNvPr id="3" name="Rectangle 2"/>
          <p:cNvSpPr/>
          <p:nvPr/>
        </p:nvSpPr>
        <p:spPr>
          <a:xfrm>
            <a:off x="478464" y="1343891"/>
            <a:ext cx="10909971" cy="4678204"/>
          </a:xfrm>
          <a:prstGeom prst="rect">
            <a:avLst/>
          </a:prstGeom>
        </p:spPr>
        <p:txBody>
          <a:bodyPr wrap="square">
            <a:spAutoFit/>
          </a:bodyPr>
          <a:lstStyle/>
          <a:p>
            <a:pPr marL="285750" indent="-285750">
              <a:buFont typeface="Arial" panose="020B0604020202020204" pitchFamily="34" charset="0"/>
              <a:buChar char="•"/>
            </a:pPr>
            <a:r>
              <a:rPr lang="en-US" sz="2400" dirty="0"/>
              <a:t>Four of the world’s largest economies – </a:t>
            </a:r>
            <a:r>
              <a:rPr lang="en-US" sz="2400" b="1" dirty="0"/>
              <a:t>China</a:t>
            </a:r>
            <a:r>
              <a:rPr lang="en-US" sz="2400" dirty="0"/>
              <a:t>, the </a:t>
            </a:r>
            <a:r>
              <a:rPr lang="en-US" sz="2400" b="1" dirty="0"/>
              <a:t>U.S</a:t>
            </a:r>
            <a:r>
              <a:rPr lang="en-US" sz="2400" dirty="0"/>
              <a:t>., </a:t>
            </a:r>
            <a:r>
              <a:rPr lang="en-US" sz="2400" b="1" dirty="0"/>
              <a:t>India</a:t>
            </a:r>
            <a:r>
              <a:rPr lang="en-US" sz="2400" dirty="0"/>
              <a:t> and </a:t>
            </a:r>
            <a:r>
              <a:rPr lang="en-US" sz="2400" b="1" dirty="0"/>
              <a:t>Russia </a:t>
            </a:r>
            <a:r>
              <a:rPr lang="en-US" sz="2400" dirty="0"/>
              <a:t>- and the nations of the </a:t>
            </a:r>
            <a:r>
              <a:rPr lang="en-US" sz="2400" b="1" dirty="0"/>
              <a:t>European Union </a:t>
            </a:r>
            <a:r>
              <a:rPr lang="en-US" sz="2400" dirty="0"/>
              <a:t>account for over 63.0 percent of global CO2 emissions</a:t>
            </a:r>
            <a:r>
              <a:rPr lang="en-US" sz="2400" dirty="0" smtClean="0"/>
              <a:t>.</a:t>
            </a:r>
          </a:p>
          <a:p>
            <a:endParaRPr lang="en-US" sz="1200" dirty="0" smtClean="0"/>
          </a:p>
          <a:p>
            <a:pPr marL="285750" indent="-285750">
              <a:buFont typeface="Arial" panose="020B0604020202020204" pitchFamily="34" charset="0"/>
              <a:buChar char="•"/>
            </a:pPr>
            <a:r>
              <a:rPr lang="en-US" sz="2400" dirty="0" smtClean="0"/>
              <a:t>This means both advanced economies and the largest rapidly industrializing nations are responsible for the greatest share.</a:t>
            </a:r>
            <a:endParaRPr lang="en-US" sz="24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2400" i="1" dirty="0"/>
              <a:t>Per capita </a:t>
            </a:r>
            <a:r>
              <a:rPr lang="en-US" sz="2400" dirty="0"/>
              <a:t>emissions are the highest in the United States. (emissions per person)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China accounts for nearly one-quarter of emissions at 8.3 million </a:t>
            </a:r>
            <a:r>
              <a:rPr lang="en-US" sz="2400" dirty="0" err="1"/>
              <a:t>kilotonnes</a:t>
            </a:r>
            <a:r>
              <a:rPr lang="en-US" sz="2400" dirty="0"/>
              <a:t> annually</a:t>
            </a:r>
            <a:r>
              <a:rPr lang="en-US" sz="2400" dirty="0" smtClean="0"/>
              <a:t>.</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400" dirty="0" smtClean="0"/>
              <a:t>The U.S. and China account for more than 5 Million tons of carbon emissions through the burning of fossil fuels* </a:t>
            </a:r>
          </a:p>
          <a:p>
            <a:endParaRPr lang="en-US" sz="1100" dirty="0"/>
          </a:p>
        </p:txBody>
      </p:sp>
      <p:sp>
        <p:nvSpPr>
          <p:cNvPr id="4" name="Rectangle 3"/>
          <p:cNvSpPr/>
          <p:nvPr/>
        </p:nvSpPr>
        <p:spPr>
          <a:xfrm>
            <a:off x="285306" y="6397981"/>
            <a:ext cx="11227982" cy="307777"/>
          </a:xfrm>
          <a:prstGeom prst="rect">
            <a:avLst/>
          </a:prstGeom>
        </p:spPr>
        <p:txBody>
          <a:bodyPr wrap="square">
            <a:spAutoFit/>
          </a:bodyPr>
          <a:lstStyle/>
          <a:p>
            <a:r>
              <a:rPr lang="en-US" sz="1400" dirty="0" smtClean="0"/>
              <a:t>*Source</a:t>
            </a:r>
            <a:r>
              <a:rPr lang="en-US" sz="1400" dirty="0"/>
              <a:t>: Wikipedia. List of countries by 2010 CO2 emissions. </a:t>
            </a:r>
            <a:r>
              <a:rPr lang="en-US" sz="1400" dirty="0">
                <a:hlinkClick r:id="rId2"/>
              </a:rPr>
              <a:t>http://en.wikipedia.org/wiki/List_of_countries_by_carbon_dioxide_emissions#cite_note-8</a:t>
            </a:r>
            <a:r>
              <a:rPr lang="en-US" sz="1400" dirty="0"/>
              <a:t> </a:t>
            </a:r>
          </a:p>
        </p:txBody>
      </p:sp>
    </p:spTree>
    <p:extLst>
      <p:ext uri="{BB962C8B-B14F-4D97-AF65-F5344CB8AC3E}">
        <p14:creationId xmlns:p14="http://schemas.microsoft.com/office/powerpoint/2010/main" val="36850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64" t="48321" r="2869" b="15112"/>
          <a:stretch/>
        </p:blipFill>
        <p:spPr bwMode="auto">
          <a:xfrm>
            <a:off x="680484" y="606056"/>
            <a:ext cx="10597982" cy="5167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012" y="5967736"/>
            <a:ext cx="11056780" cy="307777"/>
          </a:xfrm>
          <a:prstGeom prst="rect">
            <a:avLst/>
          </a:prstGeom>
        </p:spPr>
        <p:txBody>
          <a:bodyPr wrap="square">
            <a:spAutoFit/>
          </a:bodyPr>
          <a:lstStyle/>
          <a:p>
            <a:r>
              <a:rPr lang="en-US" sz="1400" dirty="0"/>
              <a:t>Source: Wikipedia. List of countries by 2010 CO2 emissions. </a:t>
            </a:r>
            <a:r>
              <a:rPr lang="en-US" sz="1400" dirty="0">
                <a:hlinkClick r:id="rId3"/>
              </a:rPr>
              <a:t>http://en.wikipedia.org/wiki/List_of_countries_by_carbon_dioxide_emissions#cite_note-8</a:t>
            </a:r>
            <a:r>
              <a:rPr lang="en-US" sz="1400" dirty="0"/>
              <a:t> </a:t>
            </a:r>
          </a:p>
        </p:txBody>
      </p:sp>
    </p:spTree>
    <p:extLst>
      <p:ext uri="{BB962C8B-B14F-4D97-AF65-F5344CB8AC3E}">
        <p14:creationId xmlns:p14="http://schemas.microsoft.com/office/powerpoint/2010/main" val="129190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80" y="288925"/>
            <a:ext cx="5638207"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39509" y="5368060"/>
            <a:ext cx="4660342" cy="1200329"/>
          </a:xfrm>
          <a:prstGeom prst="rect">
            <a:avLst/>
          </a:prstGeom>
        </p:spPr>
        <p:txBody>
          <a:bodyPr wrap="square">
            <a:spAutoFit/>
          </a:bodyPr>
          <a:lstStyle/>
          <a:p>
            <a:r>
              <a:rPr lang="en-US" sz="1200" dirty="0" smtClean="0"/>
              <a:t>Table: Wikipedia</a:t>
            </a:r>
            <a:r>
              <a:rPr lang="en-US" sz="1200" dirty="0"/>
              <a:t>. List of countries by 2010 CO2 </a:t>
            </a:r>
            <a:r>
              <a:rPr lang="en-US" sz="1200" dirty="0" smtClean="0"/>
              <a:t>emissions. </a:t>
            </a:r>
            <a:r>
              <a:rPr lang="en-US" sz="1200" dirty="0" smtClean="0">
                <a:hlinkClick r:id="rId3"/>
              </a:rPr>
              <a:t>http</a:t>
            </a:r>
            <a:r>
              <a:rPr lang="en-US" sz="1200" dirty="0">
                <a:hlinkClick r:id="rId3"/>
              </a:rPr>
              <a:t>://</a:t>
            </a:r>
            <a:r>
              <a:rPr lang="en-US" sz="1200" dirty="0" smtClean="0">
                <a:hlinkClick r:id="rId3"/>
              </a:rPr>
              <a:t>en.wikipedia.org/wiki/List_of_countries_by_carbon_dioxide_emissions#cite_note-8</a:t>
            </a:r>
            <a:r>
              <a:rPr lang="en-US" sz="1200" dirty="0" smtClean="0"/>
              <a:t> </a:t>
            </a:r>
          </a:p>
          <a:p>
            <a:endParaRPr lang="en-US" sz="1200" dirty="0"/>
          </a:p>
          <a:p>
            <a:r>
              <a:rPr lang="en-US" sz="1200" dirty="0"/>
              <a:t>2. What are the main sources of carbon dioxide emissions? </a:t>
            </a:r>
            <a:r>
              <a:rPr lang="en-US" sz="1200" dirty="0">
                <a:hlinkClick r:id="rId4"/>
              </a:rPr>
              <a:t>http://</a:t>
            </a:r>
            <a:r>
              <a:rPr lang="en-US" sz="1200" dirty="0" smtClean="0">
                <a:hlinkClick r:id="rId4"/>
              </a:rPr>
              <a:t>whatsyourimpact.org/greenhouse-gases/carbon-dioxide-sources</a:t>
            </a:r>
            <a:r>
              <a:rPr lang="en-US" sz="1200" dirty="0" smtClean="0"/>
              <a:t> </a:t>
            </a:r>
            <a:endParaRPr lang="en-US" sz="1200" dirty="0"/>
          </a:p>
        </p:txBody>
      </p:sp>
      <p:sp>
        <p:nvSpPr>
          <p:cNvPr id="5" name="Right Brace 4"/>
          <p:cNvSpPr/>
          <p:nvPr/>
        </p:nvSpPr>
        <p:spPr>
          <a:xfrm>
            <a:off x="6766036" y="1137683"/>
            <a:ext cx="574158" cy="49228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439509" y="2555012"/>
            <a:ext cx="3838355" cy="1754326"/>
          </a:xfrm>
          <a:prstGeom prst="rect">
            <a:avLst/>
          </a:prstGeom>
          <a:noFill/>
          <a:ln w="19050">
            <a:solidFill>
              <a:schemeClr val="tx1"/>
            </a:solidFill>
          </a:ln>
        </p:spPr>
        <p:txBody>
          <a:bodyPr wrap="square" rtlCol="0">
            <a:spAutoFit/>
          </a:bodyPr>
          <a:lstStyle/>
          <a:p>
            <a:endParaRPr lang="en-US" dirty="0" smtClean="0"/>
          </a:p>
          <a:p>
            <a:r>
              <a:rPr lang="en-US" b="1" dirty="0" smtClean="0"/>
              <a:t>China</a:t>
            </a:r>
            <a:r>
              <a:rPr lang="en-US" b="1" dirty="0" smtClean="0"/>
              <a:t>, U.S. European Union, India and Russia accounted for 63.01 percent of global emissions in 2010.</a:t>
            </a:r>
            <a:endParaRPr lang="en-US" b="1" dirty="0"/>
          </a:p>
          <a:p>
            <a:endParaRPr lang="en-US" dirty="0" smtClean="0"/>
          </a:p>
          <a:p>
            <a:endParaRPr lang="en-US" dirty="0"/>
          </a:p>
        </p:txBody>
      </p:sp>
      <p:sp>
        <p:nvSpPr>
          <p:cNvPr id="7" name="Rectangle 6"/>
          <p:cNvSpPr/>
          <p:nvPr/>
        </p:nvSpPr>
        <p:spPr>
          <a:xfrm>
            <a:off x="7187608" y="335682"/>
            <a:ext cx="4912243" cy="1754326"/>
          </a:xfrm>
          <a:prstGeom prst="rect">
            <a:avLst/>
          </a:prstGeom>
          <a:ln w="12700">
            <a:solidFill>
              <a:schemeClr val="tx1"/>
            </a:solidFill>
          </a:ln>
        </p:spPr>
        <p:txBody>
          <a:bodyPr wrap="square">
            <a:spAutoFit/>
          </a:bodyPr>
          <a:lstStyle/>
          <a:p>
            <a:r>
              <a:rPr lang="en-US" b="1" dirty="0" smtClean="0"/>
              <a:t>“87 </a:t>
            </a:r>
            <a:r>
              <a:rPr lang="en-US" b="1" dirty="0"/>
              <a:t>percent of all human-produced carbon dioxide emissions come from the burning of fossil fuels like coal, natural gas and oil</a:t>
            </a:r>
            <a:r>
              <a:rPr lang="en-US" dirty="0"/>
              <a:t>. The remainder results from the clearing of forests and other land use changes (9%), as well as some industrial processes such as cement manufacturing (4</a:t>
            </a:r>
            <a:r>
              <a:rPr lang="en-US" dirty="0" smtClean="0"/>
              <a:t>%)”</a:t>
            </a:r>
            <a:r>
              <a:rPr lang="en-US" baseline="30000" dirty="0" smtClean="0"/>
              <a:t>2</a:t>
            </a:r>
            <a:r>
              <a:rPr lang="en-US" dirty="0" smtClean="0"/>
              <a:t>.</a:t>
            </a:r>
            <a:endParaRPr lang="en-US" dirty="0"/>
          </a:p>
        </p:txBody>
      </p:sp>
    </p:spTree>
    <p:extLst>
      <p:ext uri="{BB962C8B-B14F-4D97-AF65-F5344CB8AC3E}">
        <p14:creationId xmlns:p14="http://schemas.microsoft.com/office/powerpoint/2010/main" val="120811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71" t="20709" r="20386" b="6250"/>
          <a:stretch/>
        </p:blipFill>
        <p:spPr bwMode="auto">
          <a:xfrm>
            <a:off x="152823" y="456153"/>
            <a:ext cx="9157647" cy="6170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484242" y="5707509"/>
            <a:ext cx="2547054" cy="830997"/>
          </a:xfrm>
          <a:prstGeom prst="rect">
            <a:avLst/>
          </a:prstGeom>
          <a:noFill/>
        </p:spPr>
        <p:txBody>
          <a:bodyPr wrap="square" rtlCol="0">
            <a:spAutoFit/>
          </a:bodyPr>
          <a:lstStyle/>
          <a:p>
            <a:pPr marL="228600" indent="-228600">
              <a:buAutoNum type="arabicPeriod"/>
            </a:pPr>
            <a:r>
              <a:rPr lang="en-US" sz="1200" dirty="0" smtClean="0"/>
              <a:t>Global </a:t>
            </a:r>
            <a:r>
              <a:rPr lang="en-US" sz="1200" dirty="0"/>
              <a:t>Carbon Atlas; </a:t>
            </a:r>
            <a:r>
              <a:rPr lang="en-US" sz="1200" dirty="0">
                <a:hlinkClick r:id="rId3"/>
              </a:rPr>
              <a:t>http://www.globalcarbonatlas.org/?</a:t>
            </a:r>
            <a:r>
              <a:rPr lang="en-US" sz="1200" dirty="0" smtClean="0">
                <a:hlinkClick r:id="rId3"/>
              </a:rPr>
              <a:t>q=en/emissions</a:t>
            </a:r>
            <a:r>
              <a:rPr lang="en-US" sz="1200" dirty="0" smtClean="0"/>
              <a:t> </a:t>
            </a:r>
          </a:p>
          <a:p>
            <a:pPr marL="228600" indent="-228600">
              <a:buAutoNum type="arabicPeriod"/>
            </a:pPr>
            <a:endParaRPr lang="en-US" sz="1200" dirty="0"/>
          </a:p>
        </p:txBody>
      </p:sp>
      <p:sp>
        <p:nvSpPr>
          <p:cNvPr id="3" name="TextBox 2"/>
          <p:cNvSpPr txBox="1"/>
          <p:nvPr/>
        </p:nvSpPr>
        <p:spPr>
          <a:xfrm>
            <a:off x="9484242" y="456153"/>
            <a:ext cx="2547054" cy="3970318"/>
          </a:xfrm>
          <a:prstGeom prst="rect">
            <a:avLst/>
          </a:prstGeom>
          <a:noFill/>
          <a:ln w="12700">
            <a:solidFill>
              <a:schemeClr val="tx1"/>
            </a:solidFill>
          </a:ln>
        </p:spPr>
        <p:txBody>
          <a:bodyPr wrap="square" rtlCol="0">
            <a:spAutoFit/>
          </a:bodyPr>
          <a:lstStyle/>
          <a:p>
            <a:r>
              <a:rPr lang="en-US" dirty="0" smtClean="0"/>
              <a:t>Viewed from another perspective, U.S. and China emissions compared to those of the rest of the world in 2013</a:t>
            </a:r>
            <a:r>
              <a:rPr lang="en-US" baseline="30000" dirty="0" smtClean="0"/>
              <a:t>1</a:t>
            </a:r>
            <a:r>
              <a:rPr lang="en-US" dirty="0" smtClean="0"/>
              <a:t>. </a:t>
            </a:r>
          </a:p>
          <a:p>
            <a:endParaRPr lang="en-US" dirty="0" smtClean="0"/>
          </a:p>
          <a:p>
            <a:r>
              <a:rPr lang="en-US" b="1" dirty="0" smtClean="0"/>
              <a:t>Bubbles represent </a:t>
            </a:r>
            <a:r>
              <a:rPr lang="en-US" b="1" u="sng" dirty="0" smtClean="0"/>
              <a:t>metric tons </a:t>
            </a:r>
            <a:r>
              <a:rPr lang="en-US" b="1" dirty="0" smtClean="0"/>
              <a:t>of carbon output per capita</a:t>
            </a:r>
            <a:r>
              <a:rPr lang="en-US" dirty="0" smtClean="0"/>
              <a:t>.</a:t>
            </a:r>
          </a:p>
          <a:p>
            <a:endParaRPr lang="en-US" dirty="0" smtClean="0"/>
          </a:p>
          <a:p>
            <a:r>
              <a:rPr lang="en-US" b="1" dirty="0" smtClean="0"/>
              <a:t>U.S. = 5,233 per capita</a:t>
            </a:r>
          </a:p>
          <a:p>
            <a:r>
              <a:rPr lang="en-US" b="1" u="sng" dirty="0" smtClean="0"/>
              <a:t>China = 9,977 per capita</a:t>
            </a:r>
          </a:p>
          <a:p>
            <a:endParaRPr lang="en-US" dirty="0"/>
          </a:p>
        </p:txBody>
      </p:sp>
    </p:spTree>
    <p:extLst>
      <p:ext uri="{BB962C8B-B14F-4D97-AF65-F5344CB8AC3E}">
        <p14:creationId xmlns:p14="http://schemas.microsoft.com/office/powerpoint/2010/main" val="48354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09182"/>
            <a:ext cx="11914496" cy="6709529"/>
          </a:xfrm>
          <a:prstGeom prst="rect">
            <a:avLst/>
          </a:prstGeom>
          <a:noFill/>
        </p:spPr>
        <p:txBody>
          <a:bodyPr wrap="square" rtlCol="0">
            <a:spAutoFit/>
          </a:bodyPr>
          <a:lstStyle/>
          <a:p>
            <a:r>
              <a:rPr lang="en-US" sz="2400" dirty="0" smtClean="0"/>
              <a:t>5. However, CO2 has positive as well as negative impacts on the planet. What are these and when does excess CO2 become a threat to the ecosystem? </a:t>
            </a:r>
          </a:p>
          <a:p>
            <a:endParaRPr lang="en-US" sz="1100" dirty="0"/>
          </a:p>
          <a:p>
            <a:pPr marL="457200" indent="-457200">
              <a:buFont typeface="Arial" panose="020B0604020202020204" pitchFamily="34" charset="0"/>
              <a:buChar char="•"/>
            </a:pPr>
            <a:r>
              <a:rPr lang="en-US" sz="2400" b="1" dirty="0" smtClean="0"/>
              <a:t>What are the positive impacts for plant and human life?</a:t>
            </a:r>
          </a:p>
          <a:p>
            <a:pPr marL="914400" lvl="1" indent="-457200">
              <a:buFont typeface="Arial" panose="020B0604020202020204" pitchFamily="34" charset="0"/>
              <a:buChar char="•"/>
            </a:pPr>
            <a:r>
              <a:rPr lang="en-US" sz="2400" dirty="0" smtClean="0"/>
              <a:t>Plants absorb and produce oxygen – essential for plant growth, human and animal survival.</a:t>
            </a:r>
          </a:p>
          <a:p>
            <a:pPr marL="914400" lvl="1" indent="-457200">
              <a:buFont typeface="Arial" panose="020B0604020202020204" pitchFamily="34" charset="0"/>
              <a:buChar char="•"/>
            </a:pPr>
            <a:endParaRPr lang="en-US" sz="1200" dirty="0" smtClean="0"/>
          </a:p>
          <a:p>
            <a:pPr marL="914400" lvl="1" indent="-457200">
              <a:buFont typeface="Arial" panose="020B0604020202020204" pitchFamily="34" charset="0"/>
              <a:buChar char="•"/>
            </a:pPr>
            <a:r>
              <a:rPr lang="en-US" sz="2400" dirty="0" smtClean="0"/>
              <a:t>This ensures a stable food source through increased agricultural output.</a:t>
            </a:r>
          </a:p>
          <a:p>
            <a:pPr lvl="1"/>
            <a:endParaRPr lang="en-US" sz="1200" dirty="0" smtClean="0"/>
          </a:p>
          <a:p>
            <a:pPr lvl="1"/>
            <a:r>
              <a:rPr lang="en-US" sz="2400" b="1" dirty="0" smtClean="0"/>
              <a:t>What are the negative impacts? </a:t>
            </a:r>
          </a:p>
          <a:p>
            <a:pPr marL="914400" lvl="1" indent="-457200">
              <a:buFont typeface="Arial" panose="020B0604020202020204" pitchFamily="34" charset="0"/>
              <a:buChar char="•"/>
            </a:pPr>
            <a:r>
              <a:rPr lang="en-US" sz="2400" dirty="0" smtClean="0"/>
              <a:t>As CO2 levels rise from the burning of fossil fuels for energy, industrial production, transportation, land use changes (deforestation), plants will be unable to absorb the excess. This can be seen in the Keeling Curve graphic.</a:t>
            </a:r>
          </a:p>
          <a:p>
            <a:pPr marL="914400" lvl="1" indent="-457200">
              <a:buFont typeface="Arial" panose="020B0604020202020204" pitchFamily="34" charset="0"/>
              <a:buChar char="•"/>
            </a:pPr>
            <a:endParaRPr lang="en-US" sz="1100" dirty="0" smtClean="0"/>
          </a:p>
          <a:p>
            <a:pPr marL="914400" lvl="1" indent="-457200">
              <a:buFont typeface="Arial" panose="020B0604020202020204" pitchFamily="34" charset="0"/>
              <a:buChar char="•"/>
            </a:pPr>
            <a:r>
              <a:rPr lang="en-US" sz="2400" dirty="0" smtClean="0"/>
              <a:t>As levels rise, a greenhouse effect is created, with more heat trapped in the atmosphere that cannot escape. </a:t>
            </a:r>
          </a:p>
          <a:p>
            <a:pPr marL="914400" lvl="1" indent="-457200">
              <a:buFont typeface="Arial" panose="020B0604020202020204" pitchFamily="34" charset="0"/>
              <a:buChar char="•"/>
            </a:pPr>
            <a:endParaRPr lang="en-US" sz="1100" dirty="0" smtClean="0"/>
          </a:p>
          <a:p>
            <a:pPr marL="914400" lvl="1" indent="-457200">
              <a:buFont typeface="Arial" panose="020B0604020202020204" pitchFamily="34" charset="0"/>
              <a:buChar char="•"/>
            </a:pPr>
            <a:r>
              <a:rPr lang="en-US" sz="2400" dirty="0" smtClean="0"/>
              <a:t>The excess heat warms the oceans and contributes to increasing instability in climate patterns -droughts in some regions, excessive flooding in others – threatening food and water supplies. </a:t>
            </a:r>
            <a:endParaRPr lang="en-US" sz="2400" dirty="0"/>
          </a:p>
        </p:txBody>
      </p:sp>
    </p:spTree>
    <p:extLst>
      <p:ext uri="{BB962C8B-B14F-4D97-AF65-F5344CB8AC3E}">
        <p14:creationId xmlns:p14="http://schemas.microsoft.com/office/powerpoint/2010/main" val="73930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1296</Words>
  <Application>Microsoft Office PowerPoint</Application>
  <PresentationFormat>Custom</PresentationFormat>
  <Paragraphs>131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MacDonald</dc:creator>
  <cp:lastModifiedBy>spmcat50</cp:lastModifiedBy>
  <cp:revision>54</cp:revision>
  <dcterms:created xsi:type="dcterms:W3CDTF">2014-12-04T20:08:08Z</dcterms:created>
  <dcterms:modified xsi:type="dcterms:W3CDTF">2015-02-08T18:53:11Z</dcterms:modified>
</cp:coreProperties>
</file>