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6" r:id="rId4"/>
    <p:sldId id="269" r:id="rId5"/>
    <p:sldId id="268" r:id="rId6"/>
    <p:sldId id="259" r:id="rId7"/>
    <p:sldId id="260" r:id="rId8"/>
    <p:sldId id="261" r:id="rId9"/>
    <p:sldId id="262" r:id="rId10"/>
    <p:sldId id="263" r:id="rId11"/>
    <p:sldId id="264" r:id="rId12"/>
    <p:sldId id="265" r:id="rId13"/>
    <p:sldId id="258" r:id="rId14"/>
    <p:sldId id="27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014"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DA0887E0-1F32-477C-BCF6-5391FDF16301}" type="datetimeFigureOut">
              <a:rPr lang="en-US" smtClean="0"/>
              <a:pPr/>
              <a:t>5/16/2016</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3148CD6C-99FE-444F-9673-411E2BC64B50}"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A0887E0-1F32-477C-BCF6-5391FDF16301}" type="datetimeFigureOut">
              <a:rPr lang="en-US" smtClean="0"/>
              <a:pPr/>
              <a:t>5/16/2016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48CD6C-99FE-444F-9673-411E2BC64B5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A0887E0-1F32-477C-BCF6-5391FDF16301}" type="datetimeFigureOut">
              <a:rPr lang="en-US" smtClean="0"/>
              <a:pPr/>
              <a:t>5/16/2016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48CD6C-99FE-444F-9673-411E2BC64B5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A0887E0-1F32-477C-BCF6-5391FDF16301}" type="datetimeFigureOut">
              <a:rPr lang="en-US" smtClean="0"/>
              <a:pPr/>
              <a:t>5/16/2016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48CD6C-99FE-444F-9673-411E2BC64B5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A0887E0-1F32-477C-BCF6-5391FDF16301}" type="datetimeFigureOut">
              <a:rPr lang="en-US" smtClean="0"/>
              <a:pPr/>
              <a:t>5/16/2016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3148CD6C-99FE-444F-9673-411E2BC64B5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A0887E0-1F32-477C-BCF6-5391FDF16301}" type="datetimeFigureOut">
              <a:rPr lang="en-US" smtClean="0"/>
              <a:pPr/>
              <a:t>5/16/2016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48CD6C-99FE-444F-9673-411E2BC64B5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A0887E0-1F32-477C-BCF6-5391FDF16301}" type="datetimeFigureOut">
              <a:rPr lang="en-US" smtClean="0"/>
              <a:pPr/>
              <a:t>5/16/2016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48CD6C-99FE-444F-9673-411E2BC64B5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A0887E0-1F32-477C-BCF6-5391FDF16301}" type="datetimeFigureOut">
              <a:rPr lang="en-US" smtClean="0"/>
              <a:pPr/>
              <a:t>5/16/2016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48CD6C-99FE-444F-9673-411E2BC64B5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0887E0-1F32-477C-BCF6-5391FDF16301}" type="datetimeFigureOut">
              <a:rPr lang="en-US" smtClean="0"/>
              <a:pPr/>
              <a:t>5/16/2016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48CD6C-99FE-444F-9673-411E2BC64B5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A0887E0-1F32-477C-BCF6-5391FDF16301}" type="datetimeFigureOut">
              <a:rPr lang="en-US" smtClean="0"/>
              <a:pPr/>
              <a:t>5/16/2016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48CD6C-99FE-444F-9673-411E2BC64B5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A0887E0-1F32-477C-BCF6-5391FDF16301}" type="datetimeFigureOut">
              <a:rPr lang="en-US" smtClean="0"/>
              <a:pPr/>
              <a:t>5/16/2016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48CD6C-99FE-444F-9673-411E2BC64B5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DA0887E0-1F32-477C-BCF6-5391FDF16301}" type="datetimeFigureOut">
              <a:rPr lang="en-US" smtClean="0"/>
              <a:pPr/>
              <a:t>5/16/2016</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3148CD6C-99FE-444F-9673-411E2BC64B5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WHY USE SOLAR PANELS</a:t>
            </a:r>
            <a:endParaRPr lang="en-US" dirty="0"/>
          </a:p>
        </p:txBody>
      </p:sp>
      <p:sp>
        <p:nvSpPr>
          <p:cNvPr id="3" name="Subtitle 2"/>
          <p:cNvSpPr>
            <a:spLocks noGrp="1"/>
          </p:cNvSpPr>
          <p:nvPr>
            <p:ph type="subTitle" idx="1"/>
          </p:nvPr>
        </p:nvSpPr>
        <p:spPr/>
        <p:txBody>
          <a:bodyPr>
            <a:normAutofit lnSpcReduction="10000"/>
          </a:bodyPr>
          <a:lstStyle/>
          <a:p>
            <a:r>
              <a:rPr lang="en-US" smtClean="0"/>
              <a:t>WHY SOLAR PANELS ARE USEFUL IN THE PROTECTOCTION OF ENVIROMENT AND WOULD ARE COST EFFECTIVE</a:t>
            </a: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Brooklyn navy Yard Street Lights</a:t>
            </a:r>
            <a:endParaRPr lang="en-US" dirty="0"/>
          </a:p>
        </p:txBody>
      </p:sp>
      <p:sp>
        <p:nvSpPr>
          <p:cNvPr id="3" name="Content Placeholder 2"/>
          <p:cNvSpPr>
            <a:spLocks noGrp="1"/>
          </p:cNvSpPr>
          <p:nvPr>
            <p:ph idx="1"/>
          </p:nvPr>
        </p:nvSpPr>
        <p:spPr/>
        <p:txBody>
          <a:bodyPr/>
          <a:lstStyle/>
          <a:p>
            <a:r>
              <a:rPr lang="en-US" dirty="0" smtClean="0"/>
              <a:t> </a:t>
            </a:r>
            <a:r>
              <a:rPr lang="en-US" dirty="0" smtClean="0">
                <a:latin typeface="Times New Roman" pitchFamily="18" charset="0"/>
                <a:cs typeface="Times New Roman" pitchFamily="18" charset="0"/>
              </a:rPr>
              <a:t>       Duggal Visual Solutions company which is located in the Brooklyn Navy yard installed 160 street lights powered by wind and sunlight The company employs over 300 people and is renowned for its fine quality print and digital graphics displays. Lumi Solair, which installed in all of the street lights in the sprawling Navy Yard industrial campus</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Brooklyn navy Yard Street Lights</a:t>
            </a:r>
            <a:endParaRPr lang="en-US" dirty="0"/>
          </a:p>
        </p:txBody>
      </p:sp>
      <p:sp>
        <p:nvSpPr>
          <p:cNvPr id="3" name="Content Placeholder 2"/>
          <p:cNvSpPr>
            <a:spLocks noGrp="1"/>
          </p:cNvSpPr>
          <p:nvPr>
            <p:ph idx="1"/>
          </p:nvPr>
        </p:nvSpPr>
        <p:spPr/>
        <p:txBody>
          <a:bodyPr>
            <a:normAutofit/>
          </a:bodyPr>
          <a:lstStyle/>
          <a:p>
            <a:r>
              <a:rPr lang="en-US" dirty="0" smtClean="0"/>
              <a:t> These Lumi Solair street lamps that are designed and made right in NYC in the Brooklyn Navy Yard. Lumi Solair’s first-generation streetlights sport wind turbines and solar panels up top. Its newer Swan model features a panel with a concave curve that can power the streetlights for 12 to 14 hours without any help from the wind. </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Brooklyn navy Yard Street Lights</a:t>
            </a:r>
            <a:endParaRPr lang="en-US" dirty="0"/>
          </a:p>
        </p:txBody>
      </p:sp>
      <p:sp>
        <p:nvSpPr>
          <p:cNvPr id="3" name="Content Placeholder 2"/>
          <p:cNvSpPr>
            <a:spLocks noGrp="1"/>
          </p:cNvSpPr>
          <p:nvPr>
            <p:ph idx="1"/>
          </p:nvPr>
        </p:nvSpPr>
        <p:spPr/>
        <p:txBody>
          <a:bodyPr/>
          <a:lstStyle/>
          <a:p>
            <a:r>
              <a:rPr lang="en-US" dirty="0" smtClean="0"/>
              <a:t>     The company  is now setting its sights on Park Slope areaways, the cement front yards that surround brownstones’ stoops. One of the company’s heads grew up on Seventh Street, and says the newfangled lamps are designed to blend in with their surroundings.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 From the visit of the Brooklyn Navy Yard and New Jersey to see how they are moving towards a cleaner environment. I always had the admiration of how useful the sun can be to us although it creates drought in certain areas. Both the Brooklyn Navy Yard and New Jersey are pushing for cleaner air and healthy life styles for the citizens. New Jersey is the first state in the United States of America to use Solar Panels to produce electricity and light the streets. Solar Panels are one of the most efficient ways in generating electricity with the least amount of maintenance.  </a:t>
            </a:r>
          </a:p>
          <a:p>
            <a:r>
              <a:rPr lang="en-US" dirty="0" smtClean="0"/>
              <a:t>       From the time I saw my First Solar panel with one light bulb being lit I was fascinated by how technology can transform solar energy to electrical energy. Solar energy can be the future for the production of electrical energy which will eliminate the need for fossil fuels and coal. Why is so much money and emphasis being put into fossil fuel production and not into solar? Our report will show the use of Solar Panels and how it is beneficial to the environment and creation of jobs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Citations</a:t>
            </a:r>
            <a:endParaRPr lang="en-US" dirty="0"/>
          </a:p>
        </p:txBody>
      </p:sp>
      <p:sp>
        <p:nvSpPr>
          <p:cNvPr id="3" name="Content Placeholder 2"/>
          <p:cNvSpPr>
            <a:spLocks noGrp="1"/>
          </p:cNvSpPr>
          <p:nvPr>
            <p:ph idx="1"/>
          </p:nvPr>
        </p:nvSpPr>
        <p:spPr/>
        <p:txBody>
          <a:bodyPr/>
          <a:lstStyle/>
          <a:p>
            <a:r>
              <a:rPr lang="en-US" sz="2000" dirty="0" smtClean="0">
                <a:solidFill>
                  <a:srgbClr val="FFFF00"/>
                </a:solidFill>
              </a:rPr>
              <a:t>Gruen Article (October 5, 2010) “Solar Panels Invented In New Jersey 55 years ago”.</a:t>
            </a:r>
          </a:p>
          <a:p>
            <a:r>
              <a:rPr lang="en-US" sz="2000" dirty="0" smtClean="0">
                <a:solidFill>
                  <a:srgbClr val="FFFF00"/>
                </a:solidFill>
              </a:rPr>
              <a:t>Nastu Article (April 15, 2009 “Brooklyn Navy Yard Getting Wind, Solar powers lights”.</a:t>
            </a:r>
          </a:p>
          <a:p>
            <a:r>
              <a:rPr lang="en-US" sz="2000" dirty="0" smtClean="0">
                <a:solidFill>
                  <a:srgbClr val="FFFF00"/>
                </a:solidFill>
              </a:rPr>
              <a:t>Sheftel Article (May 28, 2010) “A Greenhouse Grew In Brooklyn Navy Yard”.</a:t>
            </a:r>
          </a:p>
          <a:p>
            <a:r>
              <a:rPr lang="en-US" sz="2000" dirty="0" smtClean="0">
                <a:solidFill>
                  <a:srgbClr val="FFFF00"/>
                </a:solidFill>
              </a:rPr>
              <a:t>Navarro Article (April 27, 2011) “Solar Panels Rise Pole By Pole, Followed by Gasps Of Eyesore” </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smtClean="0"/>
              <a:t>Environmental Economics</a:t>
            </a:r>
            <a:r>
              <a:rPr lang="en-US" dirty="0" smtClean="0"/>
              <a:t/>
            </a:r>
            <a:br>
              <a:rPr lang="en-US" dirty="0" smtClean="0"/>
            </a:br>
            <a:r>
              <a:rPr lang="en-US" sz="3100" dirty="0" smtClean="0"/>
              <a:t>ECON2505</a:t>
            </a:r>
            <a:br>
              <a:rPr lang="en-US" sz="3100" dirty="0" smtClean="0"/>
            </a:br>
            <a:r>
              <a:rPr lang="en-US" sz="3100" dirty="0" smtClean="0"/>
              <a:t>Professor Sean McDonald</a:t>
            </a:r>
            <a:r>
              <a:rPr lang="en-US" dirty="0" smtClean="0"/>
              <a:t/>
            </a:r>
            <a:br>
              <a:rPr lang="en-US" dirty="0" smtClean="0"/>
            </a:br>
            <a:endParaRPr lang="en-US" dirty="0"/>
          </a:p>
        </p:txBody>
      </p:sp>
      <p:sp>
        <p:nvSpPr>
          <p:cNvPr id="3" name="Text Placeholder 2"/>
          <p:cNvSpPr>
            <a:spLocks noGrp="1"/>
          </p:cNvSpPr>
          <p:nvPr>
            <p:ph type="body" idx="1"/>
          </p:nvPr>
        </p:nvSpPr>
        <p:spPr/>
        <p:txBody>
          <a:bodyPr/>
          <a:lstStyle/>
          <a:p>
            <a:r>
              <a:rPr lang="en-US" dirty="0" smtClean="0"/>
              <a:t>        </a:t>
            </a:r>
            <a:r>
              <a:rPr lang="en-US" dirty="0" smtClean="0">
                <a:solidFill>
                  <a:srgbClr val="002060"/>
                </a:solidFill>
              </a:rPr>
              <a:t>SHAWN CLARKE</a:t>
            </a:r>
            <a:endParaRPr lang="en-US" dirty="0">
              <a:solidFill>
                <a:srgbClr val="002060"/>
              </a:solidFill>
            </a:endParaRPr>
          </a:p>
        </p:txBody>
      </p:sp>
      <p:sp>
        <p:nvSpPr>
          <p:cNvPr id="4" name="Text Placeholder 3"/>
          <p:cNvSpPr>
            <a:spLocks noGrp="1"/>
          </p:cNvSpPr>
          <p:nvPr>
            <p:ph type="body" sz="half" idx="3"/>
          </p:nvPr>
        </p:nvSpPr>
        <p:spPr/>
        <p:txBody>
          <a:bodyPr/>
          <a:lstStyle/>
          <a:p>
            <a:r>
              <a:rPr lang="en-US" dirty="0" smtClean="0">
                <a:solidFill>
                  <a:srgbClr val="FFC000"/>
                </a:solidFill>
              </a:rPr>
              <a:t>Jonathan  Rivera</a:t>
            </a:r>
            <a:endParaRPr lang="en-US" dirty="0">
              <a:solidFill>
                <a:srgbClr val="FFC000"/>
              </a:solidFill>
            </a:endParaRPr>
          </a:p>
        </p:txBody>
      </p:sp>
      <p:pic>
        <p:nvPicPr>
          <p:cNvPr id="7" name="Content Placeholder 6" descr="Capture2.PNG"/>
          <p:cNvPicPr>
            <a:picLocks noGrp="1" noChangeAspect="1"/>
          </p:cNvPicPr>
          <p:nvPr>
            <p:ph sz="quarter" idx="2"/>
          </p:nvPr>
        </p:nvPicPr>
        <p:blipFill>
          <a:blip r:embed="rId2" cstate="print"/>
          <a:stretch>
            <a:fillRect/>
          </a:stretch>
        </p:blipFill>
        <p:spPr>
          <a:xfrm>
            <a:off x="533400" y="2209800"/>
            <a:ext cx="3816927" cy="3429000"/>
          </a:xfrm>
        </p:spPr>
      </p:pic>
      <p:pic>
        <p:nvPicPr>
          <p:cNvPr id="8" name="Content Placeholder 7" descr="Capture.PNG"/>
          <p:cNvPicPr>
            <a:picLocks noGrp="1" noChangeAspect="1"/>
          </p:cNvPicPr>
          <p:nvPr>
            <p:ph sz="quarter" idx="4"/>
          </p:nvPr>
        </p:nvPicPr>
        <p:blipFill>
          <a:blip r:embed="rId3" cstate="print"/>
          <a:stretch>
            <a:fillRect/>
          </a:stretch>
        </p:blipFill>
        <p:spPr>
          <a:xfrm>
            <a:off x="4648201" y="2225955"/>
            <a:ext cx="3877110" cy="3336646"/>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solar Panel</a:t>
            </a:r>
            <a:endParaRPr lang="en-US" dirty="0"/>
          </a:p>
        </p:txBody>
      </p:sp>
      <p:pic>
        <p:nvPicPr>
          <p:cNvPr id="4" name="Content Placeholder 3" descr="Solar Panel pic.PNG"/>
          <p:cNvPicPr>
            <a:picLocks noGrp="1" noChangeAspect="1"/>
          </p:cNvPicPr>
          <p:nvPr>
            <p:ph idx="1"/>
          </p:nvPr>
        </p:nvPicPr>
        <p:blipFill>
          <a:blip r:embed="rId2"/>
          <a:stretch>
            <a:fillRect/>
          </a:stretch>
        </p:blipFill>
        <p:spPr>
          <a:xfrm>
            <a:off x="1323521" y="1676400"/>
            <a:ext cx="6496957" cy="374988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solar Panel?</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latin typeface="Times New Roman" pitchFamily="18" charset="0"/>
                <a:cs typeface="Times New Roman" pitchFamily="18" charset="0"/>
              </a:rPr>
              <a:t>Solar panels collect renewable energy from the sun; it is made up of an array of solar cells called Photovoltaic Cells. Photovoltaic cells convert sunlight into direct current electricity throughout the day. This conversion from Direct Current (DC) to Alternating Current (AC) is through an inverter. The inverter converts the direct current (DC) electricity into alternating current (AC) electricity, for your home energy usage. The inverter is connected to a device called a utility meter, which measures your electricity consumption. If your system generates more power than you currently need the meter will actually move backwards. </a:t>
            </a:r>
          </a:p>
          <a:p>
            <a:r>
              <a:rPr lang="en-US" dirty="0" smtClean="0">
                <a:latin typeface="Times New Roman" pitchFamily="18" charset="0"/>
                <a:cs typeface="Times New Roman" pitchFamily="18" charset="0"/>
              </a:rPr>
              <a:t>.  </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solar Panel?</a:t>
            </a:r>
            <a:endParaRPr lang="en-US" dirty="0"/>
          </a:p>
        </p:txBody>
      </p:sp>
      <p:sp>
        <p:nvSpPr>
          <p:cNvPr id="3" name="Content Placeholder 2"/>
          <p:cNvSpPr>
            <a:spLocks noGrp="1"/>
          </p:cNvSpPr>
          <p:nvPr>
            <p:ph idx="1"/>
          </p:nvPr>
        </p:nvSpPr>
        <p:spPr/>
        <p:txBody>
          <a:bodyPr>
            <a:normAutofit lnSpcReduction="10000"/>
          </a:bodyPr>
          <a:lstStyle/>
          <a:p>
            <a:r>
              <a:rPr lang="en-US" dirty="0" smtClean="0">
                <a:latin typeface="Times New Roman" pitchFamily="18" charset="0"/>
                <a:cs typeface="Times New Roman" pitchFamily="18" charset="0"/>
              </a:rPr>
              <a:t>This newly converted AC then sends electricity to your electrical panel, which houses your circuit breakers. When your home is not producing electricity via solar panel, like at night, you will draw power from the city grid. Your expense will be offset by the amount of excess energy you produce during daytime hours. The end result of this entire process is, of course, to save you money! You will smile at your reduced electricity bill and also take pride in knowing that you are helping to save the Earth.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Street Solar Lamps</a:t>
            </a:r>
            <a:endParaRPr lang="en-US" dirty="0"/>
          </a:p>
        </p:txBody>
      </p:sp>
      <p:sp>
        <p:nvSpPr>
          <p:cNvPr id="3" name="Content Placeholder 2"/>
          <p:cNvSpPr>
            <a:spLocks noGrp="1"/>
          </p:cNvSpPr>
          <p:nvPr>
            <p:ph sz="half" idx="1"/>
          </p:nvPr>
        </p:nvSpPr>
        <p:spPr/>
        <p:txBody>
          <a:bodyPr>
            <a:normAutofit/>
          </a:bodyPr>
          <a:lstStyle/>
          <a:p>
            <a:pPr>
              <a:buNone/>
            </a:pPr>
            <a:r>
              <a:rPr lang="en-US" sz="2000" dirty="0" smtClean="0"/>
              <a:t>Brooklyn Navy Yard street lights</a:t>
            </a:r>
            <a:endParaRPr lang="en-US" sz="2000" dirty="0"/>
          </a:p>
        </p:txBody>
      </p:sp>
      <p:sp>
        <p:nvSpPr>
          <p:cNvPr id="4" name="Content Placeholder 3"/>
          <p:cNvSpPr>
            <a:spLocks noGrp="1"/>
          </p:cNvSpPr>
          <p:nvPr>
            <p:ph sz="half" idx="2"/>
          </p:nvPr>
        </p:nvSpPr>
        <p:spPr/>
        <p:txBody>
          <a:bodyPr>
            <a:normAutofit/>
          </a:bodyPr>
          <a:lstStyle/>
          <a:p>
            <a:pPr>
              <a:buNone/>
            </a:pPr>
            <a:r>
              <a:rPr lang="en-US" sz="2000" dirty="0" smtClean="0"/>
              <a:t>New Jersey Street Lights</a:t>
            </a:r>
          </a:p>
          <a:p>
            <a:pPr>
              <a:buNone/>
            </a:pPr>
            <a:endParaRPr lang="en-US" sz="2000" dirty="0"/>
          </a:p>
        </p:txBody>
      </p:sp>
      <p:pic>
        <p:nvPicPr>
          <p:cNvPr id="6" name="Picture 5" descr="New Jersey stree lights.PNG"/>
          <p:cNvPicPr>
            <a:picLocks noChangeAspect="1"/>
          </p:cNvPicPr>
          <p:nvPr/>
        </p:nvPicPr>
        <p:blipFill>
          <a:blip r:embed="rId2"/>
          <a:stretch>
            <a:fillRect/>
          </a:stretch>
        </p:blipFill>
        <p:spPr>
          <a:xfrm>
            <a:off x="4648200" y="2133600"/>
            <a:ext cx="3886200" cy="3200400"/>
          </a:xfrm>
          <a:prstGeom prst="rect">
            <a:avLst/>
          </a:prstGeom>
        </p:spPr>
      </p:pic>
      <p:pic>
        <p:nvPicPr>
          <p:cNvPr id="7" name="Picture 6" descr="Navy yard lights.PNG"/>
          <p:cNvPicPr>
            <a:picLocks noChangeAspect="1"/>
          </p:cNvPicPr>
          <p:nvPr/>
        </p:nvPicPr>
        <p:blipFill>
          <a:blip r:embed="rId3"/>
          <a:stretch>
            <a:fillRect/>
          </a:stretch>
        </p:blipFill>
        <p:spPr>
          <a:xfrm>
            <a:off x="685800" y="2133600"/>
            <a:ext cx="3505200" cy="33528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 Jersey Solar street Lights</a:t>
            </a:r>
            <a:endParaRPr lang="en-US" dirty="0"/>
          </a:p>
        </p:txBody>
      </p:sp>
      <p:sp>
        <p:nvSpPr>
          <p:cNvPr id="3" name="Content Placeholder 2"/>
          <p:cNvSpPr>
            <a:spLocks noGrp="1"/>
          </p:cNvSpPr>
          <p:nvPr>
            <p:ph idx="1"/>
          </p:nvPr>
        </p:nvSpPr>
        <p:spPr/>
        <p:txBody>
          <a:bodyPr/>
          <a:lstStyle/>
          <a:p>
            <a:r>
              <a:rPr lang="en-US" dirty="0" smtClean="0"/>
              <a:t> Public Service Electric and Gas Company (PSE&amp;G), the electric and gas company in New Jersey is installing about 5,000 to 7,000 solar panels on utility poles around Hudson</a:t>
            </a:r>
            <a:r>
              <a:rPr lang="en-US" b="1" dirty="0" smtClean="0"/>
              <a:t> </a:t>
            </a:r>
            <a:r>
              <a:rPr lang="en-US" dirty="0" smtClean="0"/>
              <a:t>County as part of its Solar 4 All program. The local solar panels are part of a statewide plan to install more than 200,000 panels throughout more than 250 municipalities across New Jersey.</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 Jersey Solar street Lights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 Bayonne was first in Hudson County</a:t>
            </a:r>
            <a:r>
              <a:rPr lang="en-US" b="1" dirty="0" smtClean="0"/>
              <a:t> </a:t>
            </a:r>
            <a:r>
              <a:rPr lang="en-US" dirty="0" smtClean="0"/>
              <a:t>to get the solar panels. The solar panel is connected directly into the grid. PSE&amp;G electric customers pay for the power they use, therefore the panels are a way of introducing solar energy into the mix of power that they pay for, providing all the customers with universal access to solar </a:t>
            </a:r>
            <a:r>
              <a:rPr lang="en-US" dirty="0" err="1" smtClean="0"/>
              <a:t>power.The</a:t>
            </a:r>
            <a:r>
              <a:rPr lang="en-US" dirty="0" smtClean="0"/>
              <a:t> solar power provides a renewable, carbon emission-free way to produce electricity. The solar panels, individually, will produce about 200 watts of energy from the sun's rays. All the panels around the state will produce 80 megawatts when the installations are complete next year, enough electricity for about 12,000 homes for a year</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 Jersey Solar street Lights</a:t>
            </a:r>
            <a:endParaRPr lang="en-US" dirty="0"/>
          </a:p>
        </p:txBody>
      </p:sp>
      <p:sp>
        <p:nvSpPr>
          <p:cNvPr id="3" name="Content Placeholder 2"/>
          <p:cNvSpPr>
            <a:spLocks noGrp="1"/>
          </p:cNvSpPr>
          <p:nvPr>
            <p:ph idx="1"/>
          </p:nvPr>
        </p:nvSpPr>
        <p:spPr/>
        <p:txBody>
          <a:bodyPr/>
          <a:lstStyle/>
          <a:p>
            <a:r>
              <a:rPr lang="en-US" dirty="0" smtClean="0"/>
              <a:t>These installations are part of PSE&amp;G's $515 million </a:t>
            </a:r>
            <a:r>
              <a:rPr lang="en-US" b="1" dirty="0" smtClean="0"/>
              <a:t>Solar 4 All </a:t>
            </a:r>
            <a:r>
              <a:rPr lang="en-US" dirty="0" smtClean="0"/>
              <a:t>program that was approved by the Board of Public Utilities in July 2009. The cost of the program to a residential PSE&amp;G customer is about 10 cents per month. Individual municipalities and counties have no costs directly associated with Solar 4 All. The solar panel units are 5-feet wide and 2.5-feet high and are mounted on utility poles more than 15 feet above the ground</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368</TotalTime>
  <Words>702</Words>
  <Application>Microsoft Office PowerPoint</Application>
  <PresentationFormat>On-screen Show (4:3)</PresentationFormat>
  <Paragraphs>34</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Book Antiqua</vt:lpstr>
      <vt:lpstr>Lucida Sans</vt:lpstr>
      <vt:lpstr>Times New Roman</vt:lpstr>
      <vt:lpstr>Wingdings</vt:lpstr>
      <vt:lpstr>Wingdings 2</vt:lpstr>
      <vt:lpstr>Wingdings 3</vt:lpstr>
      <vt:lpstr>Apex</vt:lpstr>
      <vt:lpstr>WHY USE SOLAR PANELS</vt:lpstr>
      <vt:lpstr>Environmental Economics ECON2505 Professor Sean McDonald </vt:lpstr>
      <vt:lpstr>What is a solar Panel</vt:lpstr>
      <vt:lpstr>What is a solar Panel?</vt:lpstr>
      <vt:lpstr>What is a solar Panel?</vt:lpstr>
      <vt:lpstr>Street Solar Lamps</vt:lpstr>
      <vt:lpstr>New Jersey Solar street Lights</vt:lpstr>
      <vt:lpstr>New Jersey Solar street Lights</vt:lpstr>
      <vt:lpstr>New Jersey Solar street Lights</vt:lpstr>
      <vt:lpstr>Brooklyn navy Yard Street Lights</vt:lpstr>
      <vt:lpstr>Brooklyn navy Yard Street Lights</vt:lpstr>
      <vt:lpstr>Brooklyn navy Yard Street Lights</vt:lpstr>
      <vt:lpstr>Summary</vt:lpstr>
      <vt:lpstr>Citations</vt:lpstr>
    </vt:vector>
  </TitlesOfParts>
  <Company>Grizli777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USE SOLAR PANELS</dc:title>
  <dc:creator>TIO CLARKE</dc:creator>
  <cp:lastModifiedBy>Faculty</cp:lastModifiedBy>
  <cp:revision>29</cp:revision>
  <dcterms:created xsi:type="dcterms:W3CDTF">2016-05-15T11:12:03Z</dcterms:created>
  <dcterms:modified xsi:type="dcterms:W3CDTF">2016-05-16T15:33:56Z</dcterms:modified>
</cp:coreProperties>
</file>