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4"/>
  </p:notesMasterIdLst>
  <p:sldIdLst>
    <p:sldId id="256" r:id="rId2"/>
    <p:sldId id="266" r:id="rId3"/>
    <p:sldId id="267" r:id="rId4"/>
    <p:sldId id="257" r:id="rId5"/>
    <p:sldId id="258" r:id="rId6"/>
    <p:sldId id="259" r:id="rId7"/>
    <p:sldId id="260" r:id="rId8"/>
    <p:sldId id="261" r:id="rId9"/>
    <p:sldId id="262" r:id="rId10"/>
    <p:sldId id="263" r:id="rId11"/>
    <p:sldId id="264" r:id="rId12"/>
    <p:sldId id="265" r:id="rId13"/>
  </p:sldIdLst>
  <p:sldSz cx="9144000" cy="5143500" type="screen16x9"/>
  <p:notesSz cx="6858000" cy="9144000"/>
  <p:embeddedFontLst>
    <p:embeddedFont>
      <p:font typeface="Roboto" panose="020B0604020202020204" charset="0"/>
      <p:regular r:id="rId15"/>
      <p:bold r:id="rId16"/>
      <p:italic r:id="rId17"/>
      <p:boldItalic r:id="rId18"/>
    </p:embeddedFont>
    <p:embeddedFont>
      <p:font typeface="Roboto Slab" panose="020B0604020202020204" charset="0"/>
      <p:regular r:id="rId19"/>
      <p:bold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8" d="100"/>
          <a:sy n="98" d="100"/>
        </p:scale>
        <p:origin x="354" y="90"/>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4229996482"/>
      </p:ext>
    </p:extLst>
  </p:cSld>
  <p:clrMap bg1="lt1" tx1="dk1" bg2="dk2" tx2="lt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37278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790073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Shape 6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433720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439298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Shape 8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277236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201982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172136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359913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399474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527921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a:off x="1524800" y="672605"/>
            <a:ext cx="1081625" cy="1124949"/>
          </a:xfrm>
          <a:custGeom>
            <a:avLst/>
            <a:gdLst/>
            <a:ahLst/>
            <a:cxnLst/>
            <a:rect l="0" t="0" r="0" b="0"/>
            <a:pathLst>
              <a:path w="43265" h="44998" extrusionOk="0">
                <a:moveTo>
                  <a:pt x="0" y="44998"/>
                </a:moveTo>
                <a:lnTo>
                  <a:pt x="0" y="0"/>
                </a:lnTo>
                <a:lnTo>
                  <a:pt x="43265" y="0"/>
                </a:lnTo>
              </a:path>
            </a:pathLst>
          </a:custGeom>
          <a:noFill/>
          <a:ln w="28575" cap="flat" cmpd="sng">
            <a:solidFill>
              <a:schemeClr val="accent5"/>
            </a:solidFill>
            <a:prstDash val="solid"/>
            <a:miter/>
            <a:headEnd type="none" w="med" len="med"/>
            <a:tailEnd type="none" w="med" len="med"/>
          </a:ln>
        </p:spPr>
      </p:sp>
      <p:sp>
        <p:nvSpPr>
          <p:cNvPr id="11" name="Shape 11"/>
          <p:cNvSpPr/>
          <p:nvPr/>
        </p:nvSpPr>
        <p:spPr>
          <a:xfrm rot="10800000">
            <a:off x="6537562" y="3342925"/>
            <a:ext cx="1081625" cy="1124950"/>
          </a:xfrm>
          <a:custGeom>
            <a:avLst/>
            <a:gdLst/>
            <a:ahLst/>
            <a:cxnLst/>
            <a:rect l="0" t="0" r="0" b="0"/>
            <a:pathLst>
              <a:path w="43265" h="44998" extrusionOk="0">
                <a:moveTo>
                  <a:pt x="0" y="44998"/>
                </a:moveTo>
                <a:lnTo>
                  <a:pt x="0" y="0"/>
                </a:lnTo>
                <a:lnTo>
                  <a:pt x="43265" y="0"/>
                </a:lnTo>
              </a:path>
            </a:pathLst>
          </a:custGeom>
          <a:noFill/>
          <a:ln w="28575" cap="flat" cmpd="sng">
            <a:solidFill>
              <a:schemeClr val="accent5"/>
            </a:solidFill>
            <a:prstDash val="solid"/>
            <a:miter/>
            <a:headEnd type="none" w="med" len="med"/>
            <a:tailEnd type="none" w="med" len="med"/>
          </a:ln>
        </p:spPr>
      </p:sp>
      <p:cxnSp>
        <p:nvCxnSpPr>
          <p:cNvPr id="12" name="Shape 12"/>
          <p:cNvCxnSpPr/>
          <p:nvPr/>
        </p:nvCxnSpPr>
        <p:spPr>
          <a:xfrm>
            <a:off x="4359601" y="2817463"/>
            <a:ext cx="424800" cy="0"/>
          </a:xfrm>
          <a:prstGeom prst="straightConnector1">
            <a:avLst/>
          </a:prstGeom>
          <a:noFill/>
          <a:ln w="38100" cap="flat" cmpd="sng">
            <a:solidFill>
              <a:schemeClr val="accent4"/>
            </a:solidFill>
            <a:prstDash val="solid"/>
            <a:round/>
            <a:headEnd type="none" w="med" len="med"/>
            <a:tailEnd type="none" w="med" len="med"/>
          </a:ln>
        </p:spPr>
      </p:cxnSp>
      <p:sp>
        <p:nvSpPr>
          <p:cNvPr id="13" name="Shape 13"/>
          <p:cNvSpPr txBox="1">
            <a:spLocks noGrp="1"/>
          </p:cNvSpPr>
          <p:nvPr>
            <p:ph type="ctrTitle"/>
          </p:nvPr>
        </p:nvSpPr>
        <p:spPr>
          <a:xfrm>
            <a:off x="1680301" y="1188925"/>
            <a:ext cx="5783400" cy="1457399"/>
          </a:xfrm>
          <a:prstGeom prst="rect">
            <a:avLst/>
          </a:prstGeom>
        </p:spPr>
        <p:txBody>
          <a:bodyPr lIns="91425" tIns="91425" rIns="91425" bIns="91425" anchor="b" anchorCtr="0"/>
          <a:lstStyle>
            <a:lvl1pPr lvl="0" algn="ctr">
              <a:spcBef>
                <a:spcPts val="0"/>
              </a:spcBef>
              <a:buSzPct val="100000"/>
              <a:defRPr sz="4000"/>
            </a:lvl1pPr>
            <a:lvl2pPr lvl="1" algn="ctr">
              <a:spcBef>
                <a:spcPts val="0"/>
              </a:spcBef>
              <a:buSzPct val="100000"/>
              <a:defRPr sz="4000"/>
            </a:lvl2pPr>
            <a:lvl3pPr lvl="2" algn="ctr">
              <a:spcBef>
                <a:spcPts val="0"/>
              </a:spcBef>
              <a:buSzPct val="100000"/>
              <a:defRPr sz="4000"/>
            </a:lvl3pPr>
            <a:lvl4pPr lvl="3" algn="ctr">
              <a:spcBef>
                <a:spcPts val="0"/>
              </a:spcBef>
              <a:buSzPct val="100000"/>
              <a:defRPr sz="4000"/>
            </a:lvl4pPr>
            <a:lvl5pPr lvl="4" algn="ctr">
              <a:spcBef>
                <a:spcPts val="0"/>
              </a:spcBef>
              <a:buSzPct val="100000"/>
              <a:defRPr sz="4000"/>
            </a:lvl5pPr>
            <a:lvl6pPr lvl="5" algn="ctr">
              <a:spcBef>
                <a:spcPts val="0"/>
              </a:spcBef>
              <a:buSzPct val="100000"/>
              <a:defRPr sz="4000"/>
            </a:lvl6pPr>
            <a:lvl7pPr lvl="6" algn="ctr">
              <a:spcBef>
                <a:spcPts val="0"/>
              </a:spcBef>
              <a:buSzPct val="100000"/>
              <a:defRPr sz="4000"/>
            </a:lvl7pPr>
            <a:lvl8pPr lvl="7" algn="ctr">
              <a:spcBef>
                <a:spcPts val="0"/>
              </a:spcBef>
              <a:buSzPct val="100000"/>
              <a:defRPr sz="4000"/>
            </a:lvl8pPr>
            <a:lvl9pPr lvl="8" algn="ctr">
              <a:spcBef>
                <a:spcPts val="0"/>
              </a:spcBef>
              <a:buSzPct val="100000"/>
              <a:defRPr sz="4000"/>
            </a:lvl9pPr>
          </a:lstStyle>
          <a:p>
            <a:endParaRPr/>
          </a:p>
        </p:txBody>
      </p:sp>
      <p:sp>
        <p:nvSpPr>
          <p:cNvPr id="14" name="Shape 14"/>
          <p:cNvSpPr txBox="1">
            <a:spLocks noGrp="1"/>
          </p:cNvSpPr>
          <p:nvPr>
            <p:ph type="subTitle" idx="1"/>
          </p:nvPr>
        </p:nvSpPr>
        <p:spPr>
          <a:xfrm>
            <a:off x="1680301" y="3049450"/>
            <a:ext cx="5783400" cy="909000"/>
          </a:xfrm>
          <a:prstGeom prst="rect">
            <a:avLst/>
          </a:prstGeom>
        </p:spPr>
        <p:txBody>
          <a:bodyPr lIns="91425" tIns="91425" rIns="91425" bIns="91425" anchor="t" anchorCtr="0"/>
          <a:lstStyle>
            <a:lvl1pPr lvl="0"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ko"/>
              <a:pPr lvl="0">
                <a:spcBef>
                  <a:spcPts val="0"/>
                </a:spcBef>
                <a:buNone/>
              </a:pPr>
              <a:t>‹#›</a:t>
            </a:fld>
            <a:endParaRPr lang="k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52"/>
        <p:cNvGrpSpPr/>
        <p:nvPr/>
      </p:nvGrpSpPr>
      <p:grpSpPr>
        <a:xfrm>
          <a:off x="0" y="0"/>
          <a:ext cx="0" cy="0"/>
          <a:chOff x="0" y="0"/>
          <a:chExt cx="0" cy="0"/>
        </a:xfrm>
      </p:grpSpPr>
      <p:sp>
        <p:nvSpPr>
          <p:cNvPr id="53" name="Shape 53"/>
          <p:cNvSpPr/>
          <p:nvPr/>
        </p:nvSpPr>
        <p:spPr>
          <a:xfrm>
            <a:off x="150" y="5076825"/>
            <a:ext cx="9143700" cy="666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54" name="Shape 54"/>
          <p:cNvSpPr txBox="1">
            <a:spLocks noGrp="1"/>
          </p:cNvSpPr>
          <p:nvPr>
            <p:ph type="title"/>
          </p:nvPr>
        </p:nvSpPr>
        <p:spPr>
          <a:xfrm>
            <a:off x="387900" y="1152450"/>
            <a:ext cx="8368200" cy="1538400"/>
          </a:xfrm>
          <a:prstGeom prst="rect">
            <a:avLst/>
          </a:prstGeom>
        </p:spPr>
        <p:txBody>
          <a:bodyPr lIns="91425" tIns="91425" rIns="91425" bIns="91425" anchor="ctr" anchorCtr="0"/>
          <a:lstStyle>
            <a:lvl1pPr lvl="0" algn="ctr">
              <a:spcBef>
                <a:spcPts val="0"/>
              </a:spcBef>
              <a:buClr>
                <a:schemeClr val="accent5"/>
              </a:buClr>
              <a:buSzPct val="100000"/>
              <a:defRPr sz="13000">
                <a:solidFill>
                  <a:schemeClr val="accent5"/>
                </a:solidFill>
              </a:defRPr>
            </a:lvl1pPr>
            <a:lvl2pPr lvl="1" algn="ctr">
              <a:spcBef>
                <a:spcPts val="0"/>
              </a:spcBef>
              <a:buClr>
                <a:schemeClr val="accent5"/>
              </a:buClr>
              <a:buSzPct val="100000"/>
              <a:defRPr sz="13000">
                <a:solidFill>
                  <a:schemeClr val="accent5"/>
                </a:solidFill>
              </a:defRPr>
            </a:lvl2pPr>
            <a:lvl3pPr lvl="2" algn="ctr">
              <a:spcBef>
                <a:spcPts val="0"/>
              </a:spcBef>
              <a:buClr>
                <a:schemeClr val="accent5"/>
              </a:buClr>
              <a:buSzPct val="100000"/>
              <a:defRPr sz="13000">
                <a:solidFill>
                  <a:schemeClr val="accent5"/>
                </a:solidFill>
              </a:defRPr>
            </a:lvl3pPr>
            <a:lvl4pPr lvl="3" algn="ctr">
              <a:spcBef>
                <a:spcPts val="0"/>
              </a:spcBef>
              <a:buClr>
                <a:schemeClr val="accent5"/>
              </a:buClr>
              <a:buSzPct val="100000"/>
              <a:defRPr sz="13000">
                <a:solidFill>
                  <a:schemeClr val="accent5"/>
                </a:solidFill>
              </a:defRPr>
            </a:lvl4pPr>
            <a:lvl5pPr lvl="4" algn="ctr">
              <a:spcBef>
                <a:spcPts val="0"/>
              </a:spcBef>
              <a:buClr>
                <a:schemeClr val="accent5"/>
              </a:buClr>
              <a:buSzPct val="100000"/>
              <a:defRPr sz="13000">
                <a:solidFill>
                  <a:schemeClr val="accent5"/>
                </a:solidFill>
              </a:defRPr>
            </a:lvl5pPr>
            <a:lvl6pPr lvl="5" algn="ctr">
              <a:spcBef>
                <a:spcPts val="0"/>
              </a:spcBef>
              <a:buClr>
                <a:schemeClr val="accent5"/>
              </a:buClr>
              <a:buSzPct val="100000"/>
              <a:defRPr sz="13000">
                <a:solidFill>
                  <a:schemeClr val="accent5"/>
                </a:solidFill>
              </a:defRPr>
            </a:lvl6pPr>
            <a:lvl7pPr lvl="6" algn="ctr">
              <a:spcBef>
                <a:spcPts val="0"/>
              </a:spcBef>
              <a:buClr>
                <a:schemeClr val="accent5"/>
              </a:buClr>
              <a:buSzPct val="100000"/>
              <a:defRPr sz="13000">
                <a:solidFill>
                  <a:schemeClr val="accent5"/>
                </a:solidFill>
              </a:defRPr>
            </a:lvl7pPr>
            <a:lvl8pPr lvl="7" algn="ctr">
              <a:spcBef>
                <a:spcPts val="0"/>
              </a:spcBef>
              <a:buClr>
                <a:schemeClr val="accent5"/>
              </a:buClr>
              <a:buSzPct val="100000"/>
              <a:defRPr sz="13000">
                <a:solidFill>
                  <a:schemeClr val="accent5"/>
                </a:solidFill>
              </a:defRPr>
            </a:lvl8pPr>
            <a:lvl9pPr lvl="8" algn="ctr">
              <a:spcBef>
                <a:spcPts val="0"/>
              </a:spcBef>
              <a:buClr>
                <a:schemeClr val="accent5"/>
              </a:buClr>
              <a:buSzPct val="100000"/>
              <a:defRPr sz="13000">
                <a:solidFill>
                  <a:schemeClr val="accent5"/>
                </a:solidFill>
              </a:defRPr>
            </a:lvl9pPr>
          </a:lstStyle>
          <a:p>
            <a:endParaRPr/>
          </a:p>
        </p:txBody>
      </p:sp>
      <p:sp>
        <p:nvSpPr>
          <p:cNvPr id="55" name="Shape 55"/>
          <p:cNvSpPr txBox="1">
            <a:spLocks noGrp="1"/>
          </p:cNvSpPr>
          <p:nvPr>
            <p:ph type="body" idx="1"/>
          </p:nvPr>
        </p:nvSpPr>
        <p:spPr>
          <a:xfrm>
            <a:off x="387900" y="2919450"/>
            <a:ext cx="8368200" cy="10716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6" name="Shape 5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ko"/>
              <a:pPr lvl="0">
                <a:spcBef>
                  <a:spcPts val="0"/>
                </a:spcBef>
                <a:buNone/>
              </a:pPr>
              <a:t>‹#›</a:t>
            </a:fld>
            <a:endParaRPr lang="k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7"/>
        <p:cNvGrpSpPr/>
        <p:nvPr/>
      </p:nvGrpSpPr>
      <p:grpSpPr>
        <a:xfrm>
          <a:off x="0" y="0"/>
          <a:ext cx="0" cy="0"/>
          <a:chOff x="0" y="0"/>
          <a:chExt cx="0" cy="0"/>
        </a:xfrm>
      </p:grpSpPr>
      <p:sp>
        <p:nvSpPr>
          <p:cNvPr id="58" name="Shape 5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ko"/>
              <a:pPr lvl="0">
                <a:spcBef>
                  <a:spcPts val="0"/>
                </a:spcBef>
                <a:buNone/>
              </a:pPr>
              <a:t>‹#›</a:t>
            </a:fld>
            <a:endParaRPr lang="k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6"/>
        <p:cNvGrpSpPr/>
        <p:nvPr/>
      </p:nvGrpSpPr>
      <p:grpSpPr>
        <a:xfrm>
          <a:off x="0" y="0"/>
          <a:ext cx="0" cy="0"/>
          <a:chOff x="0" y="0"/>
          <a:chExt cx="0" cy="0"/>
        </a:xfrm>
      </p:grpSpPr>
      <p:cxnSp>
        <p:nvCxnSpPr>
          <p:cNvPr id="17" name="Shape 17"/>
          <p:cNvCxnSpPr/>
          <p:nvPr/>
        </p:nvCxnSpPr>
        <p:spPr>
          <a:xfrm>
            <a:off x="4359601" y="2817463"/>
            <a:ext cx="424800" cy="0"/>
          </a:xfrm>
          <a:prstGeom prst="straightConnector1">
            <a:avLst/>
          </a:prstGeom>
          <a:noFill/>
          <a:ln w="38100" cap="flat" cmpd="sng">
            <a:solidFill>
              <a:schemeClr val="accent4"/>
            </a:solidFill>
            <a:prstDash val="solid"/>
            <a:round/>
            <a:headEnd type="none" w="med" len="med"/>
            <a:tailEnd type="none" w="med" len="med"/>
          </a:ln>
        </p:spPr>
      </p:cxnSp>
      <p:sp>
        <p:nvSpPr>
          <p:cNvPr id="18" name="Shape 18"/>
          <p:cNvSpPr txBox="1">
            <a:spLocks noGrp="1"/>
          </p:cNvSpPr>
          <p:nvPr>
            <p:ph type="title"/>
          </p:nvPr>
        </p:nvSpPr>
        <p:spPr>
          <a:xfrm>
            <a:off x="480750" y="1764950"/>
            <a:ext cx="8222100" cy="907500"/>
          </a:xfrm>
          <a:prstGeom prst="rect">
            <a:avLst/>
          </a:prstGeom>
        </p:spPr>
        <p:txBody>
          <a:bodyPr lIns="91425" tIns="91425" rIns="91425" bIns="91425" anchor="b"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ko"/>
              <a:pPr lvl="0">
                <a:spcBef>
                  <a:spcPts val="0"/>
                </a:spcBef>
                <a:buNone/>
              </a:pPr>
              <a:t>‹#›</a:t>
            </a:fld>
            <a:endParaRPr lang="k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0"/>
        <p:cNvGrpSpPr/>
        <p:nvPr/>
      </p:nvGrpSpPr>
      <p:grpSpPr>
        <a:xfrm>
          <a:off x="0" y="0"/>
          <a:ext cx="0" cy="0"/>
          <a:chOff x="0" y="0"/>
          <a:chExt cx="0" cy="0"/>
        </a:xfrm>
      </p:grpSpPr>
      <p:cxnSp>
        <p:nvCxnSpPr>
          <p:cNvPr id="21" name="Shape 21"/>
          <p:cNvCxnSpPr/>
          <p:nvPr/>
        </p:nvCxnSpPr>
        <p:spPr>
          <a:xfrm>
            <a:off x="492562" y="1260283"/>
            <a:ext cx="424800" cy="0"/>
          </a:xfrm>
          <a:prstGeom prst="straightConnector1">
            <a:avLst/>
          </a:prstGeom>
          <a:noFill/>
          <a:ln w="38100" cap="flat" cmpd="sng">
            <a:solidFill>
              <a:schemeClr val="accent4"/>
            </a:solidFill>
            <a:prstDash val="solid"/>
            <a:round/>
            <a:headEnd type="none" w="med" len="med"/>
            <a:tailEnd type="none" w="med" len="med"/>
          </a:ln>
        </p:spPr>
      </p:cxnSp>
      <p:sp>
        <p:nvSpPr>
          <p:cNvPr id="22" name="Shape 22"/>
          <p:cNvSpPr txBox="1">
            <a:spLocks noGrp="1"/>
          </p:cNvSpPr>
          <p:nvPr>
            <p:ph type="title"/>
          </p:nvPr>
        </p:nvSpPr>
        <p:spPr>
          <a:xfrm>
            <a:off x="387900" y="458025"/>
            <a:ext cx="8368200" cy="6861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body" idx="1"/>
          </p:nvPr>
        </p:nvSpPr>
        <p:spPr>
          <a:xfrm>
            <a:off x="387900" y="1489824"/>
            <a:ext cx="8368200" cy="30789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ko"/>
              <a:pPr lvl="0">
                <a:spcBef>
                  <a:spcPts val="0"/>
                </a:spcBef>
                <a:buNone/>
              </a:pPr>
              <a:t>‹#›</a:t>
            </a:fld>
            <a:endParaRPr lang="k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5"/>
        <p:cNvGrpSpPr/>
        <p:nvPr/>
      </p:nvGrpSpPr>
      <p:grpSpPr>
        <a:xfrm>
          <a:off x="0" y="0"/>
          <a:ext cx="0" cy="0"/>
          <a:chOff x="0" y="0"/>
          <a:chExt cx="0" cy="0"/>
        </a:xfrm>
      </p:grpSpPr>
      <p:cxnSp>
        <p:nvCxnSpPr>
          <p:cNvPr id="26" name="Shape 26"/>
          <p:cNvCxnSpPr/>
          <p:nvPr/>
        </p:nvCxnSpPr>
        <p:spPr>
          <a:xfrm>
            <a:off x="492562" y="1260283"/>
            <a:ext cx="424800" cy="0"/>
          </a:xfrm>
          <a:prstGeom prst="straightConnector1">
            <a:avLst/>
          </a:prstGeom>
          <a:noFill/>
          <a:ln w="38100" cap="flat" cmpd="sng">
            <a:solidFill>
              <a:schemeClr val="accent4"/>
            </a:solidFill>
            <a:prstDash val="solid"/>
            <a:round/>
            <a:headEnd type="none" w="med" len="med"/>
            <a:tailEnd type="none" w="med" len="med"/>
          </a:ln>
        </p:spPr>
      </p:cxnSp>
      <p:sp>
        <p:nvSpPr>
          <p:cNvPr id="27" name="Shape 27"/>
          <p:cNvSpPr txBox="1">
            <a:spLocks noGrp="1"/>
          </p:cNvSpPr>
          <p:nvPr>
            <p:ph type="title"/>
          </p:nvPr>
        </p:nvSpPr>
        <p:spPr>
          <a:xfrm>
            <a:off x="387900" y="458025"/>
            <a:ext cx="8368200" cy="6861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body" idx="1"/>
          </p:nvPr>
        </p:nvSpPr>
        <p:spPr>
          <a:xfrm>
            <a:off x="387900" y="1489825"/>
            <a:ext cx="3999900" cy="30789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9" name="Shape 29"/>
          <p:cNvSpPr txBox="1">
            <a:spLocks noGrp="1"/>
          </p:cNvSpPr>
          <p:nvPr>
            <p:ph type="body" idx="2"/>
          </p:nvPr>
        </p:nvSpPr>
        <p:spPr>
          <a:xfrm>
            <a:off x="4756200" y="1489825"/>
            <a:ext cx="3999900" cy="30789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0" name="Shape 3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ko"/>
              <a:pPr lvl="0">
                <a:spcBef>
                  <a:spcPts val="0"/>
                </a:spcBef>
                <a:buNone/>
              </a:pPr>
              <a:t>‹#›</a:t>
            </a:fld>
            <a:endParaRPr lang="k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387900" y="458025"/>
            <a:ext cx="8368200" cy="6861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3" name="Shape 3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ko"/>
              <a:pPr lvl="0">
                <a:spcBef>
                  <a:spcPts val="0"/>
                </a:spcBef>
                <a:buNone/>
              </a:pPr>
              <a:t>‹#›</a:t>
            </a:fld>
            <a:endParaRPr lang="k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4"/>
        <p:cNvGrpSpPr/>
        <p:nvPr/>
      </p:nvGrpSpPr>
      <p:grpSpPr>
        <a:xfrm>
          <a:off x="0" y="0"/>
          <a:ext cx="0" cy="0"/>
          <a:chOff x="0" y="0"/>
          <a:chExt cx="0" cy="0"/>
        </a:xfrm>
      </p:grpSpPr>
      <p:cxnSp>
        <p:nvCxnSpPr>
          <p:cNvPr id="35" name="Shape 35"/>
          <p:cNvCxnSpPr/>
          <p:nvPr/>
        </p:nvCxnSpPr>
        <p:spPr>
          <a:xfrm>
            <a:off x="489218" y="1412276"/>
            <a:ext cx="331500" cy="0"/>
          </a:xfrm>
          <a:prstGeom prst="straightConnector1">
            <a:avLst/>
          </a:prstGeom>
          <a:noFill/>
          <a:ln w="38100" cap="flat" cmpd="sng">
            <a:solidFill>
              <a:schemeClr val="accent4"/>
            </a:solidFill>
            <a:prstDash val="solid"/>
            <a:round/>
            <a:headEnd type="none" w="med" len="med"/>
            <a:tailEnd type="none" w="med" len="med"/>
          </a:ln>
        </p:spPr>
      </p:cxnSp>
      <p:sp>
        <p:nvSpPr>
          <p:cNvPr id="36" name="Shape 36"/>
          <p:cNvSpPr txBox="1">
            <a:spLocks noGrp="1"/>
          </p:cNvSpPr>
          <p:nvPr>
            <p:ph type="title"/>
          </p:nvPr>
        </p:nvSpPr>
        <p:spPr>
          <a:xfrm>
            <a:off x="3879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7" name="Shape 37"/>
          <p:cNvSpPr txBox="1">
            <a:spLocks noGrp="1"/>
          </p:cNvSpPr>
          <p:nvPr>
            <p:ph type="body" idx="1"/>
          </p:nvPr>
        </p:nvSpPr>
        <p:spPr>
          <a:xfrm>
            <a:off x="387900" y="1594025"/>
            <a:ext cx="2808000" cy="26811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8" name="Shape 3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ko"/>
              <a:pPr lvl="0">
                <a:spcBef>
                  <a:spcPts val="0"/>
                </a:spcBef>
                <a:buNone/>
              </a:pPr>
              <a:t>‹#›</a:t>
            </a:fld>
            <a:endParaRPr lang="k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90250" y="526350"/>
            <a:ext cx="56187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41" name="Shape 4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ko"/>
              <a:pPr lvl="0">
                <a:spcBef>
                  <a:spcPts val="0"/>
                </a:spcBef>
                <a:buNone/>
              </a:pPr>
              <a:t>‹#›</a:t>
            </a:fld>
            <a:endParaRPr lang="k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2"/>
        <p:cNvGrpSpPr/>
        <p:nvPr/>
      </p:nvGrpSpPr>
      <p:grpSpPr>
        <a:xfrm>
          <a:off x="0" y="0"/>
          <a:ext cx="0" cy="0"/>
          <a:chOff x="0" y="0"/>
          <a:chExt cx="0" cy="0"/>
        </a:xfrm>
      </p:grpSpPr>
      <p:sp>
        <p:nvSpPr>
          <p:cNvPr id="43" name="Shape 43"/>
          <p:cNvSpPr/>
          <p:nvPr/>
        </p:nvSpPr>
        <p:spPr>
          <a:xfrm>
            <a:off x="4572000" y="-75"/>
            <a:ext cx="4572000" cy="5143500"/>
          </a:xfrm>
          <a:prstGeom prst="rect">
            <a:avLst/>
          </a:prstGeom>
          <a:solidFill>
            <a:schemeClr val="dk2"/>
          </a:solidFill>
          <a:ln>
            <a:noFill/>
          </a:ln>
        </p:spPr>
        <p:txBody>
          <a:bodyPr lIns="91425" tIns="91425" rIns="91425" bIns="91425" anchor="ctr" anchorCtr="0">
            <a:noAutofit/>
          </a:bodyPr>
          <a:lstStyle/>
          <a:p>
            <a:pPr lvl="0">
              <a:spcBef>
                <a:spcPts val="0"/>
              </a:spcBef>
              <a:buNone/>
            </a:pPr>
            <a:endParaRPr/>
          </a:p>
        </p:txBody>
      </p:sp>
      <p:cxnSp>
        <p:nvCxnSpPr>
          <p:cNvPr id="44" name="Shape 44"/>
          <p:cNvCxnSpPr/>
          <p:nvPr/>
        </p:nvCxnSpPr>
        <p:spPr>
          <a:xfrm>
            <a:off x="5029675" y="4495503"/>
            <a:ext cx="540900" cy="0"/>
          </a:xfrm>
          <a:prstGeom prst="straightConnector1">
            <a:avLst/>
          </a:prstGeom>
          <a:noFill/>
          <a:ln w="38100" cap="flat" cmpd="sng">
            <a:solidFill>
              <a:schemeClr val="accent5"/>
            </a:solidFill>
            <a:prstDash val="solid"/>
            <a:round/>
            <a:headEnd type="none" w="med" len="med"/>
            <a:tailEnd type="none" w="med" len="med"/>
          </a:ln>
        </p:spPr>
      </p:cxnSp>
      <p:sp>
        <p:nvSpPr>
          <p:cNvPr id="45" name="Shape 45"/>
          <p:cNvSpPr txBox="1">
            <a:spLocks noGrp="1"/>
          </p:cNvSpPr>
          <p:nvPr>
            <p:ph type="title"/>
          </p:nvPr>
        </p:nvSpPr>
        <p:spPr>
          <a:xfrm>
            <a:off x="265500" y="1209075"/>
            <a:ext cx="4045200" cy="1506300"/>
          </a:xfrm>
          <a:prstGeom prst="rect">
            <a:avLst/>
          </a:prstGeom>
        </p:spPr>
        <p:txBody>
          <a:bodyPr lIns="91425" tIns="91425" rIns="91425" bIns="91425" anchor="b" anchorCtr="0"/>
          <a:lstStyle>
            <a:lvl1pPr lvl="0" algn="ctr">
              <a:spcBef>
                <a:spcPts val="0"/>
              </a:spcBef>
              <a:buSzPct val="100000"/>
              <a:defRPr sz="3800"/>
            </a:lvl1pPr>
            <a:lvl2pPr lvl="1" algn="ctr">
              <a:spcBef>
                <a:spcPts val="0"/>
              </a:spcBef>
              <a:buSzPct val="100000"/>
              <a:defRPr sz="3800"/>
            </a:lvl2pPr>
            <a:lvl3pPr lvl="2" algn="ctr">
              <a:spcBef>
                <a:spcPts val="0"/>
              </a:spcBef>
              <a:buSzPct val="100000"/>
              <a:defRPr sz="3800"/>
            </a:lvl3pPr>
            <a:lvl4pPr lvl="3" algn="ctr">
              <a:spcBef>
                <a:spcPts val="0"/>
              </a:spcBef>
              <a:buSzPct val="100000"/>
              <a:defRPr sz="3800"/>
            </a:lvl4pPr>
            <a:lvl5pPr lvl="4" algn="ctr">
              <a:spcBef>
                <a:spcPts val="0"/>
              </a:spcBef>
              <a:buSzPct val="100000"/>
              <a:defRPr sz="3800"/>
            </a:lvl5pPr>
            <a:lvl6pPr lvl="5" algn="ctr">
              <a:spcBef>
                <a:spcPts val="0"/>
              </a:spcBef>
              <a:buSzPct val="100000"/>
              <a:defRPr sz="3800"/>
            </a:lvl6pPr>
            <a:lvl7pPr lvl="6" algn="ctr">
              <a:spcBef>
                <a:spcPts val="0"/>
              </a:spcBef>
              <a:buSzPct val="100000"/>
              <a:defRPr sz="3800"/>
            </a:lvl7pPr>
            <a:lvl8pPr lvl="7" algn="ctr">
              <a:spcBef>
                <a:spcPts val="0"/>
              </a:spcBef>
              <a:buSzPct val="100000"/>
              <a:defRPr sz="3800"/>
            </a:lvl8pPr>
            <a:lvl9pPr lvl="8" algn="ctr">
              <a:spcBef>
                <a:spcPts val="0"/>
              </a:spcBef>
              <a:buSzPct val="100000"/>
              <a:defRPr sz="3800"/>
            </a:lvl9pPr>
          </a:lstStyle>
          <a:p>
            <a:endParaRPr/>
          </a:p>
        </p:txBody>
      </p:sp>
      <p:sp>
        <p:nvSpPr>
          <p:cNvPr id="46" name="Shape 46"/>
          <p:cNvSpPr txBox="1">
            <a:spLocks noGrp="1"/>
          </p:cNvSpPr>
          <p:nvPr>
            <p:ph type="subTitle" idx="1"/>
          </p:nvPr>
        </p:nvSpPr>
        <p:spPr>
          <a:xfrm>
            <a:off x="265500" y="2769000"/>
            <a:ext cx="4045200" cy="1345500"/>
          </a:xfrm>
          <a:prstGeom prst="rect">
            <a:avLst/>
          </a:prstGeom>
        </p:spPr>
        <p:txBody>
          <a:bodyPr lIns="91425" tIns="91425" rIns="91425" bIns="91425" anchor="t" anchorCtr="0"/>
          <a:lstStyle>
            <a:lvl1pPr lvl="0" algn="ctr">
              <a:lnSpc>
                <a:spcPct val="100000"/>
              </a:lnSpc>
              <a:spcBef>
                <a:spcPts val="0"/>
              </a:spcBef>
              <a:spcAft>
                <a:spcPts val="0"/>
              </a:spcAft>
              <a:buClr>
                <a:schemeClr val="accent5"/>
              </a:buClr>
              <a:buSzPct val="100000"/>
              <a:buNone/>
              <a:defRPr sz="2100">
                <a:solidFill>
                  <a:schemeClr val="accent5"/>
                </a:solidFill>
              </a:defRPr>
            </a:lvl1pPr>
            <a:lvl2pPr lvl="1" algn="ctr">
              <a:lnSpc>
                <a:spcPct val="100000"/>
              </a:lnSpc>
              <a:spcBef>
                <a:spcPts val="0"/>
              </a:spcBef>
              <a:spcAft>
                <a:spcPts val="0"/>
              </a:spcAft>
              <a:buClr>
                <a:schemeClr val="accent5"/>
              </a:buClr>
              <a:buSzPct val="100000"/>
              <a:buNone/>
              <a:defRPr sz="2100">
                <a:solidFill>
                  <a:schemeClr val="accent5"/>
                </a:solidFill>
              </a:defRPr>
            </a:lvl2pPr>
            <a:lvl3pPr lvl="2" algn="ctr">
              <a:lnSpc>
                <a:spcPct val="100000"/>
              </a:lnSpc>
              <a:spcBef>
                <a:spcPts val="0"/>
              </a:spcBef>
              <a:spcAft>
                <a:spcPts val="0"/>
              </a:spcAft>
              <a:buClr>
                <a:schemeClr val="accent5"/>
              </a:buClr>
              <a:buSzPct val="100000"/>
              <a:buNone/>
              <a:defRPr sz="2100">
                <a:solidFill>
                  <a:schemeClr val="accent5"/>
                </a:solidFill>
              </a:defRPr>
            </a:lvl3pPr>
            <a:lvl4pPr lvl="3" algn="ctr">
              <a:lnSpc>
                <a:spcPct val="100000"/>
              </a:lnSpc>
              <a:spcBef>
                <a:spcPts val="0"/>
              </a:spcBef>
              <a:spcAft>
                <a:spcPts val="0"/>
              </a:spcAft>
              <a:buClr>
                <a:schemeClr val="accent5"/>
              </a:buClr>
              <a:buSzPct val="100000"/>
              <a:buNone/>
              <a:defRPr sz="2100">
                <a:solidFill>
                  <a:schemeClr val="accent5"/>
                </a:solidFill>
              </a:defRPr>
            </a:lvl4pPr>
            <a:lvl5pPr lvl="4" algn="ctr">
              <a:lnSpc>
                <a:spcPct val="100000"/>
              </a:lnSpc>
              <a:spcBef>
                <a:spcPts val="0"/>
              </a:spcBef>
              <a:spcAft>
                <a:spcPts val="0"/>
              </a:spcAft>
              <a:buClr>
                <a:schemeClr val="accent5"/>
              </a:buClr>
              <a:buSzPct val="100000"/>
              <a:buNone/>
              <a:defRPr sz="2100">
                <a:solidFill>
                  <a:schemeClr val="accent5"/>
                </a:solidFill>
              </a:defRPr>
            </a:lvl5pPr>
            <a:lvl6pPr lvl="5" algn="ctr">
              <a:lnSpc>
                <a:spcPct val="100000"/>
              </a:lnSpc>
              <a:spcBef>
                <a:spcPts val="0"/>
              </a:spcBef>
              <a:spcAft>
                <a:spcPts val="0"/>
              </a:spcAft>
              <a:buClr>
                <a:schemeClr val="accent5"/>
              </a:buClr>
              <a:buSzPct val="100000"/>
              <a:buNone/>
              <a:defRPr sz="2100">
                <a:solidFill>
                  <a:schemeClr val="accent5"/>
                </a:solidFill>
              </a:defRPr>
            </a:lvl6pPr>
            <a:lvl7pPr lvl="6" algn="ctr">
              <a:lnSpc>
                <a:spcPct val="100000"/>
              </a:lnSpc>
              <a:spcBef>
                <a:spcPts val="0"/>
              </a:spcBef>
              <a:spcAft>
                <a:spcPts val="0"/>
              </a:spcAft>
              <a:buClr>
                <a:schemeClr val="accent5"/>
              </a:buClr>
              <a:buSzPct val="100000"/>
              <a:buNone/>
              <a:defRPr sz="2100">
                <a:solidFill>
                  <a:schemeClr val="accent5"/>
                </a:solidFill>
              </a:defRPr>
            </a:lvl7pPr>
            <a:lvl8pPr lvl="7" algn="ctr">
              <a:lnSpc>
                <a:spcPct val="100000"/>
              </a:lnSpc>
              <a:spcBef>
                <a:spcPts val="0"/>
              </a:spcBef>
              <a:spcAft>
                <a:spcPts val="0"/>
              </a:spcAft>
              <a:buClr>
                <a:schemeClr val="accent5"/>
              </a:buClr>
              <a:buSzPct val="100000"/>
              <a:buNone/>
              <a:defRPr sz="2100">
                <a:solidFill>
                  <a:schemeClr val="accent5"/>
                </a:solidFill>
              </a:defRPr>
            </a:lvl8pPr>
            <a:lvl9pPr lvl="8" algn="ctr">
              <a:lnSpc>
                <a:spcPct val="100000"/>
              </a:lnSpc>
              <a:spcBef>
                <a:spcPts val="0"/>
              </a:spcBef>
              <a:spcAft>
                <a:spcPts val="0"/>
              </a:spcAft>
              <a:buClr>
                <a:schemeClr val="accent5"/>
              </a:buClr>
              <a:buSzPct val="100000"/>
              <a:buNone/>
              <a:defRPr sz="2100">
                <a:solidFill>
                  <a:schemeClr val="accent5"/>
                </a:solidFill>
              </a:defRPr>
            </a:lvl9pPr>
          </a:lstStyle>
          <a:p>
            <a:endParaRPr/>
          </a:p>
        </p:txBody>
      </p:sp>
      <p:sp>
        <p:nvSpPr>
          <p:cNvPr id="47" name="Shape 47"/>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8" name="Shape 4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ko"/>
              <a:pPr lvl="0">
                <a:spcBef>
                  <a:spcPts val="0"/>
                </a:spcBef>
                <a:buNone/>
              </a:pPr>
              <a:t>‹#›</a:t>
            </a:fld>
            <a:endParaRPr lang="k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9"/>
        <p:cNvGrpSpPr/>
        <p:nvPr/>
      </p:nvGrpSpPr>
      <p:grpSpPr>
        <a:xfrm>
          <a:off x="0" y="0"/>
          <a:ext cx="0" cy="0"/>
          <a:chOff x="0" y="0"/>
          <a:chExt cx="0" cy="0"/>
        </a:xfrm>
      </p:grpSpPr>
      <p:sp>
        <p:nvSpPr>
          <p:cNvPr id="50" name="Shape 50"/>
          <p:cNvSpPr txBox="1">
            <a:spLocks noGrp="1"/>
          </p:cNvSpPr>
          <p:nvPr>
            <p:ph type="body" idx="1"/>
          </p:nvPr>
        </p:nvSpPr>
        <p:spPr>
          <a:xfrm>
            <a:off x="319500" y="4233725"/>
            <a:ext cx="5998800" cy="598800"/>
          </a:xfrm>
          <a:prstGeom prst="rect">
            <a:avLst/>
          </a:prstGeom>
        </p:spPr>
        <p:txBody>
          <a:bodyPr lIns="91425" tIns="91425" rIns="91425" bIns="91425" anchor="ctr" anchorCtr="0"/>
          <a:lstStyle>
            <a:lvl1pPr lvl="0">
              <a:lnSpc>
                <a:spcPct val="100000"/>
              </a:lnSpc>
              <a:spcBef>
                <a:spcPts val="0"/>
              </a:spcBef>
              <a:spcAft>
                <a:spcPts val="0"/>
              </a:spcAft>
              <a:buFont typeface="Roboto Slab"/>
              <a:buNone/>
              <a:defRPr>
                <a:latin typeface="Roboto Slab"/>
                <a:ea typeface="Roboto Slab"/>
                <a:cs typeface="Roboto Slab"/>
                <a:sym typeface="Roboto Slab"/>
              </a:defRPr>
            </a:lvl1pPr>
          </a:lstStyle>
          <a:p>
            <a:endParaRPr/>
          </a:p>
        </p:txBody>
      </p:sp>
      <p:sp>
        <p:nvSpPr>
          <p:cNvPr id="51" name="Shape 5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ko"/>
              <a:pPr lvl="0">
                <a:spcBef>
                  <a:spcPts val="0"/>
                </a:spcBef>
                <a:buNone/>
              </a:pPr>
              <a:t>‹#›</a:t>
            </a:fld>
            <a:endParaRPr lang="k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87900" y="458025"/>
            <a:ext cx="8368200" cy="686100"/>
          </a:xfrm>
          <a:prstGeom prst="rect">
            <a:avLst/>
          </a:prstGeom>
          <a:noFill/>
          <a:ln>
            <a:noFill/>
          </a:ln>
        </p:spPr>
        <p:txBody>
          <a:bodyPr lIns="91425" tIns="91425" rIns="91425" bIns="91425" anchor="b" anchorCtr="0"/>
          <a:lstStyle>
            <a:lvl1pPr lvl="0">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1pPr>
            <a:lvl2pPr lvl="1">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2pPr>
            <a:lvl3pPr lvl="2">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3pPr>
            <a:lvl4pPr lvl="3">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4pPr>
            <a:lvl5pPr lvl="4">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5pPr>
            <a:lvl6pPr lvl="5">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6pPr>
            <a:lvl7pPr lvl="6">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7pPr>
            <a:lvl8pPr lvl="7">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8pPr>
            <a:lvl9pPr lvl="8">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9pPr>
          </a:lstStyle>
          <a:p>
            <a:endParaRPr/>
          </a:p>
        </p:txBody>
      </p:sp>
      <p:sp>
        <p:nvSpPr>
          <p:cNvPr id="7" name="Shape 7"/>
          <p:cNvSpPr txBox="1">
            <a:spLocks noGrp="1"/>
          </p:cNvSpPr>
          <p:nvPr>
            <p:ph type="body" idx="1"/>
          </p:nvPr>
        </p:nvSpPr>
        <p:spPr>
          <a:xfrm>
            <a:off x="387900" y="1489824"/>
            <a:ext cx="8368200" cy="30789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1"/>
              </a:buClr>
              <a:buSzPct val="100000"/>
              <a:buFont typeface="Roboto"/>
              <a:defRPr sz="1800">
                <a:solidFill>
                  <a:schemeClr val="dk1"/>
                </a:solidFill>
                <a:latin typeface="Roboto"/>
                <a:ea typeface="Roboto"/>
                <a:cs typeface="Roboto"/>
                <a:sym typeface="Roboto"/>
              </a:defRPr>
            </a:lvl1pPr>
            <a:lvl2pPr lvl="1">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2pPr>
            <a:lvl3pPr lvl="2">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3pPr>
            <a:lvl4pPr lvl="3">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4pPr>
            <a:lvl5pPr lvl="4">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5pPr>
            <a:lvl6pPr lvl="5">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6pPr>
            <a:lvl7pPr lvl="6">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7pPr>
            <a:lvl8pPr lvl="7">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8pPr>
            <a:lvl9pPr lvl="8">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ko" sz="1000">
                <a:solidFill>
                  <a:schemeClr val="dk1"/>
                </a:solidFill>
                <a:latin typeface="Roboto"/>
                <a:ea typeface="Roboto"/>
                <a:cs typeface="Roboto"/>
                <a:sym typeface="Roboto"/>
              </a:rPr>
              <a:pPr lvl="0" algn="r">
                <a:spcBef>
                  <a:spcPts val="0"/>
                </a:spcBef>
                <a:buNone/>
              </a:pPr>
              <a:t>‹#›</a:t>
            </a:fld>
            <a:endParaRPr lang="ko" sz="1000">
              <a:solidFill>
                <a:schemeClr val="dk1"/>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news.nationalgeographic.com/news/2014/04/140429-farming-%20rooftop-gardening-%20brooklyn-%20grange-vegetables-%20science-food/"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Shape 63"/>
          <p:cNvSpPr txBox="1">
            <a:spLocks noGrp="1"/>
          </p:cNvSpPr>
          <p:nvPr>
            <p:ph type="ctrTitle"/>
          </p:nvPr>
        </p:nvSpPr>
        <p:spPr>
          <a:xfrm>
            <a:off x="1680301" y="1188925"/>
            <a:ext cx="5783400" cy="1457399"/>
          </a:xfrm>
          <a:prstGeom prst="rect">
            <a:avLst/>
          </a:prstGeom>
        </p:spPr>
        <p:txBody>
          <a:bodyPr lIns="91425" tIns="91425" rIns="91425" bIns="91425" anchor="b" anchorCtr="0">
            <a:noAutofit/>
          </a:bodyPr>
          <a:lstStyle/>
          <a:p>
            <a:pPr lvl="0">
              <a:spcBef>
                <a:spcPts val="0"/>
              </a:spcBef>
              <a:buNone/>
            </a:pPr>
            <a:r>
              <a:rPr lang="ko"/>
              <a:t>The Implications of Rooftop Gardening in Urban Areas</a:t>
            </a:r>
          </a:p>
        </p:txBody>
      </p:sp>
      <p:sp>
        <p:nvSpPr>
          <p:cNvPr id="64" name="Shape 64"/>
          <p:cNvSpPr txBox="1">
            <a:spLocks noGrp="1"/>
          </p:cNvSpPr>
          <p:nvPr>
            <p:ph type="subTitle" idx="1"/>
          </p:nvPr>
        </p:nvSpPr>
        <p:spPr>
          <a:xfrm>
            <a:off x="1680300" y="3049450"/>
            <a:ext cx="5783400" cy="1174500"/>
          </a:xfrm>
          <a:prstGeom prst="rect">
            <a:avLst/>
          </a:prstGeom>
        </p:spPr>
        <p:txBody>
          <a:bodyPr lIns="91425" tIns="91425" rIns="91425" bIns="91425" anchor="t" anchorCtr="0">
            <a:noAutofit/>
          </a:bodyPr>
          <a:lstStyle/>
          <a:p>
            <a:pPr lvl="0" rtl="0">
              <a:lnSpc>
                <a:spcPct val="115000"/>
              </a:lnSpc>
              <a:spcBef>
                <a:spcPts val="0"/>
              </a:spcBef>
              <a:buNone/>
            </a:pPr>
            <a:r>
              <a:rPr lang="ko" sz="1200" b="1">
                <a:solidFill>
                  <a:srgbClr val="FFFFFF"/>
                </a:solidFill>
                <a:latin typeface="Times New Roman"/>
                <a:ea typeface="Times New Roman"/>
                <a:cs typeface="Times New Roman"/>
                <a:sym typeface="Times New Roman"/>
              </a:rPr>
              <a:t>ECON 2505 Section D727</a:t>
            </a:r>
          </a:p>
          <a:p>
            <a:pPr lvl="0" rtl="0">
              <a:lnSpc>
                <a:spcPct val="115000"/>
              </a:lnSpc>
              <a:spcBef>
                <a:spcPts val="0"/>
              </a:spcBef>
              <a:buNone/>
            </a:pPr>
            <a:r>
              <a:rPr lang="ko" sz="1200" b="1">
                <a:solidFill>
                  <a:srgbClr val="FFFFFF"/>
                </a:solidFill>
                <a:latin typeface="Times New Roman"/>
                <a:ea typeface="Times New Roman"/>
                <a:cs typeface="Times New Roman"/>
                <a:sym typeface="Times New Roman"/>
              </a:rPr>
              <a:t>Professor Sean MacDonald</a:t>
            </a:r>
          </a:p>
          <a:p>
            <a:pPr lvl="0" rtl="0">
              <a:lnSpc>
                <a:spcPct val="115000"/>
              </a:lnSpc>
              <a:spcBef>
                <a:spcPts val="0"/>
              </a:spcBef>
              <a:buNone/>
            </a:pPr>
            <a:endParaRPr sz="1200">
              <a:solidFill>
                <a:srgbClr val="FFFFFF"/>
              </a:solidFill>
              <a:latin typeface="Times New Roman"/>
              <a:ea typeface="Times New Roman"/>
              <a:cs typeface="Times New Roman"/>
              <a:sym typeface="Times New Roman"/>
            </a:endParaRPr>
          </a:p>
          <a:p>
            <a:pPr lvl="0">
              <a:lnSpc>
                <a:spcPct val="115000"/>
              </a:lnSpc>
              <a:spcBef>
                <a:spcPts val="0"/>
              </a:spcBef>
              <a:buNone/>
            </a:pPr>
            <a:r>
              <a:rPr lang="ko" sz="1200">
                <a:solidFill>
                  <a:srgbClr val="FFFFFF"/>
                </a:solidFill>
                <a:latin typeface="Times New Roman"/>
                <a:ea typeface="Times New Roman"/>
                <a:cs typeface="Times New Roman"/>
                <a:sym typeface="Times New Roman"/>
              </a:rPr>
              <a:t>Chung Kim and Carlos Castro</a:t>
            </a:r>
          </a:p>
          <a:p>
            <a:pPr lvl="0">
              <a:spcBef>
                <a:spcPts val="0"/>
              </a:spcBef>
              <a:buNone/>
            </a:pPr>
            <a:endParaRP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lgn="ctr">
              <a:spcBef>
                <a:spcPts val="0"/>
              </a:spcBef>
              <a:buNone/>
            </a:pPr>
            <a:r>
              <a:rPr lang="ko" dirty="0">
                <a:latin typeface="+mj-lt"/>
              </a:rPr>
              <a:t>Potential Danger of Consuming products from Urban Rooftop Gardens</a:t>
            </a:r>
          </a:p>
        </p:txBody>
      </p:sp>
      <p:sp>
        <p:nvSpPr>
          <p:cNvPr id="109" name="Shape 109"/>
          <p:cNvSpPr txBox="1"/>
          <p:nvPr/>
        </p:nvSpPr>
        <p:spPr>
          <a:xfrm flipH="1">
            <a:off x="486000" y="1144125"/>
            <a:ext cx="8437500" cy="3541800"/>
          </a:xfrm>
          <a:prstGeom prst="rect">
            <a:avLst/>
          </a:prstGeom>
          <a:noFill/>
          <a:ln>
            <a:noFill/>
          </a:ln>
        </p:spPr>
        <p:txBody>
          <a:bodyPr lIns="91425" tIns="91425" rIns="91425" bIns="91425" anchor="t" anchorCtr="0">
            <a:noAutofit/>
          </a:bodyPr>
          <a:lstStyle/>
          <a:p>
            <a:pPr marL="457200" lvl="0" indent="-355600" algn="just" rtl="0">
              <a:lnSpc>
                <a:spcPct val="115000"/>
              </a:lnSpc>
              <a:spcBef>
                <a:spcPts val="0"/>
              </a:spcBef>
              <a:buClr>
                <a:srgbClr val="FFFFFF"/>
              </a:buClr>
              <a:buSzPct val="100000"/>
              <a:buChar char="●"/>
            </a:pPr>
            <a:r>
              <a:rPr lang="ko" sz="2000">
                <a:solidFill>
                  <a:srgbClr val="FFFFFF"/>
                </a:solidFill>
              </a:rPr>
              <a:t>Many urban growing areas are within 300 feet of high traffic areas</a:t>
            </a:r>
          </a:p>
          <a:p>
            <a:pPr marL="457200" lvl="0" indent="-355600" algn="just" rtl="0">
              <a:lnSpc>
                <a:spcPct val="115000"/>
              </a:lnSpc>
              <a:spcBef>
                <a:spcPts val="0"/>
              </a:spcBef>
              <a:buClr>
                <a:srgbClr val="FFFFFF"/>
              </a:buClr>
              <a:buSzPct val="100000"/>
              <a:buChar char="●"/>
            </a:pPr>
            <a:r>
              <a:rPr lang="ko" sz="2000">
                <a:solidFill>
                  <a:srgbClr val="FFFFFF"/>
                </a:solidFill>
              </a:rPr>
              <a:t>Urbn soils can be present with lead, arsenic, and other toxins.</a:t>
            </a:r>
          </a:p>
          <a:p>
            <a:pPr marL="457200" lvl="0" indent="-355600" algn="just" rtl="0">
              <a:lnSpc>
                <a:spcPct val="115000"/>
              </a:lnSpc>
              <a:spcBef>
                <a:spcPts val="0"/>
              </a:spcBef>
              <a:buClr>
                <a:srgbClr val="FFFFFF"/>
              </a:buClr>
              <a:buSzPct val="100000"/>
              <a:buChar char="●"/>
            </a:pPr>
            <a:r>
              <a:rPr lang="ko" sz="2000">
                <a:solidFill>
                  <a:srgbClr val="FFFFFF"/>
                </a:solidFill>
              </a:rPr>
              <a:t>Exposure to lead can cause organ damage, anemia, and a variety of neurological problems.</a:t>
            </a:r>
          </a:p>
          <a:p>
            <a:pPr lvl="0" rtl="0">
              <a:lnSpc>
                <a:spcPct val="107000"/>
              </a:lnSpc>
              <a:spcBef>
                <a:spcPts val="0"/>
              </a:spcBef>
              <a:buNone/>
            </a:pPr>
            <a:endParaRPr sz="2000">
              <a:solidFill>
                <a:srgbClr val="FFFFFF"/>
              </a:solidFill>
            </a:endParaRPr>
          </a:p>
          <a:p>
            <a:pPr lvl="0" rtl="0">
              <a:lnSpc>
                <a:spcPct val="107000"/>
              </a:lnSpc>
              <a:spcBef>
                <a:spcPts val="0"/>
              </a:spcBef>
              <a:buNone/>
            </a:pPr>
            <a:r>
              <a:rPr lang="ko" sz="2000">
                <a:solidFill>
                  <a:srgbClr val="FFFFFF"/>
                </a:solidFill>
              </a:rPr>
              <a:t>Solutions:</a:t>
            </a:r>
          </a:p>
          <a:p>
            <a:pPr marL="457200" lvl="0" indent="-355600" rtl="0">
              <a:lnSpc>
                <a:spcPct val="115000"/>
              </a:lnSpc>
              <a:spcBef>
                <a:spcPts val="0"/>
              </a:spcBef>
              <a:buClr>
                <a:srgbClr val="FFFFFF"/>
              </a:buClr>
              <a:buSzPct val="100000"/>
              <a:buAutoNum type="arabicPeriod"/>
            </a:pPr>
            <a:r>
              <a:rPr lang="ko" sz="2000">
                <a:solidFill>
                  <a:srgbClr val="FFFFFF"/>
                </a:solidFill>
              </a:rPr>
              <a:t>Phytoremediation project - can help remove lead and other toxins that are presents in the soil.</a:t>
            </a:r>
          </a:p>
          <a:p>
            <a:pPr marL="457200" lvl="0" indent="-355600" rtl="0">
              <a:lnSpc>
                <a:spcPct val="115000"/>
              </a:lnSpc>
              <a:spcBef>
                <a:spcPts val="0"/>
              </a:spcBef>
              <a:buClr>
                <a:srgbClr val="FFFFFF"/>
              </a:buClr>
              <a:buSzPct val="100000"/>
              <a:buAutoNum type="arabicPeriod"/>
            </a:pPr>
            <a:r>
              <a:rPr lang="ko" sz="2000">
                <a:solidFill>
                  <a:srgbClr val="FFFFFF"/>
                </a:solidFill>
              </a:rPr>
              <a:t>Growing and consuming fruit-bearing plants that  tend to contain lower lead concentrations.</a:t>
            </a:r>
          </a:p>
          <a:p>
            <a:pPr lvl="0" rtl="0">
              <a:lnSpc>
                <a:spcPct val="115000"/>
              </a:lnSpc>
              <a:spcBef>
                <a:spcPts val="0"/>
              </a:spcBef>
              <a:buNone/>
            </a:pPr>
            <a:endParaRPr sz="1200">
              <a:solidFill>
                <a:srgbClr val="FFFFFF"/>
              </a:solidFill>
              <a:latin typeface="Times New Roman"/>
              <a:ea typeface="Times New Roman"/>
              <a:cs typeface="Times New Roman"/>
              <a:sym typeface="Times New Roman"/>
            </a:endParaRPr>
          </a:p>
          <a:p>
            <a:pPr marL="0" lvl="0" indent="0" algn="just" rtl="0">
              <a:spcBef>
                <a:spcPts val="0"/>
              </a:spcBef>
              <a:buNone/>
            </a:pPr>
            <a:endParaRPr sz="1800">
              <a:solidFill>
                <a:schemeClr val="dk1"/>
              </a:solidFill>
            </a:endParaRPr>
          </a:p>
          <a:p>
            <a:pPr lvl="0" algn="just">
              <a:spcBef>
                <a:spcPts val="0"/>
              </a:spcBef>
              <a:buNone/>
            </a:pPr>
            <a:endParaRPr/>
          </a:p>
        </p:txBody>
      </p:sp>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lgn="ctr">
              <a:spcBef>
                <a:spcPts val="0"/>
              </a:spcBef>
              <a:buNone/>
            </a:pPr>
            <a:r>
              <a:rPr lang="ko" dirty="0">
                <a:latin typeface="+mj-lt"/>
              </a:rPr>
              <a:t>Conclusion</a:t>
            </a:r>
          </a:p>
        </p:txBody>
      </p:sp>
      <p:sp>
        <p:nvSpPr>
          <p:cNvPr id="115" name="Shape 115"/>
          <p:cNvSpPr txBox="1"/>
          <p:nvPr/>
        </p:nvSpPr>
        <p:spPr>
          <a:xfrm>
            <a:off x="405150" y="1405450"/>
            <a:ext cx="7776000" cy="3267000"/>
          </a:xfrm>
          <a:prstGeom prst="rect">
            <a:avLst/>
          </a:prstGeom>
          <a:noFill/>
          <a:ln>
            <a:noFill/>
          </a:ln>
        </p:spPr>
        <p:txBody>
          <a:bodyPr lIns="91425" tIns="91425" rIns="91425" bIns="91425" anchor="t" anchorCtr="0">
            <a:noAutofit/>
          </a:bodyPr>
          <a:lstStyle/>
          <a:p>
            <a:pPr marL="457200" lvl="0" indent="-228600" algn="just" rtl="0">
              <a:lnSpc>
                <a:spcPct val="115000"/>
              </a:lnSpc>
              <a:spcBef>
                <a:spcPts val="0"/>
              </a:spcBef>
              <a:buClr>
                <a:srgbClr val="FFFFFF"/>
              </a:buClr>
              <a:buChar char="●"/>
            </a:pPr>
            <a:r>
              <a:rPr lang="ko" dirty="0">
                <a:solidFill>
                  <a:srgbClr val="FFFFFF"/>
                </a:solidFill>
              </a:rPr>
              <a:t>Advantages of rooftop gardens are many as compared to its disadvantages environmentally and economically.</a:t>
            </a:r>
          </a:p>
          <a:p>
            <a:pPr marL="457200" lvl="0" indent="-228600" algn="just" rtl="0">
              <a:lnSpc>
                <a:spcPct val="115000"/>
              </a:lnSpc>
              <a:spcBef>
                <a:spcPts val="0"/>
              </a:spcBef>
              <a:buClr>
                <a:srgbClr val="FFFFFF"/>
              </a:buClr>
              <a:buChar char="●"/>
            </a:pPr>
            <a:r>
              <a:rPr lang="ko" dirty="0">
                <a:solidFill>
                  <a:srgbClr val="FFFFFF"/>
                </a:solidFill>
              </a:rPr>
              <a:t>Food access is a social justice issue; it is a human rights issue.</a:t>
            </a:r>
          </a:p>
          <a:p>
            <a:pPr marL="457200" lvl="0" indent="-228600" algn="just" rtl="0">
              <a:lnSpc>
                <a:spcPct val="115000"/>
              </a:lnSpc>
              <a:spcBef>
                <a:spcPts val="0"/>
              </a:spcBef>
              <a:buClr>
                <a:srgbClr val="FFFFFF"/>
              </a:buClr>
              <a:buChar char="●"/>
            </a:pPr>
            <a:r>
              <a:rPr lang="ko" dirty="0">
                <a:solidFill>
                  <a:srgbClr val="FFFFFF"/>
                </a:solidFill>
              </a:rPr>
              <a:t>When urban communities lack access to affordable nutritious food, we must collectively help our fellow community members, and also educate and empower them to help themselves. </a:t>
            </a:r>
          </a:p>
          <a:p>
            <a:pPr marL="457200" lvl="0" indent="-228600" algn="just" rtl="0">
              <a:lnSpc>
                <a:spcPct val="115000"/>
              </a:lnSpc>
              <a:spcBef>
                <a:spcPts val="0"/>
              </a:spcBef>
              <a:buClr>
                <a:srgbClr val="FFFFFF"/>
              </a:buClr>
              <a:buChar char="●"/>
            </a:pPr>
            <a:r>
              <a:rPr lang="ko" dirty="0">
                <a:solidFill>
                  <a:srgbClr val="FFFFFF"/>
                </a:solidFill>
              </a:rPr>
              <a:t>Rooftop agriculture provides the canvas for food access assistance and empowerment in cities. Bearing in mind the benefits of the roof gardens, the cost factor may be looked at the least in order for roof gardens to be widely adopted. </a:t>
            </a:r>
          </a:p>
          <a:p>
            <a:pPr marL="457200" lvl="0" indent="-228600" rtl="0">
              <a:lnSpc>
                <a:spcPct val="115000"/>
              </a:lnSpc>
              <a:spcBef>
                <a:spcPts val="0"/>
              </a:spcBef>
              <a:buClr>
                <a:srgbClr val="FFFFFF"/>
              </a:buClr>
              <a:buChar char="●"/>
            </a:pPr>
            <a:r>
              <a:rPr lang="ko" dirty="0">
                <a:solidFill>
                  <a:srgbClr val="FFFFFF"/>
                </a:solidFill>
              </a:rPr>
              <a:t>As long as people grow and consume products from the rooftop gardens with knowledge, it will give us enormous benefits maintaining a healthier lifestyle. </a:t>
            </a:r>
          </a:p>
          <a:p>
            <a:pPr marL="457200" lvl="0" indent="-228600" rtl="0">
              <a:lnSpc>
                <a:spcPct val="115000"/>
              </a:lnSpc>
              <a:spcBef>
                <a:spcPts val="0"/>
              </a:spcBef>
              <a:buClr>
                <a:srgbClr val="FFFFFF"/>
              </a:buClr>
              <a:buChar char="●"/>
            </a:pPr>
            <a:r>
              <a:rPr lang="ko" dirty="0">
                <a:solidFill>
                  <a:srgbClr val="FFFFFF"/>
                </a:solidFill>
              </a:rPr>
              <a:t>Therefore, it is highly recommended for the government to play their role to facilitate this kind of innovation in a way to promote as well as to achieve sustainable development. </a:t>
            </a:r>
          </a:p>
          <a:p>
            <a:pPr lvl="0">
              <a:spcBef>
                <a:spcPts val="0"/>
              </a:spcBef>
              <a:buNone/>
            </a:pPr>
            <a:endParaRPr dirty="0"/>
          </a:p>
        </p:txBody>
      </p:sp>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lgn="ctr">
              <a:spcBef>
                <a:spcPts val="0"/>
              </a:spcBef>
              <a:buNone/>
            </a:pPr>
            <a:r>
              <a:rPr lang="ko" dirty="0">
                <a:latin typeface="+mj-lt"/>
              </a:rPr>
              <a:t>References</a:t>
            </a:r>
          </a:p>
        </p:txBody>
      </p:sp>
      <p:sp>
        <p:nvSpPr>
          <p:cNvPr id="121" name="Shape 121"/>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lvl="0">
              <a:spcBef>
                <a:spcPts val="0"/>
              </a:spcBef>
              <a:buNone/>
            </a:pPr>
            <a:r>
              <a:rPr lang="ko" sz="1200" dirty="0">
                <a:solidFill>
                  <a:srgbClr val="F3F3F3"/>
                </a:solidFill>
                <a:latin typeface="Times New Roman"/>
                <a:ea typeface="Times New Roman"/>
                <a:cs typeface="Times New Roman"/>
                <a:sym typeface="Times New Roman"/>
              </a:rPr>
              <a:t>Black, J. (2012). Rooftop Gardens. Fast Company. (167), 38.</a:t>
            </a:r>
          </a:p>
          <a:p>
            <a:pPr lvl="0">
              <a:spcBef>
                <a:spcPts val="0"/>
              </a:spcBef>
              <a:buNone/>
            </a:pPr>
            <a:r>
              <a:rPr lang="ko" sz="1200" dirty="0">
                <a:solidFill>
                  <a:srgbClr val="F3F3F3"/>
                </a:solidFill>
                <a:latin typeface="Times New Roman"/>
                <a:ea typeface="Times New Roman"/>
                <a:cs typeface="Times New Roman"/>
                <a:sym typeface="Times New Roman"/>
              </a:rPr>
              <a:t>Garry, M. (2009). Rooftop Farm to Grow for Grocers. SN: Supermarket News, 57 (38), 21-27.</a:t>
            </a:r>
          </a:p>
          <a:p>
            <a:pPr lvl="0">
              <a:spcBef>
                <a:spcPts val="0"/>
              </a:spcBef>
              <a:buNone/>
            </a:pPr>
            <a:r>
              <a:rPr lang="ko" sz="1200" dirty="0">
                <a:solidFill>
                  <a:srgbClr val="F3F3F3"/>
                </a:solidFill>
                <a:latin typeface="Times New Roman"/>
                <a:ea typeface="Times New Roman"/>
                <a:cs typeface="Times New Roman"/>
                <a:sym typeface="Times New Roman"/>
              </a:rPr>
              <a:t>Green, E. (2008). Urban Farming: Lead Problems and Remediation Solutions. </a:t>
            </a:r>
            <a:r>
              <a:rPr lang="ko" sz="1200" dirty="0" smtClean="0">
                <a:solidFill>
                  <a:srgbClr val="F3F3F3"/>
                </a:solidFill>
                <a:latin typeface="Times New Roman"/>
                <a:ea typeface="Times New Roman"/>
                <a:cs typeface="Times New Roman"/>
                <a:sym typeface="Times New Roman"/>
              </a:rPr>
              <a:t>1-20.</a:t>
            </a:r>
            <a:endParaRPr lang="en-US" altLang="ko" sz="1200" dirty="0" smtClean="0">
              <a:solidFill>
                <a:srgbClr val="F3F3F3"/>
              </a:solidFill>
              <a:latin typeface="Times New Roman"/>
              <a:ea typeface="Times New Roman"/>
              <a:cs typeface="Times New Roman"/>
              <a:sym typeface="Times New Roman"/>
            </a:endParaRPr>
          </a:p>
          <a:p>
            <a:pPr lvl="0">
              <a:spcBef>
                <a:spcPts val="0"/>
              </a:spcBef>
              <a:buNone/>
            </a:pPr>
            <a:r>
              <a:rPr lang="ko" sz="1200" dirty="0" smtClean="0">
                <a:solidFill>
                  <a:srgbClr val="F3F3F3"/>
                </a:solidFill>
                <a:latin typeface="Times New Roman"/>
                <a:ea typeface="Times New Roman"/>
                <a:cs typeface="Times New Roman"/>
                <a:sym typeface="Times New Roman"/>
              </a:rPr>
              <a:t>Liu, K. (2002). National Research Canada. Energy Efficiency and Environmental Benefits of Rooftop Gardens, 44 (2), 20-23.</a:t>
            </a:r>
            <a:endParaRPr lang="en-US" altLang="ko" sz="1200" dirty="0" smtClean="0">
              <a:solidFill>
                <a:srgbClr val="F3F3F3"/>
              </a:solidFill>
              <a:latin typeface="Times New Roman"/>
              <a:ea typeface="Times New Roman"/>
              <a:cs typeface="Times New Roman"/>
              <a:sym typeface="Times New Roman"/>
            </a:endParaRPr>
          </a:p>
          <a:p>
            <a:pPr lvl="0">
              <a:spcBef>
                <a:spcPts val="0"/>
              </a:spcBef>
              <a:buNone/>
            </a:pPr>
            <a:r>
              <a:rPr lang="ko" sz="1200" dirty="0" smtClean="0">
                <a:solidFill>
                  <a:srgbClr val="F3F3F3"/>
                </a:solidFill>
                <a:latin typeface="Times New Roman"/>
                <a:ea typeface="Times New Roman"/>
                <a:cs typeface="Times New Roman"/>
                <a:sym typeface="Times New Roman"/>
              </a:rPr>
              <a:t>Miller</a:t>
            </a:r>
            <a:r>
              <a:rPr lang="ko" sz="1200" dirty="0">
                <a:solidFill>
                  <a:srgbClr val="F3F3F3"/>
                </a:solidFill>
                <a:latin typeface="Times New Roman"/>
                <a:ea typeface="Times New Roman"/>
                <a:cs typeface="Times New Roman"/>
                <a:sym typeface="Times New Roman"/>
              </a:rPr>
              <a:t>, M. (2014). National Geographic. A Farm Grows In Brooklyn. From </a:t>
            </a:r>
            <a:r>
              <a:rPr lang="ko" sz="1200" dirty="0" smtClean="0">
                <a:solidFill>
                  <a:srgbClr val="F3F3F3"/>
                </a:solidFill>
                <a:latin typeface="Times New Roman"/>
                <a:ea typeface="Times New Roman"/>
                <a:cs typeface="Times New Roman"/>
                <a:sym typeface="Times New Roman"/>
                <a:hlinkClick r:id="rId3"/>
              </a:rPr>
              <a:t>http</a:t>
            </a:r>
            <a:r>
              <a:rPr lang="ko" sz="1200" dirty="0">
                <a:solidFill>
                  <a:srgbClr val="F3F3F3"/>
                </a:solidFill>
                <a:latin typeface="Times New Roman"/>
                <a:ea typeface="Times New Roman"/>
                <a:cs typeface="Times New Roman"/>
                <a:sym typeface="Times New Roman"/>
                <a:hlinkClick r:id="rId3"/>
              </a:rPr>
              <a:t>://news.nationalgeographic.com/news/2014/04/140429-farming- rooftop-gardening- brooklyn- grange-vegetables- science-food</a:t>
            </a:r>
            <a:r>
              <a:rPr lang="ko" sz="1200" dirty="0" smtClean="0">
                <a:solidFill>
                  <a:srgbClr val="F3F3F3"/>
                </a:solidFill>
                <a:latin typeface="Times New Roman"/>
                <a:ea typeface="Times New Roman"/>
                <a:cs typeface="Times New Roman"/>
                <a:sym typeface="Times New Roman"/>
                <a:hlinkClick r:id="rId3"/>
              </a:rPr>
              <a:t>/</a:t>
            </a:r>
            <a:r>
              <a:rPr lang="ko" sz="1200" dirty="0" smtClean="0">
                <a:solidFill>
                  <a:srgbClr val="F3F3F3"/>
                </a:solidFill>
                <a:latin typeface="Times New Roman"/>
                <a:ea typeface="Times New Roman"/>
                <a:cs typeface="Times New Roman"/>
                <a:sym typeface="Times New Roman"/>
              </a:rPr>
              <a:t>.</a:t>
            </a:r>
            <a:endParaRPr lang="en-US" altLang="ko" sz="1200" dirty="0" smtClean="0">
              <a:solidFill>
                <a:srgbClr val="F3F3F3"/>
              </a:solidFill>
              <a:latin typeface="Times New Roman"/>
              <a:ea typeface="Times New Roman"/>
              <a:cs typeface="Times New Roman"/>
              <a:sym typeface="Times New Roman"/>
            </a:endParaRPr>
          </a:p>
          <a:p>
            <a:pPr lvl="0">
              <a:spcBef>
                <a:spcPts val="0"/>
              </a:spcBef>
              <a:buNone/>
            </a:pPr>
            <a:r>
              <a:rPr lang="ko" sz="1200" dirty="0" smtClean="0">
                <a:solidFill>
                  <a:srgbClr val="FFFFFF"/>
                </a:solidFill>
                <a:latin typeface="Times New Roman"/>
                <a:ea typeface="Times New Roman"/>
                <a:cs typeface="Times New Roman"/>
                <a:sym typeface="Times New Roman"/>
              </a:rPr>
              <a:t>GSA</a:t>
            </a:r>
            <a:r>
              <a:rPr lang="ko" sz="1200" dirty="0">
                <a:solidFill>
                  <a:srgbClr val="FFFFFF"/>
                </a:solidFill>
                <a:latin typeface="Times New Roman"/>
                <a:ea typeface="Times New Roman"/>
                <a:cs typeface="Times New Roman"/>
                <a:sym typeface="Times New Roman"/>
              </a:rPr>
              <a:t>. (2011). The Benefits and Challenges of Green Roofs on Public and Commercial Buildings, p. 59-62. </a:t>
            </a:r>
          </a:p>
          <a:p>
            <a:pPr marL="533400" lvl="0" rtl="0">
              <a:spcBef>
                <a:spcPts val="0"/>
              </a:spcBef>
              <a:spcAft>
                <a:spcPts val="0"/>
              </a:spcAft>
              <a:buNone/>
            </a:pPr>
            <a:endParaRPr sz="1200" dirty="0">
              <a:solidFill>
                <a:srgbClr val="F3F3F3"/>
              </a:solidFill>
              <a:latin typeface="Times New Roman"/>
              <a:ea typeface="Times New Roman"/>
              <a:cs typeface="Times New Roman"/>
              <a:sym typeface="Times New Roman"/>
            </a:endParaRPr>
          </a:p>
          <a:p>
            <a:pPr marL="533400" lvl="0">
              <a:spcBef>
                <a:spcPts val="0"/>
              </a:spcBef>
              <a:spcAft>
                <a:spcPts val="0"/>
              </a:spcAft>
              <a:buNone/>
            </a:pPr>
            <a:endParaRPr sz="1200" dirty="0">
              <a:solidFill>
                <a:srgbClr val="F3F3F3"/>
              </a:solidFill>
              <a:latin typeface="Times New Roman"/>
              <a:ea typeface="Times New Roman"/>
              <a:cs typeface="Times New Roman"/>
              <a:sym typeface="Times New Roman"/>
            </a:endParaRPr>
          </a:p>
          <a:p>
            <a:pPr lvl="0">
              <a:spcBef>
                <a:spcPts val="0"/>
              </a:spcBef>
              <a:buNone/>
            </a:pPr>
            <a:endParaRPr sz="1200" dirty="0">
              <a:solidFill>
                <a:srgbClr val="F3F3F3"/>
              </a:solidFill>
              <a:latin typeface="Times New Roman"/>
              <a:ea typeface="Times New Roman"/>
              <a:cs typeface="Times New Roman"/>
              <a:sym typeface="Times New Roman"/>
            </a:endParaRPr>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5976" y="526350"/>
            <a:ext cx="4464496" cy="389325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526350"/>
            <a:ext cx="3960441" cy="4090800"/>
          </a:xfrm>
          <a:prstGeom prst="rect">
            <a:avLst/>
          </a:prstGeom>
        </p:spPr>
      </p:pic>
    </p:spTree>
    <p:extLst>
      <p:ext uri="{BB962C8B-B14F-4D97-AF65-F5344CB8AC3E}">
        <p14:creationId xmlns:p14="http://schemas.microsoft.com/office/powerpoint/2010/main" val="1090727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9952" y="447514"/>
            <a:ext cx="4536504" cy="424847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9" y="447514"/>
            <a:ext cx="3744416" cy="4169636"/>
          </a:xfrm>
          <a:prstGeom prst="rect">
            <a:avLst/>
          </a:prstGeom>
        </p:spPr>
      </p:pic>
    </p:spTree>
    <p:extLst>
      <p:ext uri="{BB962C8B-B14F-4D97-AF65-F5344CB8AC3E}">
        <p14:creationId xmlns:p14="http://schemas.microsoft.com/office/powerpoint/2010/main" val="3579637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lgn="ctr">
              <a:spcBef>
                <a:spcPts val="0"/>
              </a:spcBef>
              <a:buNone/>
            </a:pPr>
            <a:r>
              <a:rPr lang="ko"/>
              <a:t>Gotham Greens Founders</a:t>
            </a:r>
          </a:p>
        </p:txBody>
      </p:sp>
      <p:pic>
        <p:nvPicPr>
          <p:cNvPr id="70" name="Shape 70"/>
          <p:cNvPicPr preferRelativeResize="0"/>
          <p:nvPr/>
        </p:nvPicPr>
        <p:blipFill>
          <a:blip r:embed="rId3">
            <a:alphaModFix/>
          </a:blip>
          <a:stretch>
            <a:fillRect/>
          </a:stretch>
        </p:blipFill>
        <p:spPr>
          <a:xfrm>
            <a:off x="1706699" y="1163725"/>
            <a:ext cx="7344450" cy="3731100"/>
          </a:xfrm>
          <a:prstGeom prst="rect">
            <a:avLst/>
          </a:prstGeom>
          <a:noFill/>
          <a:ln>
            <a:noFill/>
          </a:ln>
        </p:spPr>
      </p:pic>
      <p:sp>
        <p:nvSpPr>
          <p:cNvPr id="71" name="Shape 71"/>
          <p:cNvSpPr txBox="1">
            <a:spLocks noGrp="1"/>
          </p:cNvSpPr>
          <p:nvPr>
            <p:ph type="body" idx="1"/>
          </p:nvPr>
        </p:nvSpPr>
        <p:spPr>
          <a:xfrm>
            <a:off x="387900" y="1489825"/>
            <a:ext cx="1318800" cy="3078900"/>
          </a:xfrm>
          <a:prstGeom prst="rect">
            <a:avLst/>
          </a:prstGeom>
        </p:spPr>
        <p:txBody>
          <a:bodyPr lIns="91425" tIns="91425" rIns="91425" bIns="91425" anchor="t" anchorCtr="0">
            <a:noAutofit/>
          </a:bodyPr>
          <a:lstStyle/>
          <a:p>
            <a:pPr lvl="0">
              <a:spcBef>
                <a:spcPts val="0"/>
              </a:spcBef>
              <a:buNone/>
            </a:pPr>
            <a:r>
              <a:rPr lang="ko"/>
              <a:t>Eric haley</a:t>
            </a:r>
          </a:p>
          <a:p>
            <a:pPr lvl="0">
              <a:spcBef>
                <a:spcPts val="0"/>
              </a:spcBef>
              <a:buNone/>
            </a:pPr>
            <a:endParaRPr/>
          </a:p>
          <a:p>
            <a:pPr lvl="0">
              <a:spcBef>
                <a:spcPts val="0"/>
              </a:spcBef>
              <a:buNone/>
            </a:pPr>
            <a:r>
              <a:rPr lang="ko"/>
              <a:t>Viraj Puri</a:t>
            </a:r>
          </a:p>
          <a:p>
            <a:pPr lvl="0">
              <a:spcBef>
                <a:spcPts val="0"/>
              </a:spcBef>
              <a:buNone/>
            </a:pPr>
            <a:endParaRPr/>
          </a:p>
          <a:p>
            <a:pPr lvl="0">
              <a:spcBef>
                <a:spcPts val="0"/>
              </a:spcBef>
              <a:buNone/>
            </a:pPr>
            <a:r>
              <a:rPr lang="ko"/>
              <a:t>Jennifer Frymark</a:t>
            </a:r>
          </a:p>
          <a:p>
            <a:pPr lvl="0" rtl="0">
              <a:spcBef>
                <a:spcPts val="0"/>
              </a:spcBef>
              <a:buNone/>
            </a:pPr>
            <a:endParaRPr/>
          </a:p>
        </p:txBody>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lgn="ctr">
              <a:spcBef>
                <a:spcPts val="0"/>
              </a:spcBef>
              <a:buNone/>
            </a:pPr>
            <a:r>
              <a:rPr lang="ko" dirty="0">
                <a:latin typeface="Arial"/>
                <a:ea typeface="Arial"/>
                <a:cs typeface="Arial"/>
                <a:sym typeface="Arial"/>
              </a:rPr>
              <a:t>Gotham Green</a:t>
            </a:r>
          </a:p>
        </p:txBody>
      </p:sp>
      <p:sp>
        <p:nvSpPr>
          <p:cNvPr id="77" name="Shape 77"/>
          <p:cNvSpPr txBox="1">
            <a:spLocks noGrp="1"/>
          </p:cNvSpPr>
          <p:nvPr>
            <p:ph type="body" idx="1"/>
          </p:nvPr>
        </p:nvSpPr>
        <p:spPr>
          <a:xfrm>
            <a:off x="387900" y="1235850"/>
            <a:ext cx="8368200" cy="3744000"/>
          </a:xfrm>
          <a:prstGeom prst="rect">
            <a:avLst/>
          </a:prstGeom>
        </p:spPr>
        <p:txBody>
          <a:bodyPr lIns="91425" tIns="91425" rIns="91425" bIns="91425" anchor="t" anchorCtr="0">
            <a:noAutofit/>
          </a:bodyPr>
          <a:lstStyle/>
          <a:p>
            <a:pPr marL="457200" lvl="0" indent="-228600" rtl="0">
              <a:lnSpc>
                <a:spcPct val="115000"/>
              </a:lnSpc>
              <a:spcBef>
                <a:spcPts val="0"/>
              </a:spcBef>
              <a:buFont typeface="Arial" pitchFamily="34" charset="0"/>
              <a:buChar char="•"/>
            </a:pPr>
            <a:r>
              <a:rPr lang="ko" dirty="0">
                <a:latin typeface="Arial"/>
                <a:ea typeface="Arial"/>
                <a:cs typeface="Arial"/>
                <a:sym typeface="Arial"/>
              </a:rPr>
              <a:t>Located at 214 3rd St, Brooklyn, NY 11215</a:t>
            </a:r>
            <a:r>
              <a:rPr lang="ko" dirty="0" smtClean="0">
                <a:latin typeface="Arial"/>
                <a:ea typeface="Arial"/>
                <a:cs typeface="Arial"/>
                <a:sym typeface="Arial"/>
              </a:rPr>
              <a:t>.</a:t>
            </a:r>
            <a:endParaRPr lang="en-US" altLang="ko" dirty="0" smtClean="0">
              <a:latin typeface="Arial"/>
              <a:ea typeface="Arial"/>
              <a:cs typeface="Arial"/>
              <a:sym typeface="Arial"/>
            </a:endParaRPr>
          </a:p>
          <a:p>
            <a:pPr marL="457200" indent="-228600">
              <a:buFont typeface="Arial" pitchFamily="34" charset="0"/>
              <a:buChar char="•"/>
            </a:pPr>
            <a:r>
              <a:rPr lang="ko" altLang="ko-KR" dirty="0" smtClean="0">
                <a:latin typeface="Arial"/>
                <a:ea typeface="Arial"/>
                <a:cs typeface="Arial"/>
                <a:sym typeface="Arial"/>
              </a:rPr>
              <a:t>The nation’s first commercial scale greenhouse farm.</a:t>
            </a:r>
          </a:p>
          <a:p>
            <a:pPr marL="457200" indent="-228600">
              <a:buFont typeface="Arial" pitchFamily="34" charset="0"/>
              <a:buChar char="•"/>
            </a:pPr>
            <a:r>
              <a:rPr lang="en-US" altLang="ko" dirty="0" smtClean="0">
                <a:latin typeface="Arial"/>
                <a:ea typeface="Arial"/>
                <a:cs typeface="Arial"/>
                <a:sym typeface="Arial"/>
              </a:rPr>
              <a:t> </a:t>
            </a:r>
            <a:r>
              <a:rPr lang="ko" altLang="ko-KR" dirty="0" smtClean="0">
                <a:latin typeface="Arial"/>
                <a:ea typeface="Arial"/>
                <a:cs typeface="Arial"/>
                <a:sym typeface="Arial"/>
              </a:rPr>
              <a:t>Started in 2010 and began distributing crops in 2011.</a:t>
            </a:r>
          </a:p>
          <a:p>
            <a:pPr marL="457200" indent="-228600">
              <a:buFont typeface="Arial" pitchFamily="34" charset="0"/>
              <a:buChar char="•"/>
            </a:pPr>
            <a:r>
              <a:rPr lang="ko" altLang="ko-KR" dirty="0" smtClean="0">
                <a:latin typeface="Arial"/>
                <a:ea typeface="Arial"/>
                <a:cs typeface="Arial"/>
                <a:sym typeface="Arial"/>
              </a:rPr>
              <a:t>Gotham Greens grows premium quality, pesticide-free produce in the 20,000 square foot greenhouse on the rooftop of Whole Foods Market Gowanus</a:t>
            </a:r>
          </a:p>
          <a:p>
            <a:pPr marL="457200" lvl="0" indent="-228600" rtl="0">
              <a:lnSpc>
                <a:spcPct val="115000"/>
              </a:lnSpc>
              <a:spcBef>
                <a:spcPts val="0"/>
              </a:spcBef>
              <a:buFont typeface="Arial"/>
            </a:pPr>
            <a:endParaRPr lang="ko" dirty="0">
              <a:latin typeface="Arial"/>
              <a:ea typeface="Arial"/>
              <a:cs typeface="Arial"/>
              <a:sym typeface="Arial"/>
            </a:endParaRPr>
          </a:p>
          <a:p>
            <a:pPr lvl="0">
              <a:lnSpc>
                <a:spcPct val="115000"/>
              </a:lnSpc>
              <a:spcBef>
                <a:spcPts val="0"/>
              </a:spcBef>
              <a:buNone/>
            </a:pPr>
            <a:endParaRPr dirty="0">
              <a:latin typeface="Arial"/>
              <a:ea typeface="Arial"/>
              <a:cs typeface="Arial"/>
              <a:sym typeface="Arial"/>
            </a:endParaRPr>
          </a:p>
          <a:p>
            <a:pPr lvl="0">
              <a:lnSpc>
                <a:spcPct val="115000"/>
              </a:lnSpc>
              <a:spcBef>
                <a:spcPts val="0"/>
              </a:spcBef>
              <a:buNone/>
            </a:pPr>
            <a:endParaRPr dirty="0">
              <a:latin typeface="Arial"/>
              <a:ea typeface="Arial"/>
              <a:cs typeface="Arial"/>
              <a:sym typeface="Arial"/>
            </a:endParaRP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lgn="ctr">
              <a:spcBef>
                <a:spcPts val="0"/>
              </a:spcBef>
              <a:buNone/>
            </a:pPr>
            <a:r>
              <a:rPr lang="ko">
                <a:latin typeface="Arial"/>
                <a:ea typeface="Arial"/>
                <a:cs typeface="Arial"/>
                <a:sym typeface="Arial"/>
              </a:rPr>
              <a:t>Gotham Green</a:t>
            </a:r>
          </a:p>
        </p:txBody>
      </p:sp>
      <p:sp>
        <p:nvSpPr>
          <p:cNvPr id="83" name="Shape 83"/>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marL="457200" lvl="0" indent="-228600" rtl="0">
              <a:spcBef>
                <a:spcPts val="0"/>
              </a:spcBef>
              <a:buFont typeface="Arial" pitchFamily="34" charset="0"/>
              <a:buChar char="•"/>
            </a:pPr>
            <a:r>
              <a:rPr lang="ko" dirty="0">
                <a:latin typeface="+mn-lt"/>
              </a:rPr>
              <a:t>They have supplied high-quality and fresh produce to Whole Foods Market and other local markets and </a:t>
            </a:r>
            <a:r>
              <a:rPr lang="ko" dirty="0" smtClean="0">
                <a:latin typeface="+mn-lt"/>
              </a:rPr>
              <a:t>restaurant</a:t>
            </a:r>
            <a:endParaRPr lang="en-US" altLang="ko" dirty="0" smtClean="0">
              <a:latin typeface="+mn-lt"/>
            </a:endParaRPr>
          </a:p>
          <a:p>
            <a:pPr marL="457200" lvl="0" indent="-228600" rtl="0">
              <a:spcBef>
                <a:spcPts val="0"/>
              </a:spcBef>
              <a:buFont typeface="Arial" pitchFamily="34" charset="0"/>
              <a:buChar char="•"/>
            </a:pPr>
            <a:r>
              <a:rPr lang="en-US" altLang="ko" dirty="0" smtClean="0">
                <a:latin typeface="+mn-lt"/>
              </a:rPr>
              <a:t>H</a:t>
            </a:r>
            <a:r>
              <a:rPr lang="ko" dirty="0" smtClean="0">
                <a:latin typeface="+mn-lt"/>
              </a:rPr>
              <a:t>ave </a:t>
            </a:r>
            <a:r>
              <a:rPr lang="ko" dirty="0">
                <a:latin typeface="+mn-lt"/>
              </a:rPr>
              <a:t>55 Kwatts of solar panel to provide energy in the facility</a:t>
            </a:r>
          </a:p>
          <a:p>
            <a:pPr marL="457200" lvl="0" indent="-228600" rtl="0">
              <a:spcBef>
                <a:spcPts val="0"/>
              </a:spcBef>
              <a:buFont typeface="Arial" pitchFamily="34" charset="0"/>
              <a:buChar char="•"/>
            </a:pPr>
            <a:r>
              <a:rPr lang="ko" dirty="0" smtClean="0">
                <a:latin typeface="+mn-lt"/>
              </a:rPr>
              <a:t>Uses </a:t>
            </a:r>
            <a:r>
              <a:rPr lang="ko" dirty="0">
                <a:latin typeface="+mn-lt"/>
              </a:rPr>
              <a:t>10x less than conventional farming</a:t>
            </a:r>
          </a:p>
          <a:p>
            <a:pPr marL="457200" lvl="0" indent="-228600" rtl="0">
              <a:spcBef>
                <a:spcPts val="0"/>
              </a:spcBef>
              <a:buFont typeface="Arial" pitchFamily="34" charset="0"/>
              <a:buChar char="•"/>
            </a:pPr>
            <a:r>
              <a:rPr lang="en-US" altLang="ko" dirty="0" smtClean="0">
                <a:latin typeface="+mn-lt"/>
              </a:rPr>
              <a:t>E</a:t>
            </a:r>
            <a:r>
              <a:rPr lang="ko" dirty="0" smtClean="0">
                <a:latin typeface="+mn-lt"/>
              </a:rPr>
              <a:t>liminate </a:t>
            </a:r>
            <a:r>
              <a:rPr lang="ko" dirty="0">
                <a:latin typeface="+mn-lt"/>
              </a:rPr>
              <a:t>the use of pesticides and fertilizer run-off - decreasing the global warming pollution</a:t>
            </a:r>
          </a:p>
          <a:p>
            <a:pPr marL="457200" lvl="0" indent="-228600" rtl="0">
              <a:spcBef>
                <a:spcPts val="0"/>
              </a:spcBef>
              <a:buFont typeface="Arial" pitchFamily="34" charset="0"/>
              <a:buChar char="•"/>
            </a:pPr>
            <a:r>
              <a:rPr lang="ko" dirty="0">
                <a:latin typeface="+mn-lt"/>
              </a:rPr>
              <a:t>Use organic non-GMO seeds</a:t>
            </a:r>
          </a:p>
          <a:p>
            <a:pPr marL="457200" lvl="0" indent="-228600" rtl="0">
              <a:spcBef>
                <a:spcPts val="0"/>
              </a:spcBef>
              <a:buFont typeface="Arial" pitchFamily="34" charset="0"/>
              <a:buChar char="•"/>
            </a:pPr>
            <a:r>
              <a:rPr lang="en-US" altLang="ko" dirty="0" smtClean="0">
                <a:latin typeface="+mn-lt"/>
              </a:rPr>
              <a:t>C</a:t>
            </a:r>
            <a:r>
              <a:rPr lang="ko" dirty="0" smtClean="0">
                <a:latin typeface="+mn-lt"/>
              </a:rPr>
              <a:t>limate </a:t>
            </a:r>
            <a:r>
              <a:rPr lang="ko" dirty="0">
                <a:latin typeface="+mn-lt"/>
              </a:rPr>
              <a:t>controlled facility can produce fresh products all year round</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lgn="ctr">
              <a:spcBef>
                <a:spcPts val="0"/>
              </a:spcBef>
              <a:buNone/>
            </a:pPr>
            <a:r>
              <a:rPr lang="ko">
                <a:latin typeface="Arial"/>
                <a:ea typeface="Arial"/>
                <a:cs typeface="Arial"/>
                <a:sym typeface="Arial"/>
              </a:rPr>
              <a:t>Benefits of Rooftop Gardenings</a:t>
            </a:r>
          </a:p>
        </p:txBody>
      </p:sp>
      <p:sp>
        <p:nvSpPr>
          <p:cNvPr id="89" name="Shape 89"/>
          <p:cNvSpPr txBox="1">
            <a:spLocks noGrp="1"/>
          </p:cNvSpPr>
          <p:nvPr>
            <p:ph type="body" idx="1"/>
          </p:nvPr>
        </p:nvSpPr>
        <p:spPr>
          <a:xfrm>
            <a:off x="387900" y="2065125"/>
            <a:ext cx="8368200" cy="3483600"/>
          </a:xfrm>
          <a:prstGeom prst="rect">
            <a:avLst/>
          </a:prstGeom>
        </p:spPr>
        <p:txBody>
          <a:bodyPr lIns="91425" tIns="91425" rIns="91425" bIns="91425" anchor="t" anchorCtr="0">
            <a:noAutofit/>
          </a:bodyPr>
          <a:lstStyle/>
          <a:p>
            <a:pPr marL="457200" lvl="0" indent="-228600" rtl="0">
              <a:spcBef>
                <a:spcPts val="0"/>
              </a:spcBef>
              <a:buFont typeface="Arial"/>
              <a:buAutoNum type="arabicPeriod"/>
            </a:pPr>
            <a:r>
              <a:rPr lang="ko">
                <a:latin typeface="Arial"/>
                <a:ea typeface="Arial"/>
                <a:cs typeface="Arial"/>
                <a:sym typeface="Arial"/>
              </a:rPr>
              <a:t>Energy</a:t>
            </a:r>
          </a:p>
          <a:p>
            <a:pPr marL="457200" lvl="0" indent="-228600" rtl="0">
              <a:spcBef>
                <a:spcPts val="0"/>
              </a:spcBef>
              <a:buFont typeface="Arial"/>
              <a:buAutoNum type="arabicPeriod"/>
            </a:pPr>
            <a:r>
              <a:rPr lang="ko">
                <a:latin typeface="Arial"/>
                <a:ea typeface="Arial"/>
                <a:cs typeface="Arial"/>
                <a:sym typeface="Arial"/>
              </a:rPr>
              <a:t>Climate</a:t>
            </a:r>
          </a:p>
          <a:p>
            <a:pPr marL="457200" lvl="0" indent="-228600" rtl="0">
              <a:spcBef>
                <a:spcPts val="0"/>
              </a:spcBef>
              <a:buFont typeface="Arial"/>
              <a:buAutoNum type="arabicPeriod"/>
            </a:pPr>
            <a:r>
              <a:rPr lang="ko">
                <a:latin typeface="Arial"/>
                <a:ea typeface="Arial"/>
                <a:cs typeface="Arial"/>
                <a:sym typeface="Arial"/>
              </a:rPr>
              <a:t>Stormwater Management</a:t>
            </a:r>
          </a:p>
          <a:p>
            <a:pPr marL="457200" lvl="0" indent="-228600">
              <a:spcBef>
                <a:spcPts val="0"/>
              </a:spcBef>
              <a:buFont typeface="Arial"/>
              <a:buAutoNum type="arabicPeriod"/>
            </a:pPr>
            <a:r>
              <a:rPr lang="ko">
                <a:latin typeface="Arial"/>
                <a:ea typeface="Arial"/>
                <a:cs typeface="Arial"/>
                <a:sym typeface="Arial"/>
              </a:rPr>
              <a:t>Economy</a:t>
            </a:r>
          </a:p>
        </p:txBody>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r>
              <a:rPr lang="ko" dirty="0" smtClean="0">
                <a:latin typeface="Arial"/>
                <a:ea typeface="Arial"/>
                <a:cs typeface="Arial"/>
                <a:sym typeface="Arial"/>
              </a:rPr>
              <a:t> </a:t>
            </a:r>
            <a:r>
              <a:rPr lang="en-US" altLang="ko" dirty="0" smtClean="0">
                <a:latin typeface="Arial"/>
                <a:ea typeface="Arial"/>
                <a:cs typeface="Arial"/>
                <a:sym typeface="Arial"/>
              </a:rPr>
              <a:t>         </a:t>
            </a:r>
            <a:r>
              <a:rPr lang="ko" dirty="0" smtClean="0">
                <a:latin typeface="Arial"/>
                <a:ea typeface="Arial"/>
                <a:cs typeface="Arial"/>
                <a:sym typeface="Arial"/>
              </a:rPr>
              <a:t>Climate</a:t>
            </a:r>
            <a:r>
              <a:rPr lang="ko" dirty="0"/>
              <a:t>	</a:t>
            </a:r>
            <a:r>
              <a:rPr lang="en-US" altLang="ko" dirty="0" smtClean="0"/>
              <a:t>                              </a:t>
            </a:r>
            <a:r>
              <a:rPr lang="ko" altLang="ko-KR" dirty="0" smtClean="0">
                <a:latin typeface="Arial"/>
                <a:ea typeface="Arial"/>
                <a:cs typeface="Arial"/>
                <a:sym typeface="Arial"/>
              </a:rPr>
              <a:t>Energy</a:t>
            </a:r>
            <a:endParaRPr lang="ko" dirty="0"/>
          </a:p>
        </p:txBody>
      </p:sp>
      <p:sp>
        <p:nvSpPr>
          <p:cNvPr id="95" name="Shape 95"/>
          <p:cNvSpPr txBox="1">
            <a:spLocks noGrp="1"/>
          </p:cNvSpPr>
          <p:nvPr>
            <p:ph type="body" idx="1"/>
          </p:nvPr>
        </p:nvSpPr>
        <p:spPr>
          <a:xfrm>
            <a:off x="387900" y="2017475"/>
            <a:ext cx="3999900" cy="2017800"/>
          </a:xfrm>
          <a:prstGeom prst="rect">
            <a:avLst/>
          </a:prstGeom>
        </p:spPr>
        <p:txBody>
          <a:bodyPr lIns="91425" tIns="91425" rIns="91425" bIns="91425" anchor="t" anchorCtr="0">
            <a:noAutofit/>
          </a:bodyPr>
          <a:lstStyle/>
          <a:p>
            <a:pPr marL="457200" lvl="0" indent="-228600" rtl="0">
              <a:spcBef>
                <a:spcPts val="0"/>
              </a:spcBef>
              <a:spcAft>
                <a:spcPts val="0"/>
              </a:spcAft>
              <a:buClr>
                <a:srgbClr val="FFFFFF"/>
              </a:buClr>
              <a:buFont typeface="Arial" pitchFamily="34" charset="0"/>
              <a:buChar char="•"/>
            </a:pPr>
            <a:r>
              <a:rPr lang="ko" dirty="0">
                <a:solidFill>
                  <a:srgbClr val="FFFFFF"/>
                </a:solidFill>
                <a:latin typeface="Arial"/>
                <a:ea typeface="Arial"/>
                <a:cs typeface="Arial"/>
                <a:sym typeface="Arial"/>
              </a:rPr>
              <a:t>Reducing heat loss through wind chill in winter</a:t>
            </a:r>
            <a:r>
              <a:rPr lang="ko" dirty="0" smtClean="0">
                <a:solidFill>
                  <a:srgbClr val="FFFFFF"/>
                </a:solidFill>
                <a:latin typeface="Arial"/>
                <a:ea typeface="Arial"/>
                <a:cs typeface="Arial"/>
                <a:sym typeface="Arial"/>
              </a:rPr>
              <a:t>.</a:t>
            </a:r>
            <a:endParaRPr lang="en-US" altLang="ko" dirty="0" smtClean="0">
              <a:solidFill>
                <a:srgbClr val="FFFFFF"/>
              </a:solidFill>
              <a:latin typeface="Arial"/>
              <a:ea typeface="Arial"/>
              <a:cs typeface="Arial"/>
              <a:sym typeface="Arial"/>
            </a:endParaRPr>
          </a:p>
          <a:p>
            <a:pPr marL="457200" lvl="0" indent="-228600" rtl="0">
              <a:spcBef>
                <a:spcPts val="0"/>
              </a:spcBef>
              <a:spcAft>
                <a:spcPts val="0"/>
              </a:spcAft>
              <a:buClr>
                <a:srgbClr val="FFFFFF"/>
              </a:buClr>
              <a:buFont typeface="Arial" pitchFamily="34" charset="0"/>
              <a:buChar char="•"/>
            </a:pPr>
            <a:endParaRPr lang="ko" dirty="0">
              <a:solidFill>
                <a:srgbClr val="FFFFFF"/>
              </a:solidFill>
              <a:latin typeface="Arial"/>
              <a:ea typeface="Arial"/>
              <a:cs typeface="Arial"/>
              <a:sym typeface="Arial"/>
            </a:endParaRPr>
          </a:p>
          <a:p>
            <a:pPr marL="457200" lvl="0" indent="-228600" rtl="0">
              <a:spcBef>
                <a:spcPts val="0"/>
              </a:spcBef>
              <a:spcAft>
                <a:spcPts val="0"/>
              </a:spcAft>
              <a:buClr>
                <a:srgbClr val="FFFFFF"/>
              </a:buClr>
              <a:buFont typeface="Arial" pitchFamily="34" charset="0"/>
              <a:buChar char="•"/>
            </a:pPr>
            <a:r>
              <a:rPr lang="ko" dirty="0">
                <a:solidFill>
                  <a:srgbClr val="FFFFFF"/>
                </a:solidFill>
                <a:latin typeface="Arial"/>
                <a:ea typeface="Arial"/>
                <a:cs typeface="Arial"/>
                <a:sym typeface="Arial"/>
              </a:rPr>
              <a:t>Less need for air conditioning in summer</a:t>
            </a:r>
            <a:r>
              <a:rPr lang="ko" dirty="0" smtClean="0">
                <a:solidFill>
                  <a:srgbClr val="FFFFFF"/>
                </a:solidFill>
                <a:latin typeface="Arial"/>
                <a:ea typeface="Arial"/>
                <a:cs typeface="Arial"/>
                <a:sym typeface="Arial"/>
              </a:rPr>
              <a:t>.</a:t>
            </a:r>
            <a:endParaRPr lang="en-US" altLang="ko" dirty="0" smtClean="0">
              <a:solidFill>
                <a:srgbClr val="FFFFFF"/>
              </a:solidFill>
              <a:latin typeface="Arial"/>
              <a:ea typeface="Arial"/>
              <a:cs typeface="Arial"/>
              <a:sym typeface="Arial"/>
            </a:endParaRPr>
          </a:p>
          <a:p>
            <a:pPr marL="457200" lvl="0" indent="-228600" rtl="0">
              <a:spcBef>
                <a:spcPts val="0"/>
              </a:spcBef>
              <a:spcAft>
                <a:spcPts val="0"/>
              </a:spcAft>
              <a:buClr>
                <a:srgbClr val="FFFFFF"/>
              </a:buClr>
              <a:buFont typeface="Arial" pitchFamily="34" charset="0"/>
              <a:buChar char="•"/>
            </a:pPr>
            <a:endParaRPr lang="ko" dirty="0">
              <a:solidFill>
                <a:srgbClr val="FFFFFF"/>
              </a:solidFill>
              <a:latin typeface="Arial"/>
              <a:ea typeface="Arial"/>
              <a:cs typeface="Arial"/>
              <a:sym typeface="Arial"/>
            </a:endParaRPr>
          </a:p>
          <a:p>
            <a:pPr marL="457200" lvl="0" indent="-228600" rtl="0">
              <a:spcBef>
                <a:spcPts val="0"/>
              </a:spcBef>
              <a:spcAft>
                <a:spcPts val="0"/>
              </a:spcAft>
              <a:buClr>
                <a:srgbClr val="FFFFFF"/>
              </a:buClr>
              <a:buFont typeface="Arial" pitchFamily="34" charset="0"/>
              <a:buChar char="•"/>
            </a:pPr>
            <a:r>
              <a:rPr lang="ko" dirty="0">
                <a:solidFill>
                  <a:srgbClr val="FFFFFF"/>
                </a:solidFill>
                <a:latin typeface="Arial"/>
                <a:ea typeface="Arial"/>
                <a:cs typeface="Arial"/>
                <a:sym typeface="Arial"/>
              </a:rPr>
              <a:t>Reduced the daily energy demand for air </a:t>
            </a:r>
            <a:r>
              <a:rPr lang="ko" dirty="0" smtClean="0">
                <a:solidFill>
                  <a:srgbClr val="FFFFFF"/>
                </a:solidFill>
                <a:latin typeface="Arial"/>
                <a:ea typeface="Arial"/>
                <a:cs typeface="Arial"/>
                <a:sym typeface="Arial"/>
              </a:rPr>
              <a:t>conditioning </a:t>
            </a:r>
            <a:r>
              <a:rPr lang="ko" dirty="0">
                <a:solidFill>
                  <a:srgbClr val="FFFFFF"/>
                </a:solidFill>
                <a:latin typeface="Arial"/>
                <a:ea typeface="Arial"/>
                <a:cs typeface="Arial"/>
                <a:sym typeface="Arial"/>
              </a:rPr>
              <a:t>in the summer by over 75</a:t>
            </a:r>
            <a:r>
              <a:rPr lang="ko" dirty="0" smtClean="0">
                <a:solidFill>
                  <a:srgbClr val="FFFFFF"/>
                </a:solidFill>
                <a:latin typeface="Arial"/>
                <a:ea typeface="Arial"/>
                <a:cs typeface="Arial"/>
                <a:sym typeface="Arial"/>
              </a:rPr>
              <a:t>%</a:t>
            </a:r>
            <a:r>
              <a:rPr lang="en-US" altLang="ko" dirty="0" smtClean="0">
                <a:solidFill>
                  <a:srgbClr val="FFFFFF"/>
                </a:solidFill>
                <a:latin typeface="Arial"/>
                <a:ea typeface="Arial"/>
                <a:cs typeface="Arial"/>
                <a:sym typeface="Arial"/>
              </a:rPr>
              <a:t>.</a:t>
            </a:r>
            <a:endParaRPr lang="ko" dirty="0">
              <a:solidFill>
                <a:srgbClr val="FFFFFF"/>
              </a:solidFill>
              <a:latin typeface="Arial"/>
              <a:ea typeface="Arial"/>
              <a:cs typeface="Arial"/>
              <a:sym typeface="Arial"/>
            </a:endParaRPr>
          </a:p>
          <a:p>
            <a:pPr lvl="0" rtl="0">
              <a:spcBef>
                <a:spcPts val="0"/>
              </a:spcBef>
              <a:spcAft>
                <a:spcPts val="0"/>
              </a:spcAft>
              <a:buNone/>
            </a:pPr>
            <a:r>
              <a:rPr lang="ko" dirty="0" smtClean="0">
                <a:solidFill>
                  <a:srgbClr val="FFFFFF"/>
                </a:solidFill>
                <a:latin typeface="Arial"/>
                <a:ea typeface="Arial"/>
                <a:cs typeface="Arial"/>
                <a:sym typeface="Arial"/>
              </a:rPr>
              <a:t> </a:t>
            </a:r>
            <a:endParaRPr lang="ko" dirty="0">
              <a:solidFill>
                <a:srgbClr val="FFFFFF"/>
              </a:solidFill>
              <a:latin typeface="Arial"/>
              <a:ea typeface="Arial"/>
              <a:cs typeface="Arial"/>
              <a:sym typeface="Arial"/>
            </a:endParaRPr>
          </a:p>
          <a:p>
            <a:pPr lvl="0" rtl="0">
              <a:spcBef>
                <a:spcPts val="0"/>
              </a:spcBef>
              <a:spcAft>
                <a:spcPts val="0"/>
              </a:spcAft>
              <a:buNone/>
            </a:pPr>
            <a:endParaRPr dirty="0">
              <a:solidFill>
                <a:srgbClr val="FFFFFF"/>
              </a:solidFill>
              <a:latin typeface="Arial"/>
              <a:ea typeface="Arial"/>
              <a:cs typeface="Arial"/>
              <a:sym typeface="Arial"/>
            </a:endParaRPr>
          </a:p>
          <a:p>
            <a:pPr lvl="0">
              <a:spcBef>
                <a:spcPts val="0"/>
              </a:spcBef>
              <a:buNone/>
            </a:pPr>
            <a:endParaRPr dirty="0"/>
          </a:p>
        </p:txBody>
      </p:sp>
      <p:sp>
        <p:nvSpPr>
          <p:cNvPr id="96" name="Shape 96"/>
          <p:cNvSpPr txBox="1">
            <a:spLocks noGrp="1"/>
          </p:cNvSpPr>
          <p:nvPr>
            <p:ph type="body" idx="2"/>
          </p:nvPr>
        </p:nvSpPr>
        <p:spPr>
          <a:xfrm>
            <a:off x="4756200" y="2017475"/>
            <a:ext cx="3999900" cy="1912800"/>
          </a:xfrm>
          <a:prstGeom prst="rect">
            <a:avLst/>
          </a:prstGeom>
        </p:spPr>
        <p:txBody>
          <a:bodyPr lIns="91425" tIns="91425" rIns="91425" bIns="91425" anchor="t" anchorCtr="0">
            <a:noAutofit/>
          </a:bodyPr>
          <a:lstStyle/>
          <a:p>
            <a:pPr marL="457200" lvl="0" indent="-228600" rtl="0">
              <a:spcBef>
                <a:spcPts val="0"/>
              </a:spcBef>
              <a:buFont typeface="Arial" pitchFamily="34" charset="0"/>
              <a:buChar char="•"/>
            </a:pPr>
            <a:r>
              <a:rPr lang="ko" dirty="0">
                <a:latin typeface="Arial"/>
                <a:ea typeface="Arial"/>
                <a:cs typeface="Arial"/>
                <a:sym typeface="Arial"/>
              </a:rPr>
              <a:t>The plants of green roof can capture airborne pollutants.</a:t>
            </a:r>
          </a:p>
          <a:p>
            <a:pPr marL="457200" lvl="0" indent="-228600" rtl="0">
              <a:spcBef>
                <a:spcPts val="0"/>
              </a:spcBef>
              <a:buFont typeface="Arial" pitchFamily="34" charset="0"/>
              <a:buChar char="•"/>
            </a:pPr>
            <a:r>
              <a:rPr lang="ko" dirty="0">
                <a:latin typeface="Arial"/>
                <a:ea typeface="Arial"/>
                <a:cs typeface="Arial"/>
                <a:sym typeface="Arial"/>
              </a:rPr>
              <a:t>Reduce carbon footprints -  designed to reduce CO2.</a:t>
            </a:r>
          </a:p>
          <a:p>
            <a:pPr marL="457200" lvl="0" indent="-228600" rtl="0">
              <a:spcBef>
                <a:spcPts val="0"/>
              </a:spcBef>
              <a:buFont typeface="Arial" pitchFamily="34" charset="0"/>
              <a:buChar char="•"/>
            </a:pPr>
            <a:r>
              <a:rPr lang="ko" dirty="0">
                <a:latin typeface="Arial"/>
                <a:ea typeface="Arial"/>
                <a:cs typeface="Arial"/>
                <a:sym typeface="Arial"/>
              </a:rPr>
              <a:t>Reduce the Heat Island Effect.</a:t>
            </a:r>
          </a:p>
          <a:p>
            <a:pPr lvl="0">
              <a:spcBef>
                <a:spcPts val="0"/>
              </a:spcBef>
              <a:buNone/>
            </a:pPr>
            <a:endParaRPr dirty="0">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387900" y="466750"/>
            <a:ext cx="8368200" cy="686100"/>
          </a:xfrm>
          <a:prstGeom prst="rect">
            <a:avLst/>
          </a:prstGeom>
        </p:spPr>
        <p:txBody>
          <a:bodyPr lIns="91425" tIns="91425" rIns="91425" bIns="91425" anchor="b" anchorCtr="0">
            <a:noAutofit/>
          </a:bodyPr>
          <a:lstStyle/>
          <a:p>
            <a:pPr marL="0" lvl="0" indent="0">
              <a:spcBef>
                <a:spcPts val="0"/>
              </a:spcBef>
              <a:buNone/>
            </a:pPr>
            <a:r>
              <a:rPr lang="ko" dirty="0"/>
              <a:t>    </a:t>
            </a:r>
            <a:r>
              <a:rPr lang="ko" sz="2400" dirty="0">
                <a:latin typeface="Arial"/>
                <a:ea typeface="Arial"/>
                <a:cs typeface="Arial"/>
                <a:sym typeface="Arial"/>
              </a:rPr>
              <a:t>Stormwater Management                       Economy</a:t>
            </a:r>
          </a:p>
        </p:txBody>
      </p:sp>
      <p:sp>
        <p:nvSpPr>
          <p:cNvPr id="102" name="Shape 102"/>
          <p:cNvSpPr txBox="1">
            <a:spLocks noGrp="1"/>
          </p:cNvSpPr>
          <p:nvPr>
            <p:ph type="body" idx="1"/>
          </p:nvPr>
        </p:nvSpPr>
        <p:spPr>
          <a:xfrm>
            <a:off x="431625" y="2064600"/>
            <a:ext cx="3999900" cy="2707200"/>
          </a:xfrm>
          <a:prstGeom prst="rect">
            <a:avLst/>
          </a:prstGeom>
        </p:spPr>
        <p:txBody>
          <a:bodyPr lIns="91425" tIns="91425" rIns="91425" bIns="91425" anchor="t" anchorCtr="0">
            <a:noAutofit/>
          </a:bodyPr>
          <a:lstStyle/>
          <a:p>
            <a:pPr marL="457200" lvl="0" indent="-228600" rtl="0">
              <a:spcBef>
                <a:spcPts val="0"/>
              </a:spcBef>
              <a:spcAft>
                <a:spcPts val="0"/>
              </a:spcAft>
              <a:buClr>
                <a:srgbClr val="FFFFFF"/>
              </a:buClr>
              <a:buFont typeface="Arial" pitchFamily="34" charset="0"/>
              <a:buChar char="•"/>
            </a:pPr>
            <a:r>
              <a:rPr lang="ko" dirty="0">
                <a:solidFill>
                  <a:srgbClr val="FFFFFF"/>
                </a:solidFill>
                <a:latin typeface="Arial"/>
                <a:ea typeface="Arial"/>
                <a:cs typeface="Arial"/>
                <a:sym typeface="Arial"/>
              </a:rPr>
              <a:t>Green roofs can retain rainwater</a:t>
            </a:r>
            <a:r>
              <a:rPr lang="ko" dirty="0" smtClean="0">
                <a:solidFill>
                  <a:srgbClr val="FFFFFF"/>
                </a:solidFill>
                <a:latin typeface="Arial"/>
                <a:ea typeface="Arial"/>
                <a:cs typeface="Arial"/>
                <a:sym typeface="Arial"/>
              </a:rPr>
              <a:t>.</a:t>
            </a:r>
            <a:endParaRPr lang="en-US" altLang="ko" dirty="0" smtClean="0">
              <a:solidFill>
                <a:srgbClr val="FFFFFF"/>
              </a:solidFill>
              <a:latin typeface="Arial"/>
              <a:ea typeface="Arial"/>
              <a:cs typeface="Arial"/>
              <a:sym typeface="Arial"/>
            </a:endParaRPr>
          </a:p>
          <a:p>
            <a:pPr marL="457200" lvl="0" indent="-228600" rtl="0">
              <a:spcBef>
                <a:spcPts val="0"/>
              </a:spcBef>
              <a:spcAft>
                <a:spcPts val="0"/>
              </a:spcAft>
              <a:buClr>
                <a:srgbClr val="FFFFFF"/>
              </a:buClr>
              <a:buFont typeface="Arial" pitchFamily="34" charset="0"/>
              <a:buChar char="•"/>
            </a:pPr>
            <a:endParaRPr lang="ko" dirty="0">
              <a:solidFill>
                <a:srgbClr val="FFFFFF"/>
              </a:solidFill>
              <a:latin typeface="Arial"/>
              <a:ea typeface="Arial"/>
              <a:cs typeface="Arial"/>
              <a:sym typeface="Arial"/>
            </a:endParaRPr>
          </a:p>
          <a:p>
            <a:pPr marL="457200" lvl="0" indent="-228600" rtl="0">
              <a:spcBef>
                <a:spcPts val="0"/>
              </a:spcBef>
              <a:spcAft>
                <a:spcPts val="0"/>
              </a:spcAft>
              <a:buClr>
                <a:srgbClr val="FFFFFF"/>
              </a:buClr>
              <a:buFont typeface="Arial" pitchFamily="34" charset="0"/>
              <a:buChar char="•"/>
            </a:pPr>
            <a:r>
              <a:rPr lang="ko" dirty="0">
                <a:solidFill>
                  <a:srgbClr val="FFFFFF"/>
                </a:solidFill>
                <a:latin typeface="Arial"/>
                <a:ea typeface="Arial"/>
                <a:cs typeface="Arial"/>
                <a:sym typeface="Arial"/>
              </a:rPr>
              <a:t>Reduce the amount of stormwater runoff</a:t>
            </a:r>
            <a:r>
              <a:rPr lang="ko" dirty="0" smtClean="0">
                <a:solidFill>
                  <a:srgbClr val="FFFFFF"/>
                </a:solidFill>
                <a:latin typeface="Arial"/>
                <a:ea typeface="Arial"/>
                <a:cs typeface="Arial"/>
                <a:sym typeface="Arial"/>
              </a:rPr>
              <a:t>.</a:t>
            </a:r>
            <a:endParaRPr lang="en-US" altLang="ko" dirty="0" smtClean="0">
              <a:solidFill>
                <a:srgbClr val="FFFFFF"/>
              </a:solidFill>
              <a:latin typeface="Arial"/>
              <a:ea typeface="Arial"/>
              <a:cs typeface="Arial"/>
              <a:sym typeface="Arial"/>
            </a:endParaRPr>
          </a:p>
          <a:p>
            <a:pPr marL="457200" lvl="0" indent="-228600" rtl="0">
              <a:spcBef>
                <a:spcPts val="0"/>
              </a:spcBef>
              <a:spcAft>
                <a:spcPts val="0"/>
              </a:spcAft>
              <a:buClr>
                <a:srgbClr val="FFFFFF"/>
              </a:buClr>
              <a:buFont typeface="Arial" pitchFamily="34" charset="0"/>
              <a:buChar char="•"/>
            </a:pPr>
            <a:endParaRPr lang="ko" dirty="0">
              <a:solidFill>
                <a:srgbClr val="FFFFFF"/>
              </a:solidFill>
              <a:latin typeface="Arial"/>
              <a:ea typeface="Arial"/>
              <a:cs typeface="Arial"/>
              <a:sym typeface="Arial"/>
            </a:endParaRPr>
          </a:p>
          <a:p>
            <a:pPr marL="457200" lvl="0" indent="-228600" rtl="0">
              <a:spcBef>
                <a:spcPts val="0"/>
              </a:spcBef>
              <a:spcAft>
                <a:spcPts val="0"/>
              </a:spcAft>
              <a:buClr>
                <a:srgbClr val="FFFFFF"/>
              </a:buClr>
              <a:buFont typeface="Arial" pitchFamily="34" charset="0"/>
              <a:buChar char="•"/>
            </a:pPr>
            <a:r>
              <a:rPr lang="ko" dirty="0">
                <a:solidFill>
                  <a:srgbClr val="FFFFFF"/>
                </a:solidFill>
                <a:latin typeface="Arial"/>
                <a:ea typeface="Arial"/>
                <a:cs typeface="Arial"/>
                <a:sym typeface="Arial"/>
              </a:rPr>
              <a:t>Decrease stress on sewer systems at peak flow periods.</a:t>
            </a:r>
            <a:r>
              <a:rPr lang="ko" sz="1800" dirty="0">
                <a:solidFill>
                  <a:srgbClr val="FFFFFF"/>
                </a:solidFill>
                <a:latin typeface="Arial"/>
                <a:ea typeface="Arial"/>
                <a:cs typeface="Arial"/>
                <a:sym typeface="Arial"/>
              </a:rPr>
              <a:t> </a:t>
            </a:r>
          </a:p>
          <a:p>
            <a:pPr lvl="0" rtl="0">
              <a:spcBef>
                <a:spcPts val="0"/>
              </a:spcBef>
              <a:spcAft>
                <a:spcPts val="0"/>
              </a:spcAft>
              <a:buNone/>
            </a:pPr>
            <a:endParaRPr dirty="0">
              <a:solidFill>
                <a:srgbClr val="FFFFFF"/>
              </a:solidFill>
              <a:latin typeface="Arial"/>
              <a:ea typeface="Arial"/>
              <a:cs typeface="Arial"/>
              <a:sym typeface="Arial"/>
            </a:endParaRPr>
          </a:p>
          <a:p>
            <a:pPr lvl="0" rtl="0">
              <a:spcBef>
                <a:spcPts val="0"/>
              </a:spcBef>
              <a:buNone/>
            </a:pPr>
            <a:endParaRPr sz="1200" dirty="0"/>
          </a:p>
          <a:p>
            <a:pPr lvl="0">
              <a:spcBef>
                <a:spcPts val="0"/>
              </a:spcBef>
              <a:buNone/>
            </a:pPr>
            <a:endParaRPr dirty="0"/>
          </a:p>
        </p:txBody>
      </p:sp>
      <p:sp>
        <p:nvSpPr>
          <p:cNvPr id="103" name="Shape 103"/>
          <p:cNvSpPr txBox="1">
            <a:spLocks noGrp="1"/>
          </p:cNvSpPr>
          <p:nvPr>
            <p:ph type="body" idx="2"/>
          </p:nvPr>
        </p:nvSpPr>
        <p:spPr>
          <a:xfrm>
            <a:off x="4721200" y="2064600"/>
            <a:ext cx="3999900" cy="3078900"/>
          </a:xfrm>
          <a:prstGeom prst="rect">
            <a:avLst/>
          </a:prstGeom>
        </p:spPr>
        <p:txBody>
          <a:bodyPr lIns="91425" tIns="91425" rIns="91425" bIns="91425" anchor="t" anchorCtr="0">
            <a:noAutofit/>
          </a:bodyPr>
          <a:lstStyle/>
          <a:p>
            <a:pPr marL="457200" lvl="0" indent="-228600" rtl="0">
              <a:spcBef>
                <a:spcPts val="0"/>
              </a:spcBef>
              <a:spcAft>
                <a:spcPts val="0"/>
              </a:spcAft>
              <a:buClr>
                <a:srgbClr val="FFFFFF"/>
              </a:buClr>
              <a:buFont typeface="Arial" pitchFamily="34" charset="0"/>
              <a:buChar char="•"/>
            </a:pPr>
            <a:r>
              <a:rPr lang="ko" dirty="0">
                <a:solidFill>
                  <a:srgbClr val="FFFFFF"/>
                </a:solidFill>
                <a:latin typeface="Arial"/>
                <a:ea typeface="Arial"/>
                <a:cs typeface="Arial"/>
                <a:sym typeface="Arial"/>
              </a:rPr>
              <a:t>Buying farm goods from local rooftop gardens keep money within the local economy</a:t>
            </a:r>
            <a:r>
              <a:rPr lang="ko" dirty="0" smtClean="0">
                <a:solidFill>
                  <a:srgbClr val="FFFFFF"/>
                </a:solidFill>
                <a:latin typeface="Arial"/>
                <a:ea typeface="Arial"/>
                <a:cs typeface="Arial"/>
                <a:sym typeface="Arial"/>
              </a:rPr>
              <a:t>.</a:t>
            </a:r>
            <a:endParaRPr lang="en-US" altLang="ko" dirty="0" smtClean="0">
              <a:solidFill>
                <a:srgbClr val="FFFFFF"/>
              </a:solidFill>
              <a:latin typeface="Arial"/>
              <a:ea typeface="Arial"/>
              <a:cs typeface="Arial"/>
              <a:sym typeface="Arial"/>
            </a:endParaRPr>
          </a:p>
          <a:p>
            <a:pPr marL="457200" lvl="0" indent="-228600" rtl="0">
              <a:spcBef>
                <a:spcPts val="0"/>
              </a:spcBef>
              <a:spcAft>
                <a:spcPts val="0"/>
              </a:spcAft>
              <a:buClr>
                <a:srgbClr val="FFFFFF"/>
              </a:buClr>
              <a:buFont typeface="Arial" pitchFamily="34" charset="0"/>
              <a:buChar char="•"/>
            </a:pPr>
            <a:endParaRPr lang="ko" dirty="0">
              <a:solidFill>
                <a:srgbClr val="FFFFFF"/>
              </a:solidFill>
              <a:latin typeface="Arial"/>
              <a:ea typeface="Arial"/>
              <a:cs typeface="Arial"/>
              <a:sym typeface="Arial"/>
            </a:endParaRPr>
          </a:p>
          <a:p>
            <a:pPr marL="457200" lvl="0" indent="-228600" rtl="0">
              <a:spcBef>
                <a:spcPts val="0"/>
              </a:spcBef>
              <a:spcAft>
                <a:spcPts val="0"/>
              </a:spcAft>
              <a:buClr>
                <a:srgbClr val="FFFFFF"/>
              </a:buClr>
              <a:buFont typeface="Arial" pitchFamily="34" charset="0"/>
              <a:buChar char="•"/>
            </a:pPr>
            <a:r>
              <a:rPr lang="ko" dirty="0">
                <a:solidFill>
                  <a:srgbClr val="FFFFFF"/>
                </a:solidFill>
                <a:latin typeface="Arial"/>
                <a:ea typeface="Arial"/>
                <a:cs typeface="Arial"/>
                <a:sym typeface="Arial"/>
              </a:rPr>
              <a:t>Create jobs and increase employment</a:t>
            </a:r>
          </a:p>
          <a:p>
            <a:pPr lvl="0" rtl="0">
              <a:spcBef>
                <a:spcPts val="0"/>
              </a:spcBef>
              <a:buNone/>
            </a:pPr>
            <a:endParaRPr dirty="0"/>
          </a:p>
          <a:p>
            <a:pPr lvl="0" rtl="0">
              <a:spcBef>
                <a:spcPts val="0"/>
              </a:spcBef>
              <a:buNone/>
            </a:pPr>
            <a:endParaRPr dirty="0"/>
          </a:p>
        </p:txBody>
      </p: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647</Words>
  <Application>Microsoft Office PowerPoint</Application>
  <PresentationFormat>On-screen Show (16:9)</PresentationFormat>
  <Paragraphs>73</Paragraphs>
  <Slides>12</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Times New Roman</vt:lpstr>
      <vt:lpstr>Roboto</vt:lpstr>
      <vt:lpstr>Roboto Slab</vt:lpstr>
      <vt:lpstr>marina</vt:lpstr>
      <vt:lpstr>The Implications of Rooftop Gardening in Urban Areas</vt:lpstr>
      <vt:lpstr>PowerPoint Presentation</vt:lpstr>
      <vt:lpstr>PowerPoint Presentation</vt:lpstr>
      <vt:lpstr>Gotham Greens Founders</vt:lpstr>
      <vt:lpstr>Gotham Green</vt:lpstr>
      <vt:lpstr>Gotham Green</vt:lpstr>
      <vt:lpstr>Benefits of Rooftop Gardenings</vt:lpstr>
      <vt:lpstr>          Climate                               Energy</vt:lpstr>
      <vt:lpstr>    Stormwater Management                       Economy</vt:lpstr>
      <vt:lpstr>Potential Danger of Consuming products from Urban Rooftop Gardens</vt:lpstr>
      <vt:lpstr>Conclusion</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Implications of Rooftop Gardening in Urban Areas</dc:title>
  <dc:creator>Chung</dc:creator>
  <cp:lastModifiedBy>Faculty</cp:lastModifiedBy>
  <cp:revision>7</cp:revision>
  <dcterms:modified xsi:type="dcterms:W3CDTF">2016-05-16T17:00:27Z</dcterms:modified>
</cp:coreProperties>
</file>