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71" autoAdjust="0"/>
  </p:normalViewPr>
  <p:slideViewPr>
    <p:cSldViewPr>
      <p:cViewPr varScale="1">
        <p:scale>
          <a:sx n="87" d="100"/>
          <a:sy n="87" d="100"/>
        </p:scale>
        <p:origin x="1092"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FCB3FD5-33F1-4525-986E-A078E0D2D34F}" type="datetimeFigureOut">
              <a:rPr lang="en-US" smtClean="0"/>
              <a:t>5/9/2016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F802AA0-B32B-4842-8628-85B114A4B98E}" type="slidenum">
              <a:rPr lang="en-US" smtClean="0"/>
              <a:t>‹#›</a:t>
            </a:fld>
            <a:endParaRPr lang="en-US"/>
          </a:p>
        </p:txBody>
      </p:sp>
    </p:spTree>
    <p:extLst>
      <p:ext uri="{BB962C8B-B14F-4D97-AF65-F5344CB8AC3E}">
        <p14:creationId xmlns:p14="http://schemas.microsoft.com/office/powerpoint/2010/main" val="1657835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802AA0-B32B-4842-8628-85B114A4B98E}" type="slidenum">
              <a:rPr lang="en-US" smtClean="0"/>
              <a:t>1</a:t>
            </a:fld>
            <a:endParaRPr lang="en-US"/>
          </a:p>
        </p:txBody>
      </p:sp>
    </p:spTree>
    <p:extLst>
      <p:ext uri="{BB962C8B-B14F-4D97-AF65-F5344CB8AC3E}">
        <p14:creationId xmlns:p14="http://schemas.microsoft.com/office/powerpoint/2010/main" val="19184813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88FAA31F-E54A-4679-883D-4338A6762D51}" type="datetimeFigureOut">
              <a:rPr lang="en-US" smtClean="0"/>
              <a:t>5/9/2016</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9807E869-CC1B-4768-A1B6-4A3C618019A7}" type="slidenum">
              <a:rPr lang="en-US" smtClean="0"/>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8FAA31F-E54A-4679-883D-4338A6762D51}" type="datetimeFigureOut">
              <a:rPr lang="en-US" smtClean="0"/>
              <a:t>5/9/2016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07E869-CC1B-4768-A1B6-4A3C618019A7}"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9807E869-CC1B-4768-A1B6-4A3C618019A7}" type="slidenum">
              <a:rPr lang="en-US" smtClean="0"/>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8FAA31F-E54A-4679-883D-4338A6762D51}" type="datetimeFigureOut">
              <a:rPr lang="en-US" smtClean="0"/>
              <a:t>5/9/2016</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88FAA31F-E54A-4679-883D-4338A6762D51}" type="datetimeFigureOut">
              <a:rPr lang="en-US" smtClean="0"/>
              <a:t>5/9/2016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9807E869-CC1B-4768-A1B6-4A3C618019A7}" type="slidenum">
              <a:rPr lang="en-US" smtClean="0"/>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88FAA31F-E54A-4679-883D-4338A6762D51}" type="datetimeFigureOut">
              <a:rPr lang="en-US" smtClean="0"/>
              <a:t>5/9/2016</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9807E869-CC1B-4768-A1B6-4A3C618019A7}" type="slidenum">
              <a:rPr lang="en-US" smtClean="0"/>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88FAA31F-E54A-4679-883D-4338A6762D51}" type="datetimeFigureOut">
              <a:rPr lang="en-US" smtClean="0"/>
              <a:t>5/9/2016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07E869-CC1B-4768-A1B6-4A3C618019A7}" type="slidenum">
              <a:rPr lang="en-US" smtClean="0"/>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88FAA31F-E54A-4679-883D-4338A6762D51}" type="datetimeFigureOut">
              <a:rPr lang="en-US" smtClean="0"/>
              <a:t>5/9/2016</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9807E869-CC1B-4768-A1B6-4A3C618019A7}" type="slidenum">
              <a:rPr lang="en-US" smtClean="0"/>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8FAA31F-E54A-4679-883D-4338A6762D51}" type="datetimeFigureOut">
              <a:rPr lang="en-US" smtClean="0"/>
              <a:t>5/9/2016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9807E869-CC1B-4768-A1B6-4A3C618019A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88FAA31F-E54A-4679-883D-4338A6762D51}" type="datetimeFigureOut">
              <a:rPr lang="en-US" smtClean="0"/>
              <a:t>5/9/2016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9807E869-CC1B-4768-A1B6-4A3C618019A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9807E869-CC1B-4768-A1B6-4A3C618019A7}" type="slidenum">
              <a:rPr lang="en-US" smtClean="0"/>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88FAA31F-E54A-4679-883D-4338A6762D51}" type="datetimeFigureOut">
              <a:rPr lang="en-US" smtClean="0"/>
              <a:t>5/9/2016</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9807E869-CC1B-4768-A1B6-4A3C618019A7}" type="slidenum">
              <a:rPr lang="en-US" smtClean="0"/>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88FAA31F-E54A-4679-883D-4338A6762D51}" type="datetimeFigureOut">
              <a:rPr lang="en-US" smtClean="0"/>
              <a:t>5/9/2016</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88FAA31F-E54A-4679-883D-4338A6762D51}" type="datetimeFigureOut">
              <a:rPr lang="en-US" smtClean="0"/>
              <a:t>5/9/2016</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9807E869-CC1B-4768-A1B6-4A3C618019A7}" type="slidenum">
              <a:rPr lang="en-US" smtClean="0"/>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 Id="rId5" Type="http://schemas.openxmlformats.org/officeDocument/2006/relationships/image" Target="../media/image6.JPG"/><Relationship Id="rId4" Type="http://schemas.openxmlformats.org/officeDocument/2006/relationships/image" Target="../media/image5.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48018" y="506103"/>
            <a:ext cx="8001000" cy="1723549"/>
          </a:xfrm>
          <a:prstGeom prst="rect">
            <a:avLst/>
          </a:prstGeom>
          <a:noFill/>
        </p:spPr>
        <p:txBody>
          <a:bodyPr wrap="square" rtlCol="0">
            <a:spAutoFit/>
          </a:bodyPr>
          <a:lstStyle/>
          <a:p>
            <a:pPr algn="ctr"/>
            <a:r>
              <a:rPr lang="en-US" sz="4400" dirty="0">
                <a:solidFill>
                  <a:srgbClr val="FF0000"/>
                </a:solidFill>
                <a:latin typeface="Times New Roman"/>
                <a:ea typeface="SimSun"/>
                <a:cs typeface="Times New Roman"/>
              </a:rPr>
              <a:t>Population and Space In New York City</a:t>
            </a:r>
            <a:r>
              <a:rPr lang="en-US" sz="4000" dirty="0">
                <a:solidFill>
                  <a:srgbClr val="FF0000"/>
                </a:solidFill>
                <a:ea typeface="SimSun"/>
                <a:cs typeface="Times New Roman"/>
              </a:rPr>
              <a:t/>
            </a:r>
            <a:br>
              <a:rPr lang="en-US" sz="4000" dirty="0">
                <a:solidFill>
                  <a:srgbClr val="FF0000"/>
                </a:solidFill>
                <a:ea typeface="SimSun"/>
                <a:cs typeface="Times New Roman"/>
              </a:rPr>
            </a:br>
            <a:endParaRPr lang="en-US" dirty="0">
              <a:solidFill>
                <a:srgbClr val="FF0000"/>
              </a:solidFill>
            </a:endParaRPr>
          </a:p>
        </p:txBody>
      </p:sp>
      <p:sp>
        <p:nvSpPr>
          <p:cNvPr id="5" name="TextBox 4"/>
          <p:cNvSpPr txBox="1"/>
          <p:nvPr/>
        </p:nvSpPr>
        <p:spPr>
          <a:xfrm>
            <a:off x="152400" y="2971800"/>
            <a:ext cx="8839200" cy="2492990"/>
          </a:xfrm>
          <a:prstGeom prst="rect">
            <a:avLst/>
          </a:prstGeom>
          <a:noFill/>
        </p:spPr>
        <p:txBody>
          <a:bodyPr wrap="square" rtlCol="0">
            <a:spAutoFit/>
          </a:bodyPr>
          <a:lstStyle/>
          <a:p>
            <a:pPr algn="ctr"/>
            <a:r>
              <a:rPr lang="en-US" dirty="0" smtClean="0">
                <a:latin typeface="Times New Roman"/>
                <a:ea typeface="SimSun"/>
                <a:cs typeface="Times New Roman"/>
              </a:rPr>
              <a:t>ECON 2505 Environmental Economics </a:t>
            </a:r>
          </a:p>
          <a:p>
            <a:pPr algn="ctr"/>
            <a:r>
              <a:rPr lang="en-US" dirty="0" smtClean="0">
                <a:latin typeface="Times New Roman"/>
                <a:ea typeface="SimSun"/>
                <a:cs typeface="Times New Roman"/>
              </a:rPr>
              <a:t>By:</a:t>
            </a:r>
          </a:p>
          <a:p>
            <a:pPr algn="ctr"/>
            <a:r>
              <a:rPr lang="en-US" dirty="0" err="1" smtClean="0">
                <a:latin typeface="Times New Roman"/>
                <a:ea typeface="SimSun"/>
                <a:cs typeface="Times New Roman"/>
              </a:rPr>
              <a:t>Atif</a:t>
            </a:r>
            <a:r>
              <a:rPr lang="en-US" dirty="0" smtClean="0">
                <a:latin typeface="Times New Roman"/>
                <a:ea typeface="SimSun"/>
                <a:cs typeface="Times New Roman"/>
              </a:rPr>
              <a:t> Bacchus </a:t>
            </a:r>
          </a:p>
          <a:p>
            <a:pPr algn="ctr"/>
            <a:r>
              <a:rPr lang="en-US" dirty="0" smtClean="0">
                <a:latin typeface="Times New Roman"/>
                <a:ea typeface="SimSun"/>
                <a:cs typeface="Times New Roman"/>
              </a:rPr>
              <a:t>Dao li</a:t>
            </a:r>
          </a:p>
          <a:p>
            <a:pPr algn="ctr"/>
            <a:endParaRPr lang="en-US" dirty="0">
              <a:latin typeface="Times New Roman"/>
              <a:ea typeface="SimSun"/>
              <a:cs typeface="Times New Roman"/>
            </a:endParaRPr>
          </a:p>
          <a:p>
            <a:pPr algn="ctr"/>
            <a:r>
              <a:rPr lang="en-US" dirty="0" smtClean="0">
                <a:latin typeface="Times New Roman"/>
                <a:ea typeface="SimSun"/>
                <a:cs typeface="Times New Roman"/>
              </a:rPr>
              <a:t>Professor Sean MacDonald</a:t>
            </a:r>
          </a:p>
          <a:p>
            <a:pPr algn="ctr"/>
            <a:endParaRPr lang="en-US" sz="2400" dirty="0" smtClean="0">
              <a:latin typeface="Times New Roman"/>
              <a:ea typeface="SimSun"/>
              <a:cs typeface="Times New Roman"/>
            </a:endParaRPr>
          </a:p>
          <a:p>
            <a:pPr algn="ctr"/>
            <a:r>
              <a:rPr lang="en-US" sz="2400" dirty="0" smtClean="0">
                <a:latin typeface="Times New Roman"/>
                <a:ea typeface="SimSun"/>
                <a:cs typeface="Times New Roman"/>
              </a:rPr>
              <a:t>Why is population and space a major problem in NYC? </a:t>
            </a:r>
            <a:endParaRPr lang="en-US" sz="2400" b="1" dirty="0"/>
          </a:p>
        </p:txBody>
      </p:sp>
    </p:spTree>
    <p:extLst>
      <p:ext uri="{BB962C8B-B14F-4D97-AF65-F5344CB8AC3E}">
        <p14:creationId xmlns:p14="http://schemas.microsoft.com/office/powerpoint/2010/main" val="10302147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New Condos’ Building</a:t>
            </a:r>
            <a:endParaRPr lang="en-US" dirty="0">
              <a:solidFill>
                <a:srgbClr val="FF0000"/>
              </a:solidFill>
            </a:endParaRPr>
          </a:p>
        </p:txBody>
      </p:sp>
      <p:pic>
        <p:nvPicPr>
          <p:cNvPr id="4" name="Content Placeholder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152400" y="1464600"/>
            <a:ext cx="4183539" cy="2345400"/>
          </a:xfr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31262" y="1495425"/>
            <a:ext cx="4260338" cy="2390775"/>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08653" y="3911849"/>
            <a:ext cx="4134747" cy="2742985"/>
          </a:xfrm>
          <a:prstGeom prst="rect">
            <a:avLst/>
          </a:prstGeom>
        </p:spPr>
      </p:pic>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724400" y="3962400"/>
            <a:ext cx="3657600" cy="2746454"/>
          </a:xfrm>
          <a:prstGeom prst="rect">
            <a:avLst/>
          </a:prstGeom>
        </p:spPr>
      </p:pic>
    </p:spTree>
    <p:extLst>
      <p:ext uri="{BB962C8B-B14F-4D97-AF65-F5344CB8AC3E}">
        <p14:creationId xmlns:p14="http://schemas.microsoft.com/office/powerpoint/2010/main" val="36453057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381000" y="2819400"/>
            <a:ext cx="8458200" cy="2743200"/>
          </a:xfrm>
        </p:spPr>
        <p:txBody>
          <a:bodyPr>
            <a:noAutofit/>
          </a:bodyPr>
          <a:lstStyle/>
          <a:p>
            <a:pPr algn="l"/>
            <a:r>
              <a:rPr lang="en-US" sz="2000" dirty="0" smtClean="0">
                <a:solidFill>
                  <a:srgbClr val="002060"/>
                </a:solidFill>
                <a:latin typeface="Times New Roman"/>
                <a:ea typeface="SimSun"/>
              </a:rPr>
              <a:t>  </a:t>
            </a:r>
            <a:r>
              <a:rPr lang="en-US" sz="2800" b="0" cap="none" dirty="0" smtClean="0">
                <a:solidFill>
                  <a:schemeClr val="tx1"/>
                </a:solidFill>
                <a:latin typeface="Times New Roman"/>
                <a:ea typeface="SimSun"/>
              </a:rPr>
              <a:t>One of the reasons is population growth was fueled by the continued surplus of births over deaths due to life expectancy in the city reaching a record high, coupled with a net influx of people into the city</a:t>
            </a:r>
            <a:r>
              <a:rPr lang="en-US" sz="2800" b="0" cap="none" dirty="0" smtClean="0">
                <a:solidFill>
                  <a:srgbClr val="002060"/>
                </a:solidFill>
                <a:latin typeface="Times New Roman"/>
                <a:ea typeface="SimSun"/>
              </a:rPr>
              <a:t>.</a:t>
            </a:r>
            <a:endParaRPr lang="en-US" sz="2800" b="0" cap="none" dirty="0">
              <a:solidFill>
                <a:srgbClr val="002060"/>
              </a:solidFill>
            </a:endParaRPr>
          </a:p>
        </p:txBody>
      </p:sp>
      <p:sp>
        <p:nvSpPr>
          <p:cNvPr id="3" name="Title 2"/>
          <p:cNvSpPr>
            <a:spLocks noGrp="1"/>
          </p:cNvSpPr>
          <p:nvPr>
            <p:ph type="ctrTitle"/>
          </p:nvPr>
        </p:nvSpPr>
        <p:spPr/>
        <p:txBody>
          <a:bodyPr/>
          <a:lstStyle/>
          <a:p>
            <a:r>
              <a:rPr lang="en-US" sz="4400" dirty="0">
                <a:latin typeface="Times New Roman"/>
                <a:ea typeface="SimSun"/>
              </a:rPr>
              <a:t> </a:t>
            </a:r>
            <a:r>
              <a:rPr lang="en-US" sz="4400" dirty="0">
                <a:solidFill>
                  <a:srgbClr val="FF0000"/>
                </a:solidFill>
                <a:latin typeface="Times New Roman"/>
                <a:ea typeface="SimSun"/>
              </a:rPr>
              <a:t>Why the population is growing up in New York City? </a:t>
            </a:r>
            <a:endParaRPr lang="en-US" dirty="0">
              <a:solidFill>
                <a:srgbClr val="FF0000"/>
              </a:solidFill>
            </a:endParaRPr>
          </a:p>
        </p:txBody>
      </p:sp>
    </p:spTree>
    <p:extLst>
      <p:ext uri="{BB962C8B-B14F-4D97-AF65-F5344CB8AC3E}">
        <p14:creationId xmlns:p14="http://schemas.microsoft.com/office/powerpoint/2010/main" val="20526179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a:solidFill>
                  <a:srgbClr val="FF0000"/>
                </a:solidFill>
                <a:latin typeface="Times New Roman"/>
                <a:ea typeface="SimSun"/>
              </a:rPr>
              <a:t>Each of the city’s five boroughs registered gains in population</a:t>
            </a:r>
            <a:endParaRPr lang="en-US" sz="2800" dirty="0">
              <a:solidFill>
                <a:srgbClr val="FF0000"/>
              </a:solidFill>
            </a:endParaRPr>
          </a:p>
        </p:txBody>
      </p:sp>
      <p:sp>
        <p:nvSpPr>
          <p:cNvPr id="3" name="Content Placeholder 2"/>
          <p:cNvSpPr>
            <a:spLocks noGrp="1"/>
          </p:cNvSpPr>
          <p:nvPr>
            <p:ph sz="quarter" idx="1"/>
          </p:nvPr>
        </p:nvSpPr>
        <p:spPr/>
        <p:txBody>
          <a:bodyPr/>
          <a:lstStyle/>
          <a:p>
            <a:endParaRPr lang="en-US" sz="2800" dirty="0" smtClean="0">
              <a:latin typeface="Times New Roman"/>
              <a:ea typeface="SimSun"/>
            </a:endParaRPr>
          </a:p>
          <a:p>
            <a:r>
              <a:rPr lang="en-US" sz="2800" dirty="0" smtClean="0">
                <a:latin typeface="Times New Roman"/>
                <a:ea typeface="SimSun"/>
              </a:rPr>
              <a:t>Brooklyn </a:t>
            </a:r>
            <a:r>
              <a:rPr lang="en-US" sz="2800" dirty="0">
                <a:latin typeface="Times New Roman"/>
                <a:ea typeface="SimSun"/>
              </a:rPr>
              <a:t>saw the largest increase, up 4.7 percent or 117,100 persons, followed by Queens (4.1 percent or 90,900 persons), the Bronx (3.8 percent or 53,100 persons), and Manhattan (3.2 percent or 50,400 persons). Staten Island (1.0 percent or 4,500 persons) showed the smallest gain over the 51-month period.</a:t>
            </a:r>
            <a:endParaRPr lang="en-US" dirty="0"/>
          </a:p>
        </p:txBody>
      </p:sp>
    </p:spTree>
    <p:extLst>
      <p:ext uri="{BB962C8B-B14F-4D97-AF65-F5344CB8AC3E}">
        <p14:creationId xmlns:p14="http://schemas.microsoft.com/office/powerpoint/2010/main" val="661901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52400" y="2743200"/>
            <a:ext cx="8686800" cy="3048000"/>
          </a:xfrm>
        </p:spPr>
        <p:txBody>
          <a:bodyPr>
            <a:noAutofit/>
          </a:bodyPr>
          <a:lstStyle/>
          <a:p>
            <a:pPr algn="l"/>
            <a:r>
              <a:rPr lang="en-US" sz="2400" b="0" cap="none" dirty="0" smtClean="0">
                <a:solidFill>
                  <a:schemeClr val="tx1"/>
                </a:solidFill>
                <a:latin typeface="Times New Roman"/>
                <a:ea typeface="SimSun"/>
              </a:rPr>
              <a:t>New York City last year gained more people than it lost through migration, reversing a trend that stretched to the mid-20th century.  For the year ending July 1, 2013, an influx of foreigners combined with a continuing decline in the loss of migrants to other states increased the population by more than 61,000, nudging it past 8.4 million for the first time.</a:t>
            </a:r>
            <a:endParaRPr lang="en-US" sz="2400" b="0" cap="none" dirty="0">
              <a:solidFill>
                <a:schemeClr val="tx1"/>
              </a:solidFill>
            </a:endParaRPr>
          </a:p>
        </p:txBody>
      </p:sp>
      <p:sp>
        <p:nvSpPr>
          <p:cNvPr id="3" name="Title 2"/>
          <p:cNvSpPr>
            <a:spLocks noGrp="1"/>
          </p:cNvSpPr>
          <p:nvPr>
            <p:ph type="ctrTitle"/>
          </p:nvPr>
        </p:nvSpPr>
        <p:spPr/>
        <p:txBody>
          <a:bodyPr>
            <a:normAutofit/>
          </a:bodyPr>
          <a:lstStyle/>
          <a:p>
            <a:r>
              <a:rPr lang="en-US" sz="3600" dirty="0">
                <a:solidFill>
                  <a:srgbClr val="FF0000"/>
                </a:solidFill>
                <a:latin typeface="Times New Roman"/>
                <a:ea typeface="SimSun"/>
              </a:rPr>
              <a:t>The other reason is many foreigners or people from others states migrate to New York City</a:t>
            </a:r>
            <a:endParaRPr lang="en-US" sz="3600" dirty="0">
              <a:solidFill>
                <a:srgbClr val="FF0000"/>
              </a:solidFill>
            </a:endParaRPr>
          </a:p>
        </p:txBody>
      </p:sp>
    </p:spTree>
    <p:extLst>
      <p:ext uri="{BB962C8B-B14F-4D97-AF65-F5344CB8AC3E}">
        <p14:creationId xmlns:p14="http://schemas.microsoft.com/office/powerpoint/2010/main" val="8327986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228600" y="2819400"/>
            <a:ext cx="8763000" cy="3505200"/>
          </a:xfrm>
        </p:spPr>
        <p:txBody>
          <a:bodyPr/>
          <a:lstStyle/>
          <a:p>
            <a:pPr marL="285750" indent="-285750" algn="l">
              <a:buFont typeface="Wingdings" panose="05000000000000000000" pitchFamily="2" charset="2"/>
              <a:buChar char="Ø"/>
            </a:pPr>
            <a:r>
              <a:rPr lang="en-US" sz="2000" dirty="0" smtClean="0">
                <a:latin typeface="Times New Roman"/>
                <a:ea typeface="SimSun"/>
              </a:rPr>
              <a:t> </a:t>
            </a:r>
            <a:r>
              <a:rPr lang="en-US" sz="2400" b="0" cap="none" dirty="0" smtClean="0">
                <a:solidFill>
                  <a:schemeClr val="tx1"/>
                </a:solidFill>
                <a:latin typeface="Times New Roman"/>
                <a:ea typeface="SimSun"/>
              </a:rPr>
              <a:t>A large number of New Yorkers live in poor-quality housing or pay extraordinarily high proportions of their incomes for rent.</a:t>
            </a:r>
          </a:p>
          <a:p>
            <a:pPr marL="285750" indent="-285750" algn="l">
              <a:buFont typeface="Wingdings" panose="05000000000000000000" pitchFamily="2" charset="2"/>
              <a:buChar char="Ø"/>
            </a:pPr>
            <a:endParaRPr lang="en-US" sz="2400" b="0" cap="none" dirty="0" smtClean="0">
              <a:solidFill>
                <a:schemeClr val="tx1"/>
              </a:solidFill>
              <a:latin typeface="Times New Roman"/>
              <a:ea typeface="SimSun"/>
            </a:endParaRPr>
          </a:p>
          <a:p>
            <a:pPr marL="285750" indent="-285750" algn="l">
              <a:buFont typeface="Wingdings" panose="05000000000000000000" pitchFamily="2" charset="2"/>
              <a:buChar char="Ø"/>
            </a:pPr>
            <a:r>
              <a:rPr lang="en-US" sz="2400" b="0" cap="none" dirty="0" smtClean="0">
                <a:solidFill>
                  <a:schemeClr val="tx1"/>
                </a:solidFill>
                <a:latin typeface="Times New Roman"/>
                <a:ea typeface="SimSun"/>
              </a:rPr>
              <a:t> The less desirable implication of low vacancy rates is that housing supply did not keep up with the demand for residence in the city.</a:t>
            </a:r>
          </a:p>
          <a:p>
            <a:pPr marL="342900" indent="-342900" algn="l">
              <a:buFont typeface="+mj-lt"/>
              <a:buAutoNum type="alphaLcParenR"/>
            </a:pPr>
            <a:endParaRPr lang="en-US" sz="2000" dirty="0" smtClean="0">
              <a:solidFill>
                <a:schemeClr val="tx1"/>
              </a:solidFill>
              <a:latin typeface="Times New Roman"/>
              <a:ea typeface="SimSun"/>
            </a:endParaRPr>
          </a:p>
          <a:p>
            <a:pPr marL="285750" indent="-285750" algn="l">
              <a:buFont typeface="Wingdings" panose="05000000000000000000" pitchFamily="2" charset="2"/>
              <a:buChar char="Ø"/>
            </a:pPr>
            <a:endParaRPr lang="en-US" dirty="0">
              <a:solidFill>
                <a:schemeClr val="tx1"/>
              </a:solidFill>
              <a:latin typeface="Times New Roman"/>
              <a:ea typeface="SimSun"/>
            </a:endParaRPr>
          </a:p>
          <a:p>
            <a:pPr marL="285750" indent="-285750" algn="l">
              <a:buFont typeface="Wingdings" panose="05000000000000000000" pitchFamily="2" charset="2"/>
              <a:buChar char="Ø"/>
            </a:pPr>
            <a:endParaRPr lang="en-US" dirty="0" smtClean="0">
              <a:solidFill>
                <a:schemeClr val="tx1"/>
              </a:solidFill>
              <a:latin typeface="Times New Roman"/>
              <a:ea typeface="SimSun"/>
            </a:endParaRPr>
          </a:p>
          <a:p>
            <a:pPr marL="285750" indent="-285750" algn="l">
              <a:buFont typeface="Wingdings" panose="05000000000000000000" pitchFamily="2" charset="2"/>
              <a:buChar char="Ø"/>
            </a:pPr>
            <a:endParaRPr lang="en-US" dirty="0" smtClean="0">
              <a:solidFill>
                <a:schemeClr val="tx1"/>
              </a:solidFill>
              <a:latin typeface="Times New Roman"/>
              <a:ea typeface="SimSun"/>
            </a:endParaRPr>
          </a:p>
          <a:p>
            <a:pPr marL="285750" indent="-285750" algn="l">
              <a:buFont typeface="Arial" panose="020B0604020202020204" pitchFamily="34" charset="0"/>
              <a:buChar char="•"/>
            </a:pPr>
            <a:endParaRPr lang="en-US" dirty="0">
              <a:solidFill>
                <a:schemeClr val="tx1"/>
              </a:solidFill>
            </a:endParaRPr>
          </a:p>
        </p:txBody>
      </p:sp>
      <p:sp>
        <p:nvSpPr>
          <p:cNvPr id="3" name="Title 2"/>
          <p:cNvSpPr>
            <a:spLocks noGrp="1"/>
          </p:cNvSpPr>
          <p:nvPr>
            <p:ph type="ctrTitle"/>
          </p:nvPr>
        </p:nvSpPr>
        <p:spPr/>
        <p:txBody>
          <a:bodyPr/>
          <a:lstStyle/>
          <a:p>
            <a:r>
              <a:rPr lang="en-US" dirty="0" err="1" smtClean="0">
                <a:solidFill>
                  <a:srgbClr val="FF0000"/>
                </a:solidFill>
              </a:rPr>
              <a:t>Hoursing</a:t>
            </a:r>
            <a:r>
              <a:rPr lang="en-US" dirty="0" smtClean="0">
                <a:solidFill>
                  <a:srgbClr val="FF0000"/>
                </a:solidFill>
              </a:rPr>
              <a:t> Price and Rental Growing Up </a:t>
            </a:r>
            <a:r>
              <a:rPr lang="en-US" dirty="0" err="1" smtClean="0">
                <a:solidFill>
                  <a:srgbClr val="FF0000"/>
                </a:solidFill>
              </a:rPr>
              <a:t>Continusely</a:t>
            </a:r>
            <a:endParaRPr lang="en-US" dirty="0">
              <a:solidFill>
                <a:srgbClr val="FF0000"/>
              </a:solidFill>
            </a:endParaRPr>
          </a:p>
        </p:txBody>
      </p:sp>
    </p:spTree>
    <p:extLst>
      <p:ext uri="{BB962C8B-B14F-4D97-AF65-F5344CB8AC3E}">
        <p14:creationId xmlns:p14="http://schemas.microsoft.com/office/powerpoint/2010/main" val="4788811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Community Garden’s Being Replaced!</a:t>
            </a:r>
            <a:endParaRPr lang="en-US" dirty="0"/>
          </a:p>
        </p:txBody>
      </p:sp>
      <p:sp>
        <p:nvSpPr>
          <p:cNvPr id="3" name="Content Placeholder 2"/>
          <p:cNvSpPr>
            <a:spLocks noGrp="1"/>
          </p:cNvSpPr>
          <p:nvPr>
            <p:ph sz="quarter" idx="1"/>
          </p:nvPr>
        </p:nvSpPr>
        <p:spPr/>
        <p:txBody>
          <a:bodyPr>
            <a:normAutofit lnSpcReduction="10000"/>
          </a:bodyPr>
          <a:lstStyle/>
          <a:p>
            <a:r>
              <a:rPr lang="en-US" sz="2800" dirty="0">
                <a:latin typeface="Times New Roman" panose="02020603050405020304" pitchFamily="18" charset="0"/>
                <a:ea typeface="SimSun" panose="02010600030101010101" pitchFamily="2" charset="-122"/>
              </a:rPr>
              <a:t>On May 5, 2014 New York’s Mayor Bill de Blasio laid out a 10-year plan to build or preserve 200,000 affordable apartments across all five </a:t>
            </a:r>
            <a:r>
              <a:rPr lang="en-US" sz="2800" dirty="0" smtClean="0">
                <a:latin typeface="Times New Roman" panose="02020603050405020304" pitchFamily="18" charset="0"/>
                <a:ea typeface="SimSun" panose="02010600030101010101" pitchFamily="2" charset="-122"/>
              </a:rPr>
              <a:t>boroughs-enough </a:t>
            </a:r>
            <a:r>
              <a:rPr lang="en-US" sz="2800" dirty="0">
                <a:latin typeface="Times New Roman" panose="02020603050405020304" pitchFamily="18" charset="0"/>
                <a:ea typeface="SimSun" panose="02010600030101010101" pitchFamily="2" charset="-122"/>
              </a:rPr>
              <a:t>housing to serve more than a half-million New Yorkers</a:t>
            </a:r>
            <a:r>
              <a:rPr lang="en-US" sz="2800" dirty="0" smtClean="0">
                <a:latin typeface="Times New Roman" panose="02020603050405020304" pitchFamily="18" charset="0"/>
                <a:ea typeface="SimSun" panose="02010600030101010101" pitchFamily="2" charset="-122"/>
              </a:rPr>
              <a:t>.</a:t>
            </a:r>
          </a:p>
          <a:p>
            <a:r>
              <a:rPr lang="en-US" sz="2800" dirty="0"/>
              <a:t>But more than a dozen community gardens are threatened with demolition to make room for affordable housing. </a:t>
            </a:r>
            <a:endParaRPr lang="en-US" sz="2800" dirty="0" smtClean="0"/>
          </a:p>
          <a:p>
            <a:r>
              <a:rPr lang="en-US" sz="2800" dirty="0" smtClean="0"/>
              <a:t>As </a:t>
            </a:r>
            <a:r>
              <a:rPr lang="en-US" sz="2800" dirty="0"/>
              <a:t>the amount of available land decreases and real estate prices continue to climb, some gardens have been targeted by the city, while developers are eyeing others.</a:t>
            </a:r>
            <a:r>
              <a:rPr lang="en-US" sz="2800" dirty="0" smtClean="0">
                <a:latin typeface="Times New Roman" panose="02020603050405020304" pitchFamily="18" charset="0"/>
                <a:ea typeface="SimSun" panose="02010600030101010101" pitchFamily="2" charset="-122"/>
              </a:rPr>
              <a:t> </a:t>
            </a:r>
          </a:p>
          <a:p>
            <a:endParaRPr lang="en-US" dirty="0"/>
          </a:p>
        </p:txBody>
      </p:sp>
    </p:spTree>
    <p:extLst>
      <p:ext uri="{BB962C8B-B14F-4D97-AF65-F5344CB8AC3E}">
        <p14:creationId xmlns:p14="http://schemas.microsoft.com/office/powerpoint/2010/main" val="6876514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But At What Cost?!</a:t>
            </a:r>
            <a:endParaRPr lang="en-US" dirty="0"/>
          </a:p>
        </p:txBody>
      </p:sp>
      <p:sp>
        <p:nvSpPr>
          <p:cNvPr id="3" name="Content Placeholder 2"/>
          <p:cNvSpPr>
            <a:spLocks noGrp="1"/>
          </p:cNvSpPr>
          <p:nvPr>
            <p:ph sz="quarter" idx="1"/>
          </p:nvPr>
        </p:nvSpPr>
        <p:spPr/>
        <p:txBody>
          <a:bodyPr/>
          <a:lstStyle/>
          <a:p>
            <a:r>
              <a:rPr lang="en-US" dirty="0"/>
              <a:t>Approximately 194,000 construction jobs and nearly 7,100 permanent jobs will be generated by the housing plan, and the City will work with stakeholders to make sure they are quality jobs and integrated into the City’s workforce development ecosystem. </a:t>
            </a:r>
            <a:endParaRPr lang="en-US" dirty="0" smtClean="0"/>
          </a:p>
          <a:p>
            <a:r>
              <a:rPr lang="en-US" dirty="0" smtClean="0"/>
              <a:t>The </a:t>
            </a:r>
            <a:r>
              <a:rPr lang="en-US" dirty="0"/>
              <a:t>housing plans to serve low and middle-income families with affordable housing options but many gardens in NYC will be demolished to make way for it. </a:t>
            </a:r>
          </a:p>
          <a:p>
            <a:endParaRPr lang="en-US" dirty="0"/>
          </a:p>
        </p:txBody>
      </p:sp>
    </p:spTree>
    <p:extLst>
      <p:ext uri="{BB962C8B-B14F-4D97-AF65-F5344CB8AC3E}">
        <p14:creationId xmlns:p14="http://schemas.microsoft.com/office/powerpoint/2010/main" val="2915303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Community Gardens in NYC</a:t>
            </a:r>
            <a:endParaRPr lang="en-US" dirty="0"/>
          </a:p>
        </p:txBody>
      </p:sp>
      <p:pic>
        <p:nvPicPr>
          <p:cNvPr id="1026" name="Picture 2" descr="https://static01.nyt.com/images/2016/01/23/nyregion/23GARDENS1/23GARDENS1-master768.jpg"/>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299474" y="1600200"/>
            <a:ext cx="4371495" cy="2529916"/>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335721" y="4267200"/>
            <a:ext cx="4236279" cy="646331"/>
          </a:xfrm>
          <a:prstGeom prst="rect">
            <a:avLst/>
          </a:prstGeom>
        </p:spPr>
        <p:txBody>
          <a:bodyPr wrap="square">
            <a:spAutoFit/>
          </a:bodyPr>
          <a:lstStyle/>
          <a:p>
            <a:r>
              <a:rPr lang="en-US" dirty="0"/>
              <a:t>Roger That community garden in Crown Heights, Brooklyn</a:t>
            </a:r>
          </a:p>
        </p:txBody>
      </p:sp>
      <p:pic>
        <p:nvPicPr>
          <p:cNvPr id="1028" name="Picture 4" descr="https://static01.nyt.com/images/2016/01/23/nyregion/23GARDENS2/23GARDENS2-master675.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24400" y="1600200"/>
            <a:ext cx="4216527" cy="2529916"/>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4702913" y="4304841"/>
            <a:ext cx="4259499" cy="369332"/>
          </a:xfrm>
          <a:prstGeom prst="rect">
            <a:avLst/>
          </a:prstGeom>
        </p:spPr>
        <p:txBody>
          <a:bodyPr wrap="none">
            <a:spAutoFit/>
          </a:bodyPr>
          <a:lstStyle/>
          <a:p>
            <a:r>
              <a:rPr lang="en-US" dirty="0"/>
              <a:t>Mandela Community Garden in Harlem</a:t>
            </a:r>
          </a:p>
        </p:txBody>
      </p:sp>
    </p:spTree>
    <p:extLst>
      <p:ext uri="{BB962C8B-B14F-4D97-AF65-F5344CB8AC3E}">
        <p14:creationId xmlns:p14="http://schemas.microsoft.com/office/powerpoint/2010/main" val="3321729798"/>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166</TotalTime>
  <Words>477</Words>
  <Application>Microsoft Office PowerPoint</Application>
  <PresentationFormat>On-screen Show (4:3)</PresentationFormat>
  <Paragraphs>35</Paragraphs>
  <Slides>9</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vt:i4>
      </vt:variant>
    </vt:vector>
  </HeadingPairs>
  <TitlesOfParts>
    <vt:vector size="17" baseType="lpstr">
      <vt:lpstr>SimSun</vt:lpstr>
      <vt:lpstr>Arial</vt:lpstr>
      <vt:lpstr>Calibri</vt:lpstr>
      <vt:lpstr>Georgia</vt:lpstr>
      <vt:lpstr>Times New Roman</vt:lpstr>
      <vt:lpstr>Wingdings</vt:lpstr>
      <vt:lpstr>Wingdings 2</vt:lpstr>
      <vt:lpstr>Civic</vt:lpstr>
      <vt:lpstr>PowerPoint Presentation</vt:lpstr>
      <vt:lpstr>New Condos’ Building</vt:lpstr>
      <vt:lpstr> Why the population is growing up in New York City? </vt:lpstr>
      <vt:lpstr>Each of the city’s five boroughs registered gains in population</vt:lpstr>
      <vt:lpstr>The other reason is many foreigners or people from others states migrate to New York City</vt:lpstr>
      <vt:lpstr>Hoursing Price and Rental Growing Up Continusely</vt:lpstr>
      <vt:lpstr>Community Garden’s Being Replaced!</vt:lpstr>
      <vt:lpstr>But At What Cost?!</vt:lpstr>
      <vt:lpstr>Community Gardens in NYC</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Population and Space In New York City</dc:title>
  <dc:creator>Zhang</dc:creator>
  <cp:lastModifiedBy>V12</cp:lastModifiedBy>
  <cp:revision>18</cp:revision>
  <dcterms:created xsi:type="dcterms:W3CDTF">2016-04-29T14:35:18Z</dcterms:created>
  <dcterms:modified xsi:type="dcterms:W3CDTF">2016-05-09T18:57:45Z</dcterms:modified>
</cp:coreProperties>
</file>