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0" r:id="rId6"/>
    <p:sldId id="263" r:id="rId7"/>
    <p:sldId id="261" r:id="rId8"/>
    <p:sldId id="264" r:id="rId9"/>
    <p:sldId id="266" r:id="rId10"/>
    <p:sldId id="267" r:id="rId11"/>
    <p:sldId id="268" r:id="rId12"/>
    <p:sldId id="269" r:id="rId13"/>
    <p:sldId id="262" r:id="rId14"/>
    <p:sldId id="265" r:id="rId15"/>
    <p:sldId id="27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94712" autoAdjust="0"/>
  </p:normalViewPr>
  <p:slideViewPr>
    <p:cSldViewPr>
      <p:cViewPr varScale="1">
        <p:scale>
          <a:sx n="108" d="100"/>
          <a:sy n="108" d="100"/>
        </p:scale>
        <p:origin x="-16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C41591-72B7-4ED3-B38A-B47A29AA782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4EC5BFA5-4BC2-438F-86C6-01CC2BCF24BC}" type="datetimeFigureOut">
              <a:rPr lang="zh-CN" altLang="en-US" smtClean="0"/>
              <a:t>2016/5/22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4C41591-72B7-4ED3-B38A-B47A29AA7823}" type="slidenum">
              <a:rPr lang="zh-CN" altLang="en-US" smtClean="0"/>
              <a:t>‹#›</a:t>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C5BFA5-4BC2-438F-86C6-01CC2BCF24BC}" type="datetimeFigureOut">
              <a:rPr lang="zh-CN" altLang="en-US" smtClean="0"/>
              <a:t>2016/5/22</a:t>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C41591-72B7-4ED3-B38A-B47A29AA7823}" type="slidenum">
              <a:rPr lang="zh-CN" altLang="en-US" smtClean="0"/>
              <a:t>‹#›</a:t>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logs.ei.columbia.edu/2010/03/26/ideas-for-the-sustainable-city-green-buildings/" TargetMode="External"/><Relationship Id="rId2" Type="http://schemas.openxmlformats.org/officeDocument/2006/relationships/hyperlink" Target="http://www.queensbotanical.org/" TargetMode="External"/><Relationship Id="rId1" Type="http://schemas.openxmlformats.org/officeDocument/2006/relationships/slideLayout" Target="../slideLayouts/slideLayout2.xml"/><Relationship Id="rId4" Type="http://schemas.openxmlformats.org/officeDocument/2006/relationships/hyperlink" Target="http://cityroom.blogs.nytimes.com/2007/09/27/citys-greenest-building-opens-in-queens/?_r=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altLang="zh-CN" dirty="0" smtClean="0"/>
              <a:t>Sustainable Electricity</a:t>
            </a:r>
            <a:endParaRPr lang="zh-CN" altLang="en-US" dirty="0"/>
          </a:p>
        </p:txBody>
      </p:sp>
      <p:sp>
        <p:nvSpPr>
          <p:cNvPr id="3" name="副标题 2"/>
          <p:cNvSpPr>
            <a:spLocks noGrp="1"/>
          </p:cNvSpPr>
          <p:nvPr>
            <p:ph type="subTitle" idx="1"/>
          </p:nvPr>
        </p:nvSpPr>
        <p:spPr/>
        <p:txBody>
          <a:bodyPr/>
          <a:lstStyle/>
          <a:p>
            <a:pPr algn="r"/>
            <a:r>
              <a:rPr lang="en-US" altLang="zh-CN" dirty="0" smtClean="0"/>
              <a:t>ECON 2502 Environmental Economics</a:t>
            </a:r>
          </a:p>
          <a:p>
            <a:pPr algn="r"/>
            <a:r>
              <a:rPr lang="en-US" altLang="zh-CN" dirty="0" smtClean="0"/>
              <a:t>by: </a:t>
            </a:r>
            <a:r>
              <a:rPr lang="en-US" altLang="zh-CN" dirty="0" err="1" smtClean="0"/>
              <a:t>Haomin</a:t>
            </a:r>
            <a:r>
              <a:rPr lang="en-US" altLang="zh-CN" dirty="0" smtClean="0"/>
              <a:t> Pan</a:t>
            </a:r>
          </a:p>
          <a:p>
            <a:pPr algn="r"/>
            <a:r>
              <a:rPr lang="en-US" altLang="zh-CN" dirty="0" smtClean="0"/>
              <a:t>Prof. </a:t>
            </a:r>
            <a:r>
              <a:rPr lang="en-US" dirty="0" smtClean="0"/>
              <a:t>MacDonald</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queens02.jpg"/>
          <p:cNvPicPr>
            <a:picLocks noGrp="1" noChangeAspect="1"/>
          </p:cNvPicPr>
          <p:nvPr>
            <p:ph idx="1"/>
          </p:nvPr>
        </p:nvPicPr>
        <p:blipFill>
          <a:blip r:embed="rId2"/>
          <a:stretch>
            <a:fillRect/>
          </a:stretch>
        </p:blipFill>
        <p:spPr>
          <a:xfrm>
            <a:off x="642910" y="714356"/>
            <a:ext cx="4071966" cy="3239064"/>
          </a:xfrm>
        </p:spPr>
      </p:pic>
      <p:pic>
        <p:nvPicPr>
          <p:cNvPr id="8" name="图片 7" descr="queens05.jpg"/>
          <p:cNvPicPr>
            <a:picLocks noChangeAspect="1"/>
          </p:cNvPicPr>
          <p:nvPr/>
        </p:nvPicPr>
        <p:blipFill>
          <a:blip r:embed="rId3"/>
          <a:stretch>
            <a:fillRect/>
          </a:stretch>
        </p:blipFill>
        <p:spPr>
          <a:xfrm>
            <a:off x="4714876" y="2786058"/>
            <a:ext cx="4289412" cy="3412032"/>
          </a:xfrm>
          <a:prstGeom prst="rect">
            <a:avLst/>
          </a:prstGeom>
        </p:spPr>
      </p:pic>
      <p:pic>
        <p:nvPicPr>
          <p:cNvPr id="1026" name="Picture 2" descr="http://www.queensbotanical.org/media/image/heat_exchanger3.jpg"/>
          <p:cNvPicPr>
            <a:picLocks noChangeAspect="1" noChangeArrowheads="1"/>
          </p:cNvPicPr>
          <p:nvPr/>
        </p:nvPicPr>
        <p:blipFill>
          <a:blip r:embed="rId4" cstate="print"/>
          <a:srcRect/>
          <a:stretch>
            <a:fillRect/>
          </a:stretch>
        </p:blipFill>
        <p:spPr bwMode="auto">
          <a:xfrm>
            <a:off x="6143636" y="642918"/>
            <a:ext cx="2857500" cy="2143125"/>
          </a:xfrm>
          <a:prstGeom prst="rect">
            <a:avLst/>
          </a:prstGeom>
          <a:noFill/>
        </p:spPr>
      </p:pic>
      <p:pic>
        <p:nvPicPr>
          <p:cNvPr id="11" name="Picture 4" descr="http://www.queensbotanical.org/media/image/pv_array_1.jpg"/>
          <p:cNvPicPr>
            <a:picLocks noChangeAspect="1" noChangeArrowheads="1"/>
          </p:cNvPicPr>
          <p:nvPr/>
        </p:nvPicPr>
        <p:blipFill>
          <a:blip r:embed="rId5"/>
          <a:srcRect/>
          <a:stretch>
            <a:fillRect/>
          </a:stretch>
        </p:blipFill>
        <p:spPr bwMode="auto">
          <a:xfrm>
            <a:off x="857224" y="4000504"/>
            <a:ext cx="2786082" cy="2089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Solar Panel – Photovoltaic cells</a:t>
            </a:r>
            <a:endParaRPr lang="zh-CN" altLang="en-US" dirty="0"/>
          </a:p>
        </p:txBody>
      </p:sp>
      <p:sp>
        <p:nvSpPr>
          <p:cNvPr id="3" name="内容占位符 2"/>
          <p:cNvSpPr>
            <a:spLocks noGrp="1"/>
          </p:cNvSpPr>
          <p:nvPr>
            <p:ph idx="1"/>
          </p:nvPr>
        </p:nvSpPr>
        <p:spPr/>
        <p:txBody>
          <a:bodyPr>
            <a:normAutofit fontScale="92500"/>
          </a:bodyPr>
          <a:lstStyle/>
          <a:p>
            <a:r>
              <a:rPr lang="en-US" dirty="0" smtClean="0"/>
              <a:t>Solar energy harnessed by rooftop photovoltaic cells will produce almost 20 percent of the electricity used in the Visitor &amp; Administration Building. </a:t>
            </a:r>
          </a:p>
          <a:p>
            <a:r>
              <a:rPr lang="en-US" dirty="0" smtClean="0"/>
              <a:t>Each of these cells is made of thin layers of silicon pressed together. When sunlight strikes the surface of the cell, it excites the electrons within, causing them to move from layer to layer. This movement generates electrical current. </a:t>
            </a:r>
          </a:p>
          <a:p>
            <a:r>
              <a:rPr lang="en-US" dirty="0" smtClean="0"/>
              <a:t>The system as a whole contains 5,544 photovoltaic cells connected in modular panels covering 1,720 square feet of the building’s roof, capable of generating up to 16 kilowatts of electricity per hour. </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Geothermal </a:t>
            </a:r>
            <a:r>
              <a:rPr lang="en-US" dirty="0" smtClean="0"/>
              <a:t>System</a:t>
            </a:r>
            <a:endParaRPr lang="zh-CN" altLang="en-US" dirty="0"/>
          </a:p>
        </p:txBody>
      </p:sp>
      <p:sp>
        <p:nvSpPr>
          <p:cNvPr id="3" name="内容占位符 2"/>
          <p:cNvSpPr>
            <a:spLocks noGrp="1"/>
          </p:cNvSpPr>
          <p:nvPr>
            <p:ph idx="1"/>
          </p:nvPr>
        </p:nvSpPr>
        <p:spPr/>
        <p:txBody>
          <a:bodyPr>
            <a:normAutofit fontScale="77500" lnSpcReduction="20000"/>
          </a:bodyPr>
          <a:lstStyle/>
          <a:p>
            <a:r>
              <a:rPr lang="en-US" dirty="0" smtClean="0"/>
              <a:t>Seasonal </a:t>
            </a:r>
            <a:r>
              <a:rPr lang="en-US" dirty="0" smtClean="0"/>
              <a:t>heating and cooling is provided by a geothermal system in the Visitor &amp; Administration Building. </a:t>
            </a:r>
          </a:p>
          <a:p>
            <a:r>
              <a:rPr lang="en-US" dirty="0" smtClean="0"/>
              <a:t>Water from an aquifer 300 feet underground is pumped into the building from two on-site wells. Because it is buried so deep, this water remains approximately 55 degrees F year-round. In the building’s mechanical room, the well water flows through pipes within pieces of equipment called heat exchangers. At the same time other pipes carry water from the building’s heating and cooling system through the same heat exchangers. During the winter, the exchangers transfer heat energy from the well water into the system water, making it hot enough to heat the building. During the summer, heat energy is transferred from the system water to the well water, leaving the system water the right temperature to cool the building. After the transfer, the well water is pumped back into the underground aquifer. </a:t>
            </a:r>
          </a:p>
          <a:p>
            <a:r>
              <a:rPr lang="en-US" dirty="0" smtClean="0"/>
              <a:t>The Visitor &amp; Administration Building’s geothermal system uses much less energy than a conventional furnace or air conditioner, and eliminates the need to burn any fossil fuels on site.</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Method 2: Improvements in Technology</a:t>
            </a:r>
            <a:endParaRPr lang="zh-CN" altLang="en-US" dirty="0"/>
          </a:p>
        </p:txBody>
      </p:sp>
      <p:sp>
        <p:nvSpPr>
          <p:cNvPr id="3" name="内容占位符 2"/>
          <p:cNvSpPr>
            <a:spLocks noGrp="1"/>
          </p:cNvSpPr>
          <p:nvPr>
            <p:ph idx="1"/>
          </p:nvPr>
        </p:nvSpPr>
        <p:spPr/>
        <p:txBody>
          <a:bodyPr/>
          <a:lstStyle/>
          <a:p>
            <a:r>
              <a:rPr lang="en-US" altLang="zh-CN" dirty="0" smtClean="0"/>
              <a:t>Energy Saving Home Appliances, Lamps/Bulbs </a:t>
            </a:r>
          </a:p>
          <a:p>
            <a:r>
              <a:rPr lang="en-US" altLang="zh-CN" dirty="0" smtClean="0"/>
              <a:t>Alternative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Electricity is important</a:t>
            </a:r>
          </a:p>
          <a:p>
            <a:r>
              <a:rPr lang="en-US" altLang="zh-CN" dirty="0" smtClean="0"/>
              <a:t>Sustainable make better future</a:t>
            </a:r>
          </a:p>
          <a:p>
            <a:r>
              <a:rPr lang="en-US" altLang="zh-CN" dirty="0" smtClean="0"/>
              <a:t>Still having a long way to go</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Source of Citation</a:t>
            </a:r>
            <a:endParaRPr lang="zh-CN" altLang="en-US" dirty="0"/>
          </a:p>
        </p:txBody>
      </p:sp>
      <p:sp>
        <p:nvSpPr>
          <p:cNvPr id="3" name="内容占位符 2"/>
          <p:cNvSpPr>
            <a:spLocks noGrp="1"/>
          </p:cNvSpPr>
          <p:nvPr>
            <p:ph idx="1"/>
          </p:nvPr>
        </p:nvSpPr>
        <p:spPr/>
        <p:txBody>
          <a:bodyPr>
            <a:normAutofit/>
          </a:bodyPr>
          <a:lstStyle/>
          <a:p>
            <a:r>
              <a:rPr lang="en-US" altLang="zh-CN" sz="2000" dirty="0" smtClean="0">
                <a:hlinkClick r:id="rId2"/>
              </a:rPr>
              <a:t>http://</a:t>
            </a:r>
            <a:r>
              <a:rPr lang="en-US" altLang="zh-CN" sz="2000" dirty="0" smtClean="0">
                <a:hlinkClick r:id="rId2"/>
              </a:rPr>
              <a:t>www.queensbotanical.org</a:t>
            </a:r>
            <a:r>
              <a:rPr lang="en-US" altLang="zh-CN" sz="2000" dirty="0" smtClean="0"/>
              <a:t>  Queens Botanical Garden</a:t>
            </a:r>
          </a:p>
          <a:p>
            <a:r>
              <a:rPr lang="en-US" altLang="zh-CN" sz="2000" dirty="0" smtClean="0">
                <a:hlinkClick r:id="rId3"/>
              </a:rPr>
              <a:t>http://blogs.ei.columbia.edu/2010/03/26/ideas-for-the-sustainable-city-green-buildings</a:t>
            </a:r>
            <a:r>
              <a:rPr lang="en-US" altLang="zh-CN" sz="2000" dirty="0" smtClean="0">
                <a:hlinkClick r:id="rId3"/>
              </a:rPr>
              <a:t>/</a:t>
            </a:r>
            <a:r>
              <a:rPr lang="en-US" altLang="zh-CN" sz="2000" dirty="0" smtClean="0"/>
              <a:t> Ideas for the Sustainable City: Green </a:t>
            </a:r>
            <a:r>
              <a:rPr lang="en-US" altLang="zh-CN" sz="2000" dirty="0" smtClean="0"/>
              <a:t>Buildings by Tristan Jones, Earth Institute, Columbia University</a:t>
            </a:r>
          </a:p>
          <a:p>
            <a:r>
              <a:rPr lang="en-US" altLang="zh-CN" sz="2000" dirty="0" smtClean="0">
                <a:hlinkClick r:id="rId4"/>
              </a:rPr>
              <a:t>http://cityroom.blogs.nytimes.com/2007/09/27/citys-greenest-building-opens-in-queens/?_r=0</a:t>
            </a:r>
            <a:r>
              <a:rPr lang="en-US" altLang="zh-CN" sz="2000" dirty="0" smtClean="0"/>
              <a:t> </a:t>
            </a:r>
            <a:r>
              <a:rPr lang="en-US" altLang="zh-CN" sz="2000" dirty="0" smtClean="0"/>
              <a:t> City’s </a:t>
            </a:r>
            <a:r>
              <a:rPr lang="en-US" altLang="zh-CN" sz="2000" dirty="0" smtClean="0"/>
              <a:t>‘Greenest’ Building Opens in </a:t>
            </a:r>
            <a:r>
              <a:rPr lang="en-US" altLang="zh-CN" sz="2000" dirty="0" smtClean="0"/>
              <a:t>Queens, by Sewell Chan, City Room, New York Times</a:t>
            </a:r>
            <a:endParaRPr lang="en-US" altLang="zh-CN" sz="2000" dirty="0" smtClean="0"/>
          </a:p>
          <a:p>
            <a:endParaRPr lang="en-US" altLang="zh-CN" sz="2000" dirty="0" smtClean="0"/>
          </a:p>
          <a:p>
            <a:endParaRPr lang="zh-CN"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What is Sustainable Electricity?</a:t>
            </a:r>
            <a:endParaRPr lang="zh-CN" altLang="en-US" dirty="0"/>
          </a:p>
        </p:txBody>
      </p:sp>
      <p:sp>
        <p:nvSpPr>
          <p:cNvPr id="3" name="内容占位符 2"/>
          <p:cNvSpPr>
            <a:spLocks noGrp="1"/>
          </p:cNvSpPr>
          <p:nvPr>
            <p:ph idx="1"/>
          </p:nvPr>
        </p:nvSpPr>
        <p:spPr/>
        <p:txBody>
          <a:bodyPr/>
          <a:lstStyle/>
          <a:p>
            <a:r>
              <a:rPr lang="en-US" altLang="zh-CN" dirty="0" smtClean="0"/>
              <a:t>Use electricity in the way of sustainable</a:t>
            </a:r>
          </a:p>
          <a:p>
            <a:r>
              <a:rPr lang="en-US" altLang="zh-CN" dirty="0" smtClean="0"/>
              <a:t>Reduce the demands</a:t>
            </a:r>
          </a:p>
          <a:p>
            <a:r>
              <a:rPr lang="en-US" altLang="zh-CN" dirty="0" smtClean="0"/>
              <a:t>Reduce the cost</a:t>
            </a:r>
          </a:p>
          <a:p>
            <a:r>
              <a:rPr lang="en-US" altLang="zh-CN" dirty="0" smtClean="0"/>
              <a:t>Be Green</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do we need Sustainable Electricity?</a:t>
            </a:r>
            <a:endParaRPr lang="zh-CN" altLang="en-US" dirty="0"/>
          </a:p>
        </p:txBody>
      </p:sp>
      <p:sp>
        <p:nvSpPr>
          <p:cNvPr id="3" name="内容占位符 2"/>
          <p:cNvSpPr>
            <a:spLocks noGrp="1"/>
          </p:cNvSpPr>
          <p:nvPr>
            <p:ph idx="1"/>
          </p:nvPr>
        </p:nvSpPr>
        <p:spPr/>
        <p:txBody>
          <a:bodyPr/>
          <a:lstStyle/>
          <a:p>
            <a:r>
              <a:rPr lang="en-US" altLang="zh-CN" dirty="0" smtClean="0"/>
              <a:t>Electrification World – Electricity is Necessary!</a:t>
            </a:r>
          </a:p>
          <a:p>
            <a:r>
              <a:rPr lang="en-US" altLang="zh-CN" dirty="0" smtClean="0"/>
              <a:t>High Consumption</a:t>
            </a:r>
          </a:p>
          <a:p>
            <a:r>
              <a:rPr lang="en-US" altLang="zh-CN" dirty="0" smtClean="0"/>
              <a:t>High Load</a:t>
            </a:r>
          </a:p>
          <a:p>
            <a:r>
              <a:rPr lang="en-US" altLang="zh-CN" dirty="0" smtClean="0"/>
              <a:t>High Cost</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Method 1: Sustainable Architecture</a:t>
            </a:r>
            <a:endParaRPr lang="zh-CN" altLang="en-US" dirty="0"/>
          </a:p>
        </p:txBody>
      </p:sp>
      <p:sp>
        <p:nvSpPr>
          <p:cNvPr id="3" name="内容占位符 2"/>
          <p:cNvSpPr>
            <a:spLocks noGrp="1"/>
          </p:cNvSpPr>
          <p:nvPr>
            <p:ph idx="1"/>
          </p:nvPr>
        </p:nvSpPr>
        <p:spPr/>
        <p:txBody>
          <a:bodyPr/>
          <a:lstStyle/>
          <a:p>
            <a:r>
              <a:rPr lang="en-US" altLang="zh-CN" dirty="0" smtClean="0"/>
              <a:t>High energy efficient building</a:t>
            </a:r>
          </a:p>
          <a:p>
            <a:r>
              <a:rPr lang="en-US" altLang="zh-CN" dirty="0" smtClean="0"/>
              <a:t>Low emissions and pollutions</a:t>
            </a:r>
          </a:p>
          <a:p>
            <a:r>
              <a:rPr lang="en-US" altLang="zh-CN" dirty="0" smtClean="0"/>
              <a:t>Green</a:t>
            </a:r>
          </a:p>
          <a:p>
            <a:r>
              <a:rPr lang="en-US" altLang="zh-CN" sz="1800" dirty="0" smtClean="0"/>
              <a:t>Looking </a:t>
            </a:r>
            <a:r>
              <a:rPr lang="en-US" altLang="zh-CN" sz="1800" dirty="0" err="1" smtClean="0"/>
              <a:t>Cooooooooooool</a:t>
            </a:r>
            <a:r>
              <a:rPr lang="en-US" altLang="zh-CN" sz="1800" dirty="0" smtClean="0"/>
              <a:t>! (not all of them.)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428604"/>
            <a:ext cx="8229600" cy="989856"/>
          </a:xfrm>
        </p:spPr>
        <p:txBody>
          <a:bodyPr/>
          <a:lstStyle/>
          <a:p>
            <a:r>
              <a:rPr lang="en-US" altLang="zh-CN" dirty="0" smtClean="0"/>
              <a:t>Brooklyn Navy Yard</a:t>
            </a:r>
            <a:endParaRPr lang="zh-CN" altLang="en-US" dirty="0"/>
          </a:p>
        </p:txBody>
      </p:sp>
      <p:pic>
        <p:nvPicPr>
          <p:cNvPr id="4" name="内容占位符 3" descr="BLDG_92_BNY_jeh.jpg"/>
          <p:cNvPicPr>
            <a:picLocks noGrp="1" noChangeAspect="1"/>
          </p:cNvPicPr>
          <p:nvPr>
            <p:ph idx="1"/>
          </p:nvPr>
        </p:nvPicPr>
        <p:blipFill>
          <a:blip r:embed="rId2"/>
          <a:stretch>
            <a:fillRect/>
          </a:stretch>
        </p:blipFill>
        <p:spPr>
          <a:xfrm>
            <a:off x="571472" y="1428736"/>
            <a:ext cx="8021877" cy="435771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srcRect/>
          <a:stretch>
            <a:fillRect/>
          </a:stretch>
        </p:blipFill>
        <p:spPr bwMode="auto">
          <a:xfrm>
            <a:off x="4786314" y="500042"/>
            <a:ext cx="3841088" cy="3095614"/>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714348" y="3857628"/>
            <a:ext cx="2888309" cy="2790814"/>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dirty="0" smtClean="0"/>
              <a:t>Building 92</a:t>
            </a:r>
            <a:endParaRPr lang="zh-CN" altLang="en-US" dirty="0"/>
          </a:p>
        </p:txBody>
      </p:sp>
      <p:pic>
        <p:nvPicPr>
          <p:cNvPr id="17409" name="Picture 1"/>
          <p:cNvPicPr>
            <a:picLocks noChangeAspect="1" noChangeArrowheads="1"/>
          </p:cNvPicPr>
          <p:nvPr/>
        </p:nvPicPr>
        <p:blipFill>
          <a:blip r:embed="rId4"/>
          <a:srcRect/>
          <a:stretch>
            <a:fillRect/>
          </a:stretch>
        </p:blipFill>
        <p:spPr bwMode="auto">
          <a:xfrm>
            <a:off x="5214942" y="3714752"/>
            <a:ext cx="2500330" cy="2974077"/>
          </a:xfrm>
          <a:prstGeom prst="rect">
            <a:avLst/>
          </a:prstGeom>
          <a:noFill/>
          <a:ln w="9525">
            <a:noFill/>
            <a:miter lim="800000"/>
            <a:headEnd/>
            <a:tailEnd/>
          </a:ln>
          <a:effectLst/>
        </p:spPr>
      </p:pic>
      <p:sp>
        <p:nvSpPr>
          <p:cNvPr id="3" name="内容占位符 2"/>
          <p:cNvSpPr>
            <a:spLocks noGrp="1"/>
          </p:cNvSpPr>
          <p:nvPr>
            <p:ph idx="1"/>
          </p:nvPr>
        </p:nvSpPr>
        <p:spPr/>
        <p:txBody>
          <a:bodyPr/>
          <a:lstStyle/>
          <a:p>
            <a:r>
              <a:rPr lang="en-US" altLang="zh-CN" dirty="0" smtClean="0"/>
              <a:t>Display Screen</a:t>
            </a:r>
          </a:p>
          <a:p>
            <a:r>
              <a:rPr lang="en-US" altLang="zh-CN" dirty="0" smtClean="0"/>
              <a:t>Solar Panel</a:t>
            </a:r>
          </a:p>
          <a:p>
            <a:r>
              <a:rPr lang="en-US" altLang="zh-CN" dirty="0" smtClean="0"/>
              <a:t>Rooftop farming</a:t>
            </a:r>
          </a:p>
          <a:p>
            <a:r>
              <a:rPr lang="en-US" altLang="zh-CN" dirty="0" smtClean="0"/>
              <a:t>Sustainable water system</a:t>
            </a:r>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2007JG30.441_cropped.jpg"/>
          <p:cNvPicPr>
            <a:picLocks noGrp="1" noChangeAspect="1"/>
          </p:cNvPicPr>
          <p:nvPr>
            <p:ph idx="1"/>
          </p:nvPr>
        </p:nvPicPr>
        <p:blipFill>
          <a:blip r:embed="rId2" cstate="print"/>
          <a:stretch>
            <a:fillRect/>
          </a:stretch>
        </p:blipFill>
        <p:spPr>
          <a:xfrm>
            <a:off x="790665" y="1935163"/>
            <a:ext cx="7562669" cy="4389437"/>
          </a:xfrm>
        </p:spPr>
      </p:pic>
      <p:sp>
        <p:nvSpPr>
          <p:cNvPr id="2" name="标题 1"/>
          <p:cNvSpPr>
            <a:spLocks noGrp="1"/>
          </p:cNvSpPr>
          <p:nvPr>
            <p:ph type="title"/>
          </p:nvPr>
        </p:nvSpPr>
        <p:spPr/>
        <p:txBody>
          <a:bodyPr/>
          <a:lstStyle/>
          <a:p>
            <a:r>
              <a:rPr lang="en-US" altLang="zh-CN" dirty="0" smtClean="0"/>
              <a:t>Queens Botanical Garden</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Visitor &amp; Administration Center </a:t>
            </a:r>
            <a:endParaRPr lang="zh-CN" altLang="en-US" dirty="0"/>
          </a:p>
        </p:txBody>
      </p:sp>
      <p:sp>
        <p:nvSpPr>
          <p:cNvPr id="3" name="内容占位符 2"/>
          <p:cNvSpPr>
            <a:spLocks noGrp="1"/>
          </p:cNvSpPr>
          <p:nvPr>
            <p:ph idx="1"/>
          </p:nvPr>
        </p:nvSpPr>
        <p:spPr/>
        <p:txBody>
          <a:bodyPr/>
          <a:lstStyle/>
          <a:p>
            <a:r>
              <a:rPr lang="en-US" altLang="zh-CN" dirty="0" smtClean="0"/>
              <a:t>Natural Lighting</a:t>
            </a:r>
          </a:p>
          <a:p>
            <a:r>
              <a:rPr lang="en-US" altLang="zh-CN" dirty="0" smtClean="0"/>
              <a:t>Solar Panel</a:t>
            </a:r>
          </a:p>
          <a:p>
            <a:r>
              <a:rPr lang="en-US" altLang="zh-CN" dirty="0" smtClean="0"/>
              <a:t>Geothermal System</a:t>
            </a:r>
          </a:p>
          <a:p>
            <a:r>
              <a:rPr lang="en-US" altLang="zh-CN" dirty="0" smtClean="0"/>
              <a:t>Sustainable Water System</a:t>
            </a:r>
          </a:p>
          <a:p>
            <a:pPr>
              <a:buNone/>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http://www.queensbotanical.org/media/image/20081212_img_04v.jpg"/>
          <p:cNvPicPr/>
          <p:nvPr/>
        </p:nvPicPr>
        <p:blipFill>
          <a:blip r:embed="rId2"/>
          <a:srcRect/>
          <a:stretch>
            <a:fillRect/>
          </a:stretch>
        </p:blipFill>
        <p:spPr bwMode="auto">
          <a:xfrm>
            <a:off x="428596" y="857232"/>
            <a:ext cx="4357718" cy="3380713"/>
          </a:xfrm>
          <a:prstGeom prst="rect">
            <a:avLst/>
          </a:prstGeom>
          <a:noFill/>
          <a:ln w="9525">
            <a:noFill/>
            <a:miter lim="800000"/>
            <a:headEnd/>
            <a:tailEnd/>
          </a:ln>
        </p:spPr>
      </p:pic>
      <p:pic>
        <p:nvPicPr>
          <p:cNvPr id="7" name="内容占位符 6" descr="http://qe1pr67o4hj19lx494tvhiwf.wpengine.netdna-cdn.com/wp-content/uploads/2015/10/004-033_001.jpg"/>
          <p:cNvPicPr>
            <a:picLocks noGrp="1"/>
          </p:cNvPicPr>
          <p:nvPr>
            <p:ph idx="1"/>
          </p:nvPr>
        </p:nvPicPr>
        <p:blipFill>
          <a:blip r:embed="rId3" cstate="print"/>
          <a:srcRect/>
          <a:stretch>
            <a:fillRect/>
          </a:stretch>
        </p:blipFill>
        <p:spPr bwMode="auto">
          <a:xfrm>
            <a:off x="3286116" y="3571876"/>
            <a:ext cx="4714908" cy="3071834"/>
          </a:xfrm>
          <a:prstGeom prst="rect">
            <a:avLst/>
          </a:prstGeom>
          <a:noFill/>
          <a:ln w="9525">
            <a:noFill/>
            <a:miter lim="800000"/>
            <a:headEnd/>
            <a:tailEnd/>
          </a:ln>
        </p:spPr>
      </p:pic>
      <p:pic>
        <p:nvPicPr>
          <p:cNvPr id="2050" name="Picture 2" descr="http://www.queensbotanical.org/media/image/installing_PV_1.jpg"/>
          <p:cNvPicPr>
            <a:picLocks noChangeAspect="1" noChangeArrowheads="1"/>
          </p:cNvPicPr>
          <p:nvPr/>
        </p:nvPicPr>
        <p:blipFill>
          <a:blip r:embed="rId4" cstate="print"/>
          <a:srcRect/>
          <a:stretch>
            <a:fillRect/>
          </a:stretch>
        </p:blipFill>
        <p:spPr bwMode="auto">
          <a:xfrm>
            <a:off x="5143504" y="1142984"/>
            <a:ext cx="2857500" cy="2143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324</TotalTime>
  <Words>490</Words>
  <Application>Microsoft Office PowerPoint</Application>
  <PresentationFormat>全屏显示(4:3)</PresentationFormat>
  <Paragraphs>50</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流畅</vt:lpstr>
      <vt:lpstr>Sustainable Electricity</vt:lpstr>
      <vt:lpstr>What is Sustainable Electricity?</vt:lpstr>
      <vt:lpstr>Why do we need Sustainable Electricity?</vt:lpstr>
      <vt:lpstr>Method 1: Sustainable Architecture</vt:lpstr>
      <vt:lpstr>Brooklyn Navy Yard</vt:lpstr>
      <vt:lpstr>Building 92</vt:lpstr>
      <vt:lpstr>Queens Botanical Garden</vt:lpstr>
      <vt:lpstr>Visitor &amp; Administration Center </vt:lpstr>
      <vt:lpstr>幻灯片 9</vt:lpstr>
      <vt:lpstr>幻灯片 10</vt:lpstr>
      <vt:lpstr>Solar Panel – Photovoltaic cells</vt:lpstr>
      <vt:lpstr>Geothermal System</vt:lpstr>
      <vt:lpstr>Method 2: Improvements in Technology</vt:lpstr>
      <vt:lpstr>Conclusion</vt:lpstr>
      <vt:lpstr>Source of Citation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Electricity</dc:title>
  <dc:creator>rayer</dc:creator>
  <cp:lastModifiedBy>rayer</cp:lastModifiedBy>
  <cp:revision>33</cp:revision>
  <dcterms:created xsi:type="dcterms:W3CDTF">2016-05-23T02:18:46Z</dcterms:created>
  <dcterms:modified xsi:type="dcterms:W3CDTF">2016-05-23T07:43:44Z</dcterms:modified>
</cp:coreProperties>
</file>