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0" r:id="rId2"/>
    <p:sldId id="263" r:id="rId3"/>
    <p:sldId id="264" r:id="rId4"/>
    <p:sldId id="265" r:id="rId5"/>
    <p:sldId id="272" r:id="rId6"/>
    <p:sldId id="266" r:id="rId7"/>
    <p:sldId id="273" r:id="rId8"/>
    <p:sldId id="267" r:id="rId9"/>
    <p:sldId id="268" r:id="rId10"/>
    <p:sldId id="269" r:id="rId11"/>
    <p:sldId id="270" r:id="rId12"/>
    <p:sldId id="271" r:id="rId13"/>
    <p:sldId id="274" r:id="rId14"/>
    <p:sldId id="275" r:id="rId15"/>
    <p:sldId id="27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4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9_02.jpg"/>
          <p:cNvPicPr preferRelativeResize="0">
            <a:picLocks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754112" y="0"/>
            <a:ext cx="73152" cy="6858000"/>
          </a:xfrm>
          <a:prstGeom prst="rect">
            <a:avLst/>
          </a:prstGeom>
        </p:spPr>
      </p:pic>
      <p:pic>
        <p:nvPicPr>
          <p:cNvPr id="7" name="Picture 6" descr="1_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0"/>
            <a:ext cx="1333500" cy="685800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0352"/>
            <a:ext cx="9144000" cy="228600"/>
            <a:chOff x="0" y="6582727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7813040" y="6582727"/>
              <a:ext cx="1330960" cy="228600"/>
            </a:xfrm>
            <a:prstGeom prst="rect">
              <a:avLst/>
            </a:pr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134101" y="6582727"/>
              <a:ext cx="1609724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582727"/>
              <a:ext cx="6096000" cy="228600"/>
            </a:xfrm>
            <a:prstGeom prst="rect">
              <a:avLst/>
            </a:pr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371600"/>
            <a:ext cx="6781800" cy="1069975"/>
          </a:xfrm>
        </p:spPr>
        <p:txBody>
          <a:bodyPr bIns="0" anchor="b" anchorCtr="0">
            <a:noAutofit/>
          </a:bodyPr>
          <a:lstStyle>
            <a:lvl1pPr>
              <a:defRPr sz="42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438400"/>
            <a:ext cx="6781800" cy="762000"/>
          </a:xfrm>
        </p:spPr>
        <p:txBody>
          <a:bodyPr lIns="0" tIns="0" rIns="0">
            <a:normAutofit/>
          </a:bodyPr>
          <a:lstStyle>
            <a:lvl1pPr marL="0" indent="0" algn="l">
              <a:buNone/>
              <a:defRPr sz="24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>
          <a:xfrm>
            <a:off x="6210300" y="6610350"/>
            <a:ext cx="1524000" cy="228600"/>
          </a:xfrm>
        </p:spPr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>
          <a:xfrm>
            <a:off x="7924800" y="6610350"/>
            <a:ext cx="1198880" cy="228600"/>
          </a:xfrm>
        </p:spPr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>
          <a:xfrm>
            <a:off x="457200" y="6611112"/>
            <a:ext cx="5600700" cy="2286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9085"/>
            <a:ext cx="2057400" cy="553707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5216"/>
            <a:ext cx="6019800" cy="554126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grpSp>
        <p:nvGrpSpPr>
          <p:cNvPr id="4" name="Group 1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2" name="Rectangle 1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Date Placeholder 2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4" name="Picture 13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0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32" name="Rectangle 31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2"/>
          <p:cNvGrpSpPr/>
          <p:nvPr/>
        </p:nvGrpSpPr>
        <p:grpSpPr>
          <a:xfrm>
            <a:off x="1438274" y="6629400"/>
            <a:ext cx="7705726" cy="228600"/>
            <a:chOff x="1438274" y="6629400"/>
            <a:chExt cx="7705726" cy="228600"/>
          </a:xfrm>
        </p:grpSpPr>
        <p:sp>
          <p:nvSpPr>
            <p:cNvPr id="27" name="Rectangle 26"/>
            <p:cNvSpPr/>
            <p:nvPr/>
          </p:nvSpPr>
          <p:spPr>
            <a:xfrm>
              <a:off x="8763000" y="662940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7142480" y="662940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438274" y="6629400"/>
              <a:ext cx="5663565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2600" y="5245101"/>
            <a:ext cx="6934199" cy="1155700"/>
          </a:xfrm>
        </p:spPr>
        <p:txBody>
          <a:bodyPr anchor="t">
            <a:normAutofit/>
          </a:bodyPr>
          <a:lstStyle>
            <a:lvl1pPr algn="r">
              <a:defRPr sz="42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2600" y="4114800"/>
            <a:ext cx="6934199" cy="1130300"/>
          </a:xfrm>
        </p:spPr>
        <p:txBody>
          <a:bodyPr anchor="b">
            <a:normAutofit/>
          </a:bodyPr>
          <a:lstStyle>
            <a:lvl1pPr marL="0" indent="0" algn="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0" name="Picture 9" descr="9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363980" cy="6858000"/>
          </a:xfrm>
          <a:prstGeom prst="rect">
            <a:avLst/>
          </a:prstGeom>
        </p:spPr>
      </p:pic>
      <p:sp>
        <p:nvSpPr>
          <p:cNvPr id="24" name="Date Placeholder 23"/>
          <p:cNvSpPr>
            <a:spLocks noGrp="1"/>
          </p:cNvSpPr>
          <p:nvPr>
            <p:ph type="dt" sz="half" idx="10"/>
          </p:nvPr>
        </p:nvSpPr>
        <p:spPr>
          <a:xfrm>
            <a:off x="7162800" y="6610350"/>
            <a:ext cx="1524000" cy="246888"/>
          </a:xfrm>
        </p:spPr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1"/>
          </p:nvPr>
        </p:nvSpPr>
        <p:spPr>
          <a:xfrm>
            <a:off x="8742680" y="6610350"/>
            <a:ext cx="381000" cy="246888"/>
          </a:xfrm>
        </p:spPr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2"/>
          </p:nvPr>
        </p:nvSpPr>
        <p:spPr>
          <a:xfrm>
            <a:off x="1524000" y="6610350"/>
            <a:ext cx="5562600" cy="247650"/>
          </a:xfrm>
        </p:spPr>
        <p:txBody>
          <a:bodyPr/>
          <a:lstStyle/>
          <a:p>
            <a:endParaRPr lang="en-US"/>
          </a:p>
        </p:txBody>
      </p:sp>
      <p:pic>
        <p:nvPicPr>
          <p:cNvPr id="20" name="Picture 19" descr="vert_bar_02.png"/>
          <p:cNvPicPr preferRelativeResize="0">
            <a:picLocks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1362456" y="0"/>
            <a:ext cx="73152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bar_06.png"/>
          <p:cNvPicPr>
            <a:picLocks noChangeAspect="1"/>
          </p:cNvPicPr>
          <p:nvPr/>
        </p:nvPicPr>
        <p:blipFill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457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4"/>
          </p:nvPr>
        </p:nvSpPr>
        <p:spPr>
          <a:xfrm>
            <a:off x="4648200" y="1981200"/>
            <a:ext cx="40386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grpSp>
        <p:nvGrpSpPr>
          <p:cNvPr id="3" name="Group 14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5" name="Text Placeholder 2"/>
          <p:cNvSpPr>
            <a:spLocks noGrp="1"/>
          </p:cNvSpPr>
          <p:nvPr>
            <p:ph type="body" idx="13"/>
          </p:nvPr>
        </p:nvSpPr>
        <p:spPr>
          <a:xfrm>
            <a:off x="4648200" y="1981200"/>
            <a:ext cx="4040188" cy="411162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6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4"/>
          </p:nvPr>
        </p:nvSpPr>
        <p:spPr>
          <a:xfrm>
            <a:off x="457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5"/>
          </p:nvPr>
        </p:nvSpPr>
        <p:spPr>
          <a:xfrm>
            <a:off x="4648200" y="2438400"/>
            <a:ext cx="4038600" cy="36576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6" name="Picture 15" descr="bar_06.png"/>
          <p:cNvPicPr>
            <a:picLocks noChangeAspect="1"/>
          </p:cNvPicPr>
          <p:nvPr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4" name="Group 17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20" name="Rectangle 1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3" name="Date Placeholder 22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5" name="Footer Placeholder 24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pic>
        <p:nvPicPr>
          <p:cNvPr id="10" name="Picture 9" descr="2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11" name="Picture 10" descr="bar_06.png"/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3" name="Group 11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0" name="Rectangle 9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3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sp>
        <p:nvSpPr>
          <p:cNvPr id="13" name="Text Placeholder 2"/>
          <p:cNvSpPr>
            <a:spLocks noGrp="1"/>
          </p:cNvSpPr>
          <p:nvPr>
            <p:ph type="title"/>
          </p:nvPr>
        </p:nvSpPr>
        <p:spPr>
          <a:xfrm>
            <a:off x="457200" y="1524000"/>
            <a:ext cx="3352800" cy="914400"/>
          </a:xfrm>
        </p:spPr>
        <p:txBody>
          <a:bodyPr lIns="0" rIns="0" anchor="b">
            <a:noAutofit/>
          </a:bodyPr>
          <a:lstStyle>
            <a:lvl1pPr marL="0" indent="0">
              <a:lnSpc>
                <a:spcPct val="100000"/>
              </a:lnSpc>
              <a:buNone/>
              <a:defRPr sz="1800" b="1" i="0" cap="all" spc="1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14"/>
          </p:nvPr>
        </p:nvSpPr>
        <p:spPr>
          <a:xfrm>
            <a:off x="4419600" y="1524000"/>
            <a:ext cx="42672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457201" y="2514599"/>
            <a:ext cx="3352800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 descr="bar_06.png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grpSp>
        <p:nvGrpSpPr>
          <p:cNvPr id="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7" name="Rectangle 16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0" name="Date Placeholder 19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5"/>
          <p:cNvGrpSpPr/>
          <p:nvPr/>
        </p:nvGrpSpPr>
        <p:grpSpPr>
          <a:xfrm>
            <a:off x="0" y="6631305"/>
            <a:ext cx="9144000" cy="228600"/>
            <a:chOff x="0" y="6583680"/>
            <a:chExt cx="9144000" cy="228600"/>
          </a:xfrm>
        </p:grpSpPr>
        <p:sp>
          <p:nvSpPr>
            <p:cNvPr id="13" name="Rectangle 12"/>
            <p:cNvSpPr/>
            <p:nvPr/>
          </p:nvSpPr>
          <p:spPr>
            <a:xfrm>
              <a:off x="8763000" y="6583680"/>
              <a:ext cx="381000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142480" y="6583680"/>
              <a:ext cx="1581912" cy="228600"/>
            </a:xfrm>
            <a:prstGeom prst="rect">
              <a:avLst/>
            </a:prstGeom>
            <a:solidFill>
              <a:schemeClr val="bg1">
                <a:alpha val="30196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583680"/>
              <a:ext cx="7101840" cy="228600"/>
            </a:xfrm>
            <a:prstGeom prst="rect">
              <a:avLst/>
            </a:prstGeom>
            <a:solidFill>
              <a:schemeClr val="bg1">
                <a:alpha val="29804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048"/>
            <a:ext cx="3355848" cy="914400"/>
          </a:xfrm>
        </p:spPr>
        <p:txBody>
          <a:bodyPr anchor="b">
            <a:normAutofit/>
          </a:bodyPr>
          <a:lstStyle>
            <a:lvl1pPr algn="l">
              <a:defRPr lang="en-US" sz="1800" b="1" i="0" kern="1200" cap="all" spc="1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Font typeface="Wingdings" pitchFamily="2" charset="2"/>
              <a:buNone/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25696" y="1554480"/>
            <a:ext cx="4270248" cy="4059936"/>
          </a:xfrm>
          <a:solidFill>
            <a:schemeClr val="bg1"/>
          </a:solidFill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514600"/>
            <a:ext cx="3355848" cy="3127248"/>
          </a:xfrm>
        </p:spPr>
        <p:txBody>
          <a:bodyPr/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lang="en-US" sz="1400" kern="1200" baseline="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4_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403860"/>
          </a:xfrm>
          <a:prstGeom prst="rect">
            <a:avLst/>
          </a:prstGeom>
        </p:spPr>
      </p:pic>
      <p:pic>
        <p:nvPicPr>
          <p:cNvPr id="9" name="Picture 8" descr="bar_06.png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403860"/>
            <a:ext cx="9144000" cy="5334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4419600" y="1524000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419600" y="5637212"/>
            <a:ext cx="42672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34000">
                <a:schemeClr val="bg1">
                  <a:lumMod val="75000"/>
                  <a:alpha val="61000"/>
                </a:schemeClr>
              </a:gs>
              <a:gs pos="38000">
                <a:schemeClr val="bg1">
                  <a:lumMod val="75000"/>
                  <a:alpha val="76000"/>
                </a:schemeClr>
              </a:gs>
              <a:gs pos="100000">
                <a:schemeClr val="bg1"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990600"/>
            <a:ext cx="8229600" cy="914400"/>
          </a:xfrm>
          <a:prstGeom prst="rect">
            <a:avLst/>
          </a:prstGeom>
        </p:spPr>
        <p:txBody>
          <a:bodyPr vert="horz" lIns="0" tIns="45720" rIns="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981200"/>
            <a:ext cx="8229600" cy="4144963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6610350"/>
            <a:ext cx="1524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996B5BE8-800E-4963-AE9B-67E43E8EE79C}" type="datetimeFigureOut">
              <a:rPr lang="en-US" smtClean="0"/>
              <a:t>4/17/2016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610350"/>
            <a:ext cx="66294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42680" y="6610350"/>
            <a:ext cx="381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tx1"/>
                </a:solidFill>
              </a:defRPr>
            </a:lvl1pPr>
          </a:lstStyle>
          <a:p>
            <a:fld id="{DB411305-57C1-426A-AB5C-24A43F0B920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Char char="§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Char char="§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1">
            <a:lumMod val="50000"/>
            <a:lumOff val="50000"/>
          </a:schemeClr>
        </a:buClr>
        <a:buFont typeface="Wingdings" pitchFamily="2" charset="2"/>
        <a:buNone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rdc.org/energy/renewables/default.asp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228600"/>
            <a:ext cx="8534400" cy="3523298"/>
          </a:xfrm>
          <a:prstGeom prst="rect">
            <a:avLst/>
          </a:prstGeom>
          <a:noFill/>
          <a:ln w="28575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How and Where will Renewable </a:t>
            </a:r>
            <a:r>
              <a:rPr lang="en-US" sz="2800" dirty="0" smtClean="0"/>
              <a:t>Economic Development </a:t>
            </a:r>
            <a:r>
              <a:rPr lang="en-US" sz="2800" dirty="0" smtClean="0"/>
              <a:t>Create Jobs?</a:t>
            </a:r>
          </a:p>
          <a:p>
            <a:endParaRPr lang="en-US" dirty="0"/>
          </a:p>
          <a:p>
            <a:pPr marL="342900" indent="-342900">
              <a:buAutoNum type="arabicPeriod"/>
            </a:pPr>
            <a:r>
              <a:rPr lang="en-US" sz="2400" dirty="0" smtClean="0"/>
              <a:t>What kinds of jobs/occupations will be  in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2. In what parts of the country is there projected to be the  greatest demand?</a:t>
            </a:r>
          </a:p>
          <a:p>
            <a:endParaRPr lang="en-US" sz="2400" dirty="0" smtClean="0"/>
          </a:p>
          <a:p>
            <a:r>
              <a:rPr lang="en-US" sz="2400" dirty="0" smtClean="0"/>
              <a:t>3. How fast are “green” jobs projected to grow?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5181600"/>
            <a:ext cx="8624453" cy="1446550"/>
          </a:xfrm>
          <a:prstGeom prst="rect">
            <a:avLst/>
          </a:prstGeom>
          <a:noFill/>
          <a:ln w="28575">
            <a:solidFill>
              <a:srgbClr val="0054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Sources: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U.S. Green Building Council Green Jobs Study: National Study</a:t>
            </a:r>
          </a:p>
          <a:p>
            <a:endParaRPr lang="en-US" sz="1000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b="1" dirty="0" smtClean="0"/>
              <a:t>The New York State Green Jobs Survey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28600" y="3886200"/>
            <a:ext cx="8534400" cy="1200329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Based upon the scale of existing and planned major renewable energy projects nationwide, so called “green” jobs would appear to be poised for major growth in the very near future.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6367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9327" y="1219200"/>
            <a:ext cx="8839200" cy="4247317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b="1" dirty="0"/>
              <a:t>Residential Construction</a:t>
            </a:r>
          </a:p>
          <a:p>
            <a:r>
              <a:rPr lang="en-US" b="1" dirty="0" smtClean="0"/>
              <a:t>Occupational		Average		% of		Required</a:t>
            </a:r>
          </a:p>
          <a:p>
            <a:r>
              <a:rPr lang="en-US" b="1" dirty="0" smtClean="0"/>
              <a:t>Title			Annual		Sector		Educational</a:t>
            </a:r>
          </a:p>
          <a:p>
            <a:r>
              <a:rPr lang="en-US" b="1" dirty="0" smtClean="0"/>
              <a:t>			Salary				Attainment (years</a:t>
            </a:r>
            <a:endParaRPr lang="en-US" b="1" dirty="0"/>
          </a:p>
          <a:p>
            <a:endParaRPr lang="en-US" b="1" dirty="0"/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84,130 </a:t>
            </a:r>
            <a:r>
              <a:rPr lang="fr-FR" dirty="0" smtClean="0"/>
              <a:t>		4.74</a:t>
            </a:r>
            <a:r>
              <a:rPr lang="fr-FR" dirty="0"/>
              <a:t>% </a:t>
            </a:r>
            <a:r>
              <a:rPr lang="fr-FR" dirty="0" smtClean="0"/>
              <a:t> 		16</a:t>
            </a:r>
            <a:endParaRPr lang="fr-FR" dirty="0"/>
          </a:p>
          <a:p>
            <a:r>
              <a:rPr lang="en-US" dirty="0"/>
              <a:t>Real Estate Sales Agents </a:t>
            </a:r>
            <a:r>
              <a:rPr lang="en-US" dirty="0" smtClean="0"/>
              <a:t>	$</a:t>
            </a:r>
            <a:r>
              <a:rPr lang="en-US" dirty="0"/>
              <a:t>63,520 </a:t>
            </a:r>
            <a:r>
              <a:rPr lang="en-US" dirty="0" smtClean="0"/>
              <a:t>		3.27</a:t>
            </a:r>
            <a:r>
              <a:rPr lang="en-US" dirty="0"/>
              <a:t>% </a:t>
            </a:r>
            <a:r>
              <a:rPr lang="en-US" dirty="0" smtClean="0"/>
              <a:t>		14</a:t>
            </a:r>
            <a:endParaRPr lang="en-US" dirty="0"/>
          </a:p>
          <a:p>
            <a:r>
              <a:rPr lang="en-US" dirty="0"/>
              <a:t>Secretaries (not Executive, </a:t>
            </a:r>
            <a:endParaRPr lang="en-US" dirty="0" smtClean="0"/>
          </a:p>
          <a:p>
            <a:r>
              <a:rPr lang="en-US" dirty="0" smtClean="0"/>
              <a:t>Legal</a:t>
            </a:r>
            <a:r>
              <a:rPr lang="en-US" dirty="0"/>
              <a:t>, </a:t>
            </a:r>
            <a:r>
              <a:rPr lang="en-US" dirty="0" smtClean="0"/>
              <a:t>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27,580 </a:t>
            </a:r>
            <a:r>
              <a:rPr lang="en-US" dirty="0" smtClean="0"/>
              <a:t>		1.69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41,010 </a:t>
            </a:r>
            <a:r>
              <a:rPr lang="en-US" dirty="0" smtClean="0"/>
              <a:t>		30.47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</a:t>
            </a:r>
            <a:r>
              <a:rPr lang="en-US" dirty="0"/>
              <a:t>31,150 </a:t>
            </a:r>
            <a:r>
              <a:rPr lang="en-US" dirty="0" smtClean="0"/>
              <a:t>		13.30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Janitors and Cleaners 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/>
              <a:t>not Maids </a:t>
            </a:r>
            <a:r>
              <a:rPr lang="en-US" dirty="0" smtClean="0"/>
              <a:t>or Housekeeping</a:t>
            </a:r>
            <a:r>
              <a:rPr lang="en-US" dirty="0"/>
              <a:t>) $23,850 </a:t>
            </a:r>
            <a:r>
              <a:rPr lang="en-US" dirty="0" smtClean="0"/>
              <a:t>		0.57</a:t>
            </a:r>
            <a:r>
              <a:rPr lang="en-US" dirty="0"/>
              <a:t>% </a:t>
            </a:r>
            <a:r>
              <a:rPr lang="en-US" dirty="0" smtClean="0"/>
              <a:t>		none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59,110 </a:t>
            </a:r>
            <a:r>
              <a:rPr lang="en-US" dirty="0" smtClean="0"/>
              <a:t>		1.93</a:t>
            </a:r>
            <a:r>
              <a:rPr lang="en-US" dirty="0"/>
              <a:t>% </a:t>
            </a:r>
            <a:r>
              <a:rPr lang="en-US" dirty="0" smtClean="0"/>
              <a:t> 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45,110</a:t>
            </a:r>
          </a:p>
        </p:txBody>
      </p:sp>
    </p:spTree>
    <p:extLst>
      <p:ext uri="{BB962C8B-B14F-4D97-AF65-F5344CB8AC3E}">
        <p14:creationId xmlns:p14="http://schemas.microsoft.com/office/powerpoint/2010/main" val="4033952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6255" y="228600"/>
            <a:ext cx="8915400" cy="4001095"/>
          </a:xfrm>
          <a:prstGeom prst="rect">
            <a:avLst/>
          </a:prstGeom>
          <a:ln w="28575">
            <a:solidFill>
              <a:srgbClr val="005400"/>
            </a:solidFill>
          </a:ln>
        </p:spPr>
        <p:txBody>
          <a:bodyPr wrap="square">
            <a:spAutoFit/>
          </a:bodyPr>
          <a:lstStyle/>
          <a:p>
            <a:r>
              <a:rPr lang="en-US" sz="2000" b="1" dirty="0"/>
              <a:t>Non-Residential Construction</a:t>
            </a:r>
          </a:p>
          <a:p>
            <a:r>
              <a:rPr lang="en-US" b="1" dirty="0" smtClean="0"/>
              <a:t>Occupational	 	Average Annual 		% of Sector	Required</a:t>
            </a:r>
          </a:p>
          <a:p>
            <a:r>
              <a:rPr lang="en-US" b="1" dirty="0" smtClean="0"/>
              <a:t>Title			 Salary					Education</a:t>
            </a:r>
          </a:p>
          <a:p>
            <a:r>
              <a:rPr lang="en-US" b="1" dirty="0" smtClean="0"/>
              <a:t>								(years)</a:t>
            </a:r>
          </a:p>
          <a:p>
            <a:r>
              <a:rPr lang="fr-FR" dirty="0" smtClean="0"/>
              <a:t>Construction </a:t>
            </a:r>
            <a:r>
              <a:rPr lang="fr-FR" dirty="0"/>
              <a:t>Managers </a:t>
            </a:r>
            <a:r>
              <a:rPr lang="fr-FR" dirty="0" smtClean="0"/>
              <a:t>	$</a:t>
            </a:r>
            <a:r>
              <a:rPr lang="fr-FR" dirty="0"/>
              <a:t>88,550 </a:t>
            </a:r>
            <a:r>
              <a:rPr lang="fr-FR" dirty="0" smtClean="0"/>
              <a:t>			6.36</a:t>
            </a:r>
            <a:r>
              <a:rPr lang="fr-FR" dirty="0"/>
              <a:t>% </a:t>
            </a:r>
            <a:r>
              <a:rPr lang="fr-FR" dirty="0" smtClean="0"/>
              <a:t>		16</a:t>
            </a:r>
            <a:endParaRPr lang="fr-FR" dirty="0"/>
          </a:p>
          <a:p>
            <a:r>
              <a:rPr lang="en-US" dirty="0"/>
              <a:t>Civil Engineers </a:t>
            </a:r>
            <a:r>
              <a:rPr lang="en-US" dirty="0" smtClean="0"/>
              <a:t>		$</a:t>
            </a:r>
            <a:r>
              <a:rPr lang="en-US" dirty="0"/>
              <a:t>78,630 </a:t>
            </a:r>
            <a:r>
              <a:rPr lang="en-US" dirty="0" smtClean="0"/>
              <a:t>			2.33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Secretaries (not Executive, </a:t>
            </a:r>
          </a:p>
          <a:p>
            <a:r>
              <a:rPr lang="en-US" dirty="0" smtClean="0"/>
              <a:t>Legal or Medical</a:t>
            </a:r>
            <a:r>
              <a:rPr lang="en-US" dirty="0"/>
              <a:t>) </a:t>
            </a:r>
            <a:r>
              <a:rPr lang="en-US" dirty="0" smtClean="0"/>
              <a:t>		$</a:t>
            </a:r>
            <a:r>
              <a:rPr lang="en-US" dirty="0"/>
              <a:t>30,680 </a:t>
            </a:r>
            <a:r>
              <a:rPr lang="en-US" dirty="0" smtClean="0"/>
              <a:t>1		76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Carpenters </a:t>
            </a:r>
            <a:r>
              <a:rPr lang="en-US" dirty="0" smtClean="0"/>
              <a:t>		$</a:t>
            </a:r>
            <a:r>
              <a:rPr lang="en-US" dirty="0"/>
              <a:t>47,730 </a:t>
            </a:r>
            <a:r>
              <a:rPr lang="en-US" dirty="0" smtClean="0"/>
              <a:t>			19.36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Construction Laborers </a:t>
            </a:r>
            <a:r>
              <a:rPr lang="en-US" dirty="0" smtClean="0"/>
              <a:t>	$35,710 			15.61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Truck Drivers, Heavy or </a:t>
            </a:r>
            <a:endParaRPr lang="en-US" dirty="0" smtClean="0"/>
          </a:p>
          <a:p>
            <a:r>
              <a:rPr lang="en-US" dirty="0" smtClean="0"/>
              <a:t>Tractor-Trailer 		$38,740 			74</a:t>
            </a:r>
            <a:r>
              <a:rPr lang="en-US" dirty="0"/>
              <a:t>% </a:t>
            </a:r>
            <a:r>
              <a:rPr lang="en-US" dirty="0" smtClean="0"/>
              <a:t>		12</a:t>
            </a:r>
            <a:endParaRPr lang="en-US" dirty="0"/>
          </a:p>
          <a:p>
            <a:r>
              <a:rPr lang="en-US" dirty="0"/>
              <a:t>Cost Estimators </a:t>
            </a:r>
            <a:r>
              <a:rPr lang="en-US" dirty="0" smtClean="0"/>
              <a:t>		$</a:t>
            </a:r>
            <a:r>
              <a:rPr lang="en-US" dirty="0"/>
              <a:t>68,900 </a:t>
            </a:r>
            <a:r>
              <a:rPr lang="en-US" dirty="0" smtClean="0"/>
              <a:t>			2.61</a:t>
            </a:r>
            <a:r>
              <a:rPr lang="en-US" dirty="0"/>
              <a:t>% </a:t>
            </a:r>
            <a:r>
              <a:rPr lang="en-US" dirty="0" smtClean="0"/>
              <a:t>		16</a:t>
            </a:r>
            <a:endParaRPr lang="en-US" dirty="0"/>
          </a:p>
          <a:p>
            <a:r>
              <a:rPr lang="en-US" dirty="0"/>
              <a:t>Industry-Wide </a:t>
            </a:r>
            <a:r>
              <a:rPr lang="en-US" dirty="0" smtClean="0"/>
              <a:t>		$</a:t>
            </a:r>
            <a:r>
              <a:rPr lang="en-US" dirty="0"/>
              <a:t>52,200</a:t>
            </a:r>
          </a:p>
        </p:txBody>
      </p:sp>
    </p:spTree>
    <p:extLst>
      <p:ext uri="{BB962C8B-B14F-4D97-AF65-F5344CB8AC3E}">
        <p14:creationId xmlns:p14="http://schemas.microsoft.com/office/powerpoint/2010/main" val="78764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76200"/>
            <a:ext cx="8915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New York State Green Jobs Survey: New York State and New York City </a:t>
            </a:r>
            <a:endParaRPr lang="en-US" sz="2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95" t="10508" r="25260" b="6250"/>
          <a:stretch/>
        </p:blipFill>
        <p:spPr bwMode="auto">
          <a:xfrm>
            <a:off x="2099445" y="1030306"/>
            <a:ext cx="5712016" cy="5599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27751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83" t="16667" r="35411" b="32540"/>
          <a:stretch/>
        </p:blipFill>
        <p:spPr bwMode="auto">
          <a:xfrm>
            <a:off x="228599" y="762000"/>
            <a:ext cx="860089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8599" y="115669"/>
            <a:ext cx="86008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Solar installations in the U.S. and areas identified as Highest Potential for Solar Energy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6201" y="6172200"/>
            <a:ext cx="8915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754429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1673" y="124691"/>
            <a:ext cx="845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Existing and Planned Wind Energy Installations and areas identified as Highest Potential for Wind Energy 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23" t="23413" r="36192" b="24802"/>
          <a:stretch/>
        </p:blipFill>
        <p:spPr bwMode="auto">
          <a:xfrm>
            <a:off x="117544" y="733679"/>
            <a:ext cx="8921447" cy="5447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/>
        </p:nvSpPr>
        <p:spPr>
          <a:xfrm>
            <a:off x="221674" y="6180891"/>
            <a:ext cx="88173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</a:t>
            </a:r>
            <a:r>
              <a:rPr lang="en-US" sz="1400" dirty="0" smtClean="0">
                <a:hlinkClick r:id="rId3"/>
              </a:rPr>
              <a:t>http://www.nrdc.org/energy/renewables/default.asp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3515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02" t="39485" r="37307" b="9280"/>
          <a:stretch/>
        </p:blipFill>
        <p:spPr bwMode="auto">
          <a:xfrm>
            <a:off x="297268" y="762000"/>
            <a:ext cx="8541052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0" y="44026"/>
            <a:ext cx="8991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smtClean="0"/>
              <a:t>Existing and Planned Geothermal Energy Installations and areas identified as Highest Potential for Geothermal Energy (Reservoirs of steam and hot water beneath the earth's surface)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6327016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Source: Natural Resources Defense Council; Renewable Energy for America, http://www.nrdc.org/energy/renewables/default.asp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5188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8545" y="152400"/>
            <a:ext cx="8839200" cy="63863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/>
              <a:t>U.S. Green Building Council Green Jobs Study findings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/>
              <a:t>The </a:t>
            </a:r>
            <a:r>
              <a:rPr lang="en-US" sz="2800" dirty="0" smtClean="0"/>
              <a:t>study suggests that </a:t>
            </a:r>
            <a:r>
              <a:rPr lang="en-US" sz="2800" dirty="0"/>
              <a:t>the economic impact from </a:t>
            </a:r>
            <a:r>
              <a:rPr lang="en-US" sz="2800" dirty="0" smtClean="0"/>
              <a:t>sustainable </a:t>
            </a:r>
            <a:r>
              <a:rPr lang="en-US" sz="2800" dirty="0"/>
              <a:t>building construction </a:t>
            </a:r>
            <a:r>
              <a:rPr lang="en-US" sz="2800" dirty="0" smtClean="0"/>
              <a:t>will be </a:t>
            </a:r>
            <a:r>
              <a:rPr lang="en-US" sz="2800" dirty="0"/>
              <a:t>significant </a:t>
            </a:r>
            <a:endParaRPr lang="en-US" sz="2800" dirty="0" smtClean="0"/>
          </a:p>
          <a:p>
            <a:endParaRPr lang="en-US" sz="100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impact will </a:t>
            </a:r>
            <a:r>
              <a:rPr lang="en-US" sz="2800" dirty="0"/>
              <a:t>continue to grow as the demand for </a:t>
            </a:r>
            <a:r>
              <a:rPr lang="en-US" sz="2800" dirty="0" smtClean="0"/>
              <a:t>renewable features in new residential and commercial buildings increases.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Based on the results of the study “Green” </a:t>
            </a:r>
            <a:r>
              <a:rPr lang="en-US" sz="2800" dirty="0"/>
              <a:t>construction spending </a:t>
            </a:r>
            <a:r>
              <a:rPr lang="en-US" sz="2800" dirty="0" smtClean="0"/>
              <a:t>currently supports </a:t>
            </a:r>
            <a:r>
              <a:rPr lang="en-US" sz="2800" dirty="0"/>
              <a:t>over 2 million jobs and generates over 100 billion dollars in gross domestic product and </a:t>
            </a:r>
            <a:r>
              <a:rPr lang="en-US" sz="2800" dirty="0" smtClean="0"/>
              <a:t>wages”.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The study further projected that by 2013 green buildings will support close to </a:t>
            </a:r>
            <a:r>
              <a:rPr lang="en-US" sz="2800" u="sng" dirty="0" smtClean="0"/>
              <a:t>8 million jobs </a:t>
            </a:r>
            <a:r>
              <a:rPr lang="en-US" sz="2800" dirty="0" smtClean="0"/>
              <a:t>across a </a:t>
            </a:r>
            <a:r>
              <a:rPr lang="en-US" sz="2800" u="sng" dirty="0" smtClean="0"/>
              <a:t>wide range of occupations.</a:t>
            </a:r>
            <a:endParaRPr lang="en-US" sz="2800" u="sng" dirty="0"/>
          </a:p>
        </p:txBody>
      </p:sp>
    </p:spTree>
    <p:extLst>
      <p:ext uri="{BB962C8B-B14F-4D97-AF65-F5344CB8AC3E}">
        <p14:creationId xmlns:p14="http://schemas.microsoft.com/office/powerpoint/2010/main" val="13396908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2454" y="1148069"/>
            <a:ext cx="8735291" cy="4755148"/>
          </a:xfrm>
          <a:prstGeom prst="rect">
            <a:avLst/>
          </a:prstGeom>
          <a:ln w="28575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1. </a:t>
            </a:r>
            <a:r>
              <a:rPr lang="en-US" sz="2800" b="1" u="sng" dirty="0" smtClean="0"/>
              <a:t>Green </a:t>
            </a:r>
            <a:r>
              <a:rPr lang="en-US" sz="2800" b="1" u="sng" dirty="0"/>
              <a:t>Construction 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/>
          </a:p>
          <a:p>
            <a:r>
              <a:rPr lang="en-US" sz="2800" b="1" dirty="0" smtClean="0"/>
              <a:t>From </a:t>
            </a:r>
            <a:r>
              <a:rPr lang="en-US" sz="2800" b="1" dirty="0"/>
              <a:t>2000–2008</a:t>
            </a:r>
            <a:r>
              <a:rPr lang="en-US" sz="2800" dirty="0"/>
              <a:t>, the </a:t>
            </a:r>
            <a:r>
              <a:rPr lang="en-US" sz="2800" dirty="0" smtClean="0"/>
              <a:t>sustainable </a:t>
            </a:r>
            <a:r>
              <a:rPr lang="en-US" sz="2800" dirty="0"/>
              <a:t>construction market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Provided </a:t>
            </a:r>
            <a:r>
              <a:rPr lang="en-US" sz="2800" dirty="0"/>
              <a:t>$123 billion dollars in labor </a:t>
            </a:r>
            <a:r>
              <a:rPr lang="en-US" sz="2800" dirty="0" smtClean="0"/>
              <a:t>earnings</a:t>
            </a:r>
          </a:p>
          <a:p>
            <a:endParaRPr lang="en-US" sz="1100" dirty="0"/>
          </a:p>
          <a:p>
            <a:r>
              <a:rPr lang="en-US" sz="2800" b="1" dirty="0"/>
              <a:t>From 2009–2013</a:t>
            </a:r>
            <a:r>
              <a:rPr lang="en-US" sz="2800" dirty="0"/>
              <a:t>, </a:t>
            </a:r>
            <a:r>
              <a:rPr lang="en-US" sz="2800" dirty="0" smtClean="0"/>
              <a:t>the study forecasts </a:t>
            </a:r>
            <a:r>
              <a:rPr lang="en-US" sz="2800" dirty="0"/>
              <a:t>that green construction </a:t>
            </a:r>
            <a:r>
              <a:rPr lang="en-US" sz="2800" dirty="0" smtClean="0"/>
              <a:t>would: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$554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over 7.9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Provide </a:t>
            </a:r>
            <a:r>
              <a:rPr lang="en-US" sz="2800" dirty="0"/>
              <a:t>$396 billion in labor earnings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93962"/>
            <a:ext cx="8763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study’s estimates and projections point to both a green </a:t>
            </a:r>
            <a:r>
              <a:rPr lang="en-US" sz="2800" u="sng" dirty="0" smtClean="0"/>
              <a:t>construction impact </a:t>
            </a:r>
            <a:r>
              <a:rPr lang="en-US" sz="2800" dirty="0" smtClean="0"/>
              <a:t>and an </a:t>
            </a:r>
            <a:r>
              <a:rPr lang="en-US" sz="2800" u="sng" dirty="0" smtClean="0"/>
              <a:t>economic growth impact   </a:t>
            </a:r>
            <a:endParaRPr lang="en-US" sz="2800" u="sng" dirty="0"/>
          </a:p>
        </p:txBody>
      </p:sp>
      <p:sp>
        <p:nvSpPr>
          <p:cNvPr id="4" name="Rectangle 3"/>
          <p:cNvSpPr/>
          <p:nvPr/>
        </p:nvSpPr>
        <p:spPr>
          <a:xfrm>
            <a:off x="228600" y="6204466"/>
            <a:ext cx="8686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 smtClean="0"/>
              <a:t>1</a:t>
            </a:r>
            <a:r>
              <a:rPr lang="en-US" dirty="0" smtClean="0"/>
              <a:t>Source: </a:t>
            </a:r>
            <a:r>
              <a:rPr lang="en-US" i="1" dirty="0" smtClean="0"/>
              <a:t>Green Jobs Survey</a:t>
            </a:r>
            <a:r>
              <a:rPr lang="en-US" dirty="0" smtClean="0"/>
              <a:t>, U.S. Green Building Council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65818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304800"/>
            <a:ext cx="8915400" cy="5386090"/>
          </a:xfrm>
          <a:prstGeom prst="rect">
            <a:avLst/>
          </a:prstGeom>
          <a:ln w="38100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r>
              <a:rPr lang="en-US" sz="2800" b="1" dirty="0" smtClean="0"/>
              <a:t>2. </a:t>
            </a:r>
            <a:r>
              <a:rPr lang="en-US" sz="2800" b="1" u="sng" dirty="0" smtClean="0"/>
              <a:t>U.S. Green Building Council: Estimated </a:t>
            </a:r>
            <a:r>
              <a:rPr lang="en-US" sz="2800" b="1" u="sng" dirty="0"/>
              <a:t>Economic </a:t>
            </a:r>
            <a:r>
              <a:rPr lang="en-US" sz="2800" b="1" u="sng" dirty="0" smtClean="0"/>
              <a:t>Impact</a:t>
            </a:r>
          </a:p>
          <a:p>
            <a:endParaRPr lang="en-US" sz="1200" b="1" dirty="0" smtClean="0"/>
          </a:p>
          <a:p>
            <a:endParaRPr lang="en-US" sz="1200" b="1" dirty="0"/>
          </a:p>
          <a:p>
            <a:r>
              <a:rPr lang="en-US" sz="2800" b="1" dirty="0"/>
              <a:t>Between 2000–2008</a:t>
            </a:r>
            <a:r>
              <a:rPr lang="en-US" sz="2800" dirty="0"/>
              <a:t>, </a:t>
            </a:r>
            <a:r>
              <a:rPr lang="en-US" sz="2800" dirty="0" smtClean="0"/>
              <a:t>LEED-related (</a:t>
            </a:r>
            <a:r>
              <a:rPr lang="en-US" sz="2800" u="sng" dirty="0" smtClean="0"/>
              <a:t>Leadership in Energy and Environmental Design</a:t>
            </a:r>
            <a:r>
              <a:rPr lang="en-US" sz="2800" dirty="0" smtClean="0"/>
              <a:t>) construction </a:t>
            </a:r>
            <a:r>
              <a:rPr lang="en-US" sz="2800" dirty="0"/>
              <a:t>spending has: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Generated </a:t>
            </a:r>
            <a:r>
              <a:rPr lang="en-US" sz="2800" dirty="0"/>
              <a:t>$830 million in </a:t>
            </a:r>
            <a:r>
              <a:rPr lang="en-US" sz="2800" dirty="0" smtClean="0"/>
              <a:t>Gross Domestic Product</a:t>
            </a:r>
            <a:endParaRPr lang="en-US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Supported </a:t>
            </a:r>
            <a:r>
              <a:rPr lang="en-US" sz="2800" dirty="0"/>
              <a:t>15,000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Provided $703 million in labor </a:t>
            </a:r>
            <a:r>
              <a:rPr lang="en-US" sz="2800" dirty="0" smtClean="0"/>
              <a:t>earnings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/>
          </a:p>
          <a:p>
            <a:r>
              <a:rPr lang="en-US" sz="2800" b="1" dirty="0"/>
              <a:t>Between 2009–2013</a:t>
            </a:r>
            <a:r>
              <a:rPr lang="en-US" sz="2800" dirty="0"/>
              <a:t>, </a:t>
            </a:r>
            <a:r>
              <a:rPr lang="en-US" sz="2800" dirty="0" smtClean="0"/>
              <a:t>it is forecast </a:t>
            </a:r>
            <a:r>
              <a:rPr lang="en-US" sz="2800" dirty="0"/>
              <a:t>that LEED related spending will: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Generate </a:t>
            </a:r>
            <a:r>
              <a:rPr lang="en-US" sz="2800" dirty="0"/>
              <a:t>an additional $12.5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Support </a:t>
            </a:r>
            <a:r>
              <a:rPr lang="en-US" sz="2800" dirty="0"/>
              <a:t>230,000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 </a:t>
            </a:r>
            <a:r>
              <a:rPr lang="en-US" sz="2800" dirty="0"/>
              <a:t>Provide $10.7 billion in labor </a:t>
            </a:r>
            <a:r>
              <a:rPr lang="en-US" sz="2800" dirty="0" smtClean="0"/>
              <a:t>earnings</a:t>
            </a:r>
            <a:r>
              <a:rPr lang="en-US" sz="2800" baseline="30000" dirty="0" smtClean="0"/>
              <a:t>1</a:t>
            </a:r>
            <a:endParaRPr lang="en-US" sz="2800" baseline="30000" dirty="0"/>
          </a:p>
        </p:txBody>
      </p:sp>
      <p:sp>
        <p:nvSpPr>
          <p:cNvPr id="3" name="TextBox 2"/>
          <p:cNvSpPr txBox="1"/>
          <p:nvPr/>
        </p:nvSpPr>
        <p:spPr>
          <a:xfrm>
            <a:off x="284019" y="6248400"/>
            <a:ext cx="71697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1</a:t>
            </a:r>
            <a:r>
              <a:rPr lang="en-US" sz="1600" dirty="0" smtClean="0"/>
              <a:t>Source: </a:t>
            </a:r>
            <a:r>
              <a:rPr lang="en-US" sz="1600" i="1" dirty="0" smtClean="0"/>
              <a:t>Green Jobs Survey</a:t>
            </a:r>
            <a:r>
              <a:rPr lang="en-US" sz="1600" dirty="0" smtClean="0"/>
              <a:t>, U.S. Green Building Council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814587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152400"/>
            <a:ext cx="8444345" cy="647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The study points out that:</a:t>
            </a:r>
          </a:p>
          <a:p>
            <a:endParaRPr lang="en-US" sz="1200" dirty="0"/>
          </a:p>
          <a:p>
            <a:r>
              <a:rPr lang="en-US" sz="2800" dirty="0" smtClean="0"/>
              <a:t> “Local </a:t>
            </a:r>
            <a:r>
              <a:rPr lang="en-US" sz="2800" dirty="0"/>
              <a:t>and national policymakers increasingly view green construction and renovation activities as </a:t>
            </a:r>
            <a:r>
              <a:rPr lang="en-US" sz="2800" dirty="0" smtClean="0"/>
              <a:t>an </a:t>
            </a:r>
            <a:r>
              <a:rPr lang="en-US" sz="2800" b="1" dirty="0" smtClean="0"/>
              <a:t>opportunity </a:t>
            </a:r>
            <a:r>
              <a:rPr lang="en-US" sz="2800" b="1" dirty="0"/>
              <a:t>to spur domestic job creation </a:t>
            </a:r>
            <a:r>
              <a:rPr lang="en-US" sz="2800" dirty="0"/>
              <a:t>because</a:t>
            </a:r>
            <a:r>
              <a:rPr lang="en-US" sz="2800" b="1" dirty="0"/>
              <a:t> </a:t>
            </a:r>
            <a:r>
              <a:rPr lang="en-US" sz="2800" dirty="0"/>
              <a:t>these </a:t>
            </a:r>
            <a:r>
              <a:rPr lang="en-US" sz="2800" b="1" dirty="0"/>
              <a:t>jobs cannot be outsourced </a:t>
            </a:r>
            <a:r>
              <a:rPr lang="en-US" sz="2800" dirty="0"/>
              <a:t>to other countries </a:t>
            </a:r>
            <a:r>
              <a:rPr lang="en-US" sz="2800" dirty="0" smtClean="0"/>
              <a:t>and </a:t>
            </a:r>
            <a:r>
              <a:rPr lang="en-US" sz="2800" b="1" dirty="0" smtClean="0"/>
              <a:t>require </a:t>
            </a:r>
            <a:r>
              <a:rPr lang="en-US" sz="2800" b="1" dirty="0"/>
              <a:t>workers with new and traditional </a:t>
            </a:r>
            <a:r>
              <a:rPr lang="en-US" sz="2800" b="1" dirty="0" smtClean="0"/>
              <a:t>skills</a:t>
            </a:r>
            <a:r>
              <a:rPr lang="en-US" sz="2800" dirty="0" smtClean="0"/>
              <a:t>.”</a:t>
            </a:r>
          </a:p>
          <a:p>
            <a:endParaRPr lang="en-US" sz="11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To arrive at the estimate of the jobs and economic impacts, the study employed a macroeconomic modeling tool (IMPLAN) to calculate the number of </a:t>
            </a:r>
            <a:r>
              <a:rPr lang="en-US" sz="2800" b="1" u="sng" dirty="0" smtClean="0"/>
              <a:t>direct</a:t>
            </a:r>
            <a:r>
              <a:rPr lang="en-US" sz="2800" dirty="0" smtClean="0"/>
              <a:t>, </a:t>
            </a:r>
            <a:r>
              <a:rPr lang="en-US" sz="2800" b="1" u="sng" dirty="0" smtClean="0"/>
              <a:t>indirect</a:t>
            </a:r>
            <a:r>
              <a:rPr lang="en-US" sz="2800" dirty="0" smtClean="0"/>
              <a:t>, and </a:t>
            </a:r>
            <a:r>
              <a:rPr lang="en-US" sz="2800" b="1" u="sng" dirty="0" smtClean="0"/>
              <a:t>induced jobs </a:t>
            </a:r>
            <a:r>
              <a:rPr lang="en-US" sz="2800" dirty="0" smtClean="0"/>
              <a:t>created as a result of ‘green’ building investment. </a:t>
            </a:r>
          </a:p>
          <a:p>
            <a:endParaRPr lang="en-US" sz="120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It also estimates the </a:t>
            </a:r>
            <a:r>
              <a:rPr lang="en-US" sz="2800" b="1" u="sng" dirty="0" smtClean="0"/>
              <a:t>direct, indirect and induced effects on GDP and labor earnings</a:t>
            </a:r>
            <a:r>
              <a:rPr lang="en-US" sz="2800" dirty="0" smtClean="0"/>
              <a:t>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207649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04800"/>
            <a:ext cx="86868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How is the term “green” jobs defined?</a:t>
            </a:r>
            <a:r>
              <a:rPr lang="en-US" u="sng" dirty="0" smtClean="0"/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Some are obvious – those who are directly involved in the </a:t>
            </a:r>
            <a:r>
              <a:rPr lang="en-US" sz="2800" b="1" i="1" dirty="0" smtClean="0"/>
              <a:t>construction and design </a:t>
            </a:r>
            <a:r>
              <a:rPr lang="en-US" sz="2800" dirty="0" smtClean="0"/>
              <a:t>of structures that produce or support renewable energy…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However, there are many occupations that have a less direct but very measurable impact.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Thus the study produces estimates for two different categories of jobs: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1) All jobs supported by green construction spending, and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2) </a:t>
            </a:r>
            <a:r>
              <a:rPr lang="en-US" sz="2800" b="1" u="sng" dirty="0" smtClean="0"/>
              <a:t>Indirect and induced jobs </a:t>
            </a:r>
            <a:r>
              <a:rPr lang="en-US" sz="2800" dirty="0" smtClean="0"/>
              <a:t>created as a result of green building construction and design.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615385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40749"/>
            <a:ext cx="8915400" cy="68172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 smtClean="0"/>
              <a:t>Definitions:</a:t>
            </a:r>
          </a:p>
          <a:p>
            <a:endParaRPr lang="en-US" sz="1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Direct Effects</a:t>
            </a:r>
            <a:r>
              <a:rPr lang="en-US" sz="2800" dirty="0" smtClean="0"/>
              <a:t>: Defined as the </a:t>
            </a:r>
            <a:r>
              <a:rPr lang="en-US" sz="2800" b="1" dirty="0" smtClean="0"/>
              <a:t>initial economic changes to the industry that is impacted;</a:t>
            </a:r>
            <a:r>
              <a:rPr lang="en-US" sz="2800" dirty="0" smtClean="0"/>
              <a:t> for instance, a contractor who constructs a green building.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Indirect effects</a:t>
            </a:r>
            <a:r>
              <a:rPr lang="en-US" sz="2800" dirty="0" smtClean="0"/>
              <a:t>: Defined as </a:t>
            </a:r>
            <a:r>
              <a:rPr lang="en-US" sz="2800" b="1" dirty="0" smtClean="0"/>
              <a:t>the increased economic activity that is generated for businesses connected to the building project </a:t>
            </a:r>
            <a:r>
              <a:rPr lang="en-US" sz="2800" dirty="0" smtClean="0"/>
              <a:t>(i.e., suppliers of tools, materials, capital equipment).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u="sng" dirty="0" smtClean="0"/>
              <a:t>Induced effects</a:t>
            </a:r>
            <a:r>
              <a:rPr lang="en-US" sz="2800" dirty="0" smtClean="0"/>
              <a:t>: </a:t>
            </a:r>
            <a:r>
              <a:rPr lang="en-US" sz="2800" b="1" dirty="0" smtClean="0"/>
              <a:t>The economic impact from the increased flow of income to households that are directly and indirectly affected </a:t>
            </a:r>
            <a:r>
              <a:rPr lang="en-US" sz="2800" dirty="0" smtClean="0"/>
              <a:t>by green building expenditures.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For example, employees use some of the income  earned from green projects to purchase goods and services – other businesses and workers benefit  - </a:t>
            </a:r>
            <a:r>
              <a:rPr lang="en-US" sz="2800" b="1" dirty="0" smtClean="0"/>
              <a:t>(multiplier affect)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3487708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52400" y="152400"/>
            <a:ext cx="8763000" cy="61350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u="sng" dirty="0" smtClean="0"/>
              <a:t>The ‘Green Jobs Survey’ defines “green” construction </a:t>
            </a:r>
            <a:r>
              <a:rPr lang="en-US" sz="2800" dirty="0" smtClean="0"/>
              <a:t>as a process that incorporates: </a:t>
            </a:r>
          </a:p>
          <a:p>
            <a:r>
              <a:rPr lang="en-US" sz="2600" dirty="0" smtClean="0"/>
              <a:t>“</a:t>
            </a:r>
            <a:r>
              <a:rPr lang="en-US" sz="2600" i="1" dirty="0"/>
              <a:t>numerous green building elements across </a:t>
            </a:r>
            <a:r>
              <a:rPr lang="en-US" sz="2600" i="1" dirty="0" smtClean="0"/>
              <a:t>five category </a:t>
            </a:r>
            <a:r>
              <a:rPr lang="en-US" sz="2600" i="1" dirty="0"/>
              <a:t>areas: </a:t>
            </a:r>
            <a:r>
              <a:rPr lang="en-US" sz="2600" i="1" u="sng" dirty="0"/>
              <a:t>energy efficiency</a:t>
            </a:r>
            <a:r>
              <a:rPr lang="en-US" sz="2600" i="1" dirty="0"/>
              <a:t>, </a:t>
            </a:r>
            <a:r>
              <a:rPr lang="en-US" sz="2600" i="1" u="sng" dirty="0"/>
              <a:t>water efficiency</a:t>
            </a:r>
            <a:r>
              <a:rPr lang="en-US" sz="2600" i="1" dirty="0"/>
              <a:t>, </a:t>
            </a:r>
            <a:r>
              <a:rPr lang="en-US" sz="2600" i="1" u="sng" dirty="0"/>
              <a:t>resource efficiency</a:t>
            </a:r>
            <a:r>
              <a:rPr lang="en-US" sz="2600" i="1" dirty="0"/>
              <a:t>, </a:t>
            </a:r>
            <a:r>
              <a:rPr lang="en-US" sz="2600" i="1" u="sng" dirty="0"/>
              <a:t>responsible </a:t>
            </a:r>
            <a:r>
              <a:rPr lang="en-US" sz="2600" i="1" u="sng" dirty="0" smtClean="0"/>
              <a:t>site management </a:t>
            </a:r>
            <a:r>
              <a:rPr lang="en-US" sz="2600" i="1" dirty="0"/>
              <a:t>and </a:t>
            </a:r>
            <a:r>
              <a:rPr lang="en-US" sz="2600" i="1" u="sng" dirty="0"/>
              <a:t>improved indoor air </a:t>
            </a:r>
            <a:r>
              <a:rPr lang="en-US" sz="2600" i="1" u="sng" dirty="0" smtClean="0"/>
              <a:t>quality</a:t>
            </a:r>
            <a:r>
              <a:rPr lang="en-US" sz="2600" i="1" dirty="0" smtClean="0"/>
              <a:t>”.</a:t>
            </a:r>
            <a:r>
              <a:rPr lang="en-US" sz="2600" i="1" baseline="30000" dirty="0" smtClean="0"/>
              <a:t>2</a:t>
            </a:r>
          </a:p>
          <a:p>
            <a:endParaRPr lang="en-US" sz="1000" i="1" baseline="30000" dirty="0"/>
          </a:p>
          <a:p>
            <a:r>
              <a:rPr lang="en-US" sz="2800" dirty="0" smtClean="0">
                <a:sym typeface="Wingdings"/>
              </a:rPr>
              <a:t></a:t>
            </a:r>
            <a:r>
              <a:rPr lang="en-US" sz="2800" dirty="0" smtClean="0"/>
              <a:t>Five </a:t>
            </a:r>
            <a:r>
              <a:rPr lang="en-US" sz="2800" b="1" i="1" dirty="0" smtClean="0"/>
              <a:t>growth</a:t>
            </a:r>
            <a:r>
              <a:rPr lang="en-US" sz="2800" dirty="0" smtClean="0"/>
              <a:t> industry sectors were surveyed corresponding to the types of buildings that can potentially be certified as sustainable</a:t>
            </a:r>
            <a:r>
              <a:rPr lang="en-US" sz="2800" baseline="30000" dirty="0" smtClean="0"/>
              <a:t>3</a:t>
            </a:r>
            <a:r>
              <a:rPr lang="en-US" sz="2800" dirty="0" smtClean="0"/>
              <a:t>: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1. </a:t>
            </a:r>
            <a:r>
              <a:rPr lang="en-US" sz="2400" dirty="0">
                <a:solidFill>
                  <a:srgbClr val="005400"/>
                </a:solidFill>
              </a:rPr>
              <a:t>Construction 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commercial and healthcare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2.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nonresidential manufacturing </a:t>
            </a:r>
            <a:r>
              <a:rPr lang="en-US" sz="2400" dirty="0">
                <a:solidFill>
                  <a:srgbClr val="005400"/>
                </a:solidFill>
              </a:rPr>
              <a:t>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3.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other new nonresidential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4. Construction </a:t>
            </a:r>
            <a:r>
              <a:rPr lang="en-US" sz="2400" dirty="0">
                <a:solidFill>
                  <a:srgbClr val="005400"/>
                </a:solidFill>
              </a:rPr>
              <a:t>of </a:t>
            </a:r>
            <a:r>
              <a:rPr lang="en-US" sz="2400" b="1" u="sng" dirty="0">
                <a:solidFill>
                  <a:srgbClr val="005400"/>
                </a:solidFill>
              </a:rPr>
              <a:t>new residential permanent site single- and multi-family structures</a:t>
            </a:r>
          </a:p>
          <a:p>
            <a:r>
              <a:rPr lang="en-US" sz="2400" dirty="0" smtClean="0">
                <a:solidFill>
                  <a:srgbClr val="005400"/>
                </a:solidFill>
              </a:rPr>
              <a:t>5. </a:t>
            </a:r>
            <a:r>
              <a:rPr lang="en-US" sz="2400" b="1" u="sng" dirty="0" smtClean="0">
                <a:solidFill>
                  <a:srgbClr val="005400"/>
                </a:solidFill>
              </a:rPr>
              <a:t>Maintenance </a:t>
            </a:r>
            <a:r>
              <a:rPr lang="en-US" sz="2400" b="1" u="sng" dirty="0">
                <a:solidFill>
                  <a:srgbClr val="005400"/>
                </a:solidFill>
              </a:rPr>
              <a:t>and repair </a:t>
            </a:r>
            <a:r>
              <a:rPr lang="en-US" sz="2400" dirty="0">
                <a:solidFill>
                  <a:srgbClr val="005400"/>
                </a:solidFill>
              </a:rPr>
              <a:t>construction of nonresidential structures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2400" y="6246911"/>
            <a:ext cx="8763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aseline="30000" dirty="0" smtClean="0"/>
              <a:t>2</a:t>
            </a:r>
            <a:r>
              <a:rPr lang="en-US" sz="1400" dirty="0" smtClean="0"/>
              <a:t>Source: </a:t>
            </a:r>
            <a:r>
              <a:rPr lang="en-US" sz="1400" i="1" dirty="0"/>
              <a:t>McGraw Hill, 2008 Green Construction Outlook </a:t>
            </a:r>
            <a:r>
              <a:rPr lang="en-US" sz="1400" i="1" dirty="0" smtClean="0"/>
              <a:t>Report</a:t>
            </a:r>
          </a:p>
          <a:p>
            <a:r>
              <a:rPr lang="en-US" sz="1400" i="1" dirty="0" smtClean="0"/>
              <a:t>3 Green Jobs Survey</a:t>
            </a:r>
            <a:r>
              <a:rPr lang="en-US" sz="1400" dirty="0" smtClean="0"/>
              <a:t>, U.S. Green Building Council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0837930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7818" y="152400"/>
            <a:ext cx="8686800" cy="523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study then estimates the </a:t>
            </a:r>
            <a:r>
              <a:rPr lang="en-US" sz="2800" u="sng" dirty="0" smtClean="0"/>
              <a:t>difference between </a:t>
            </a:r>
            <a:r>
              <a:rPr lang="en-US" sz="2800" dirty="0" smtClean="0"/>
              <a:t>the </a:t>
            </a:r>
            <a:r>
              <a:rPr lang="en-US" sz="2800" b="1" i="1" dirty="0" smtClean="0"/>
              <a:t>expenditure impact </a:t>
            </a:r>
            <a:r>
              <a:rPr lang="en-US" sz="2800" dirty="0" smtClean="0"/>
              <a:t>and the </a:t>
            </a:r>
            <a:r>
              <a:rPr lang="en-US" sz="2800" b="1" i="1" dirty="0" smtClean="0"/>
              <a:t>savings impact </a:t>
            </a:r>
            <a:r>
              <a:rPr lang="en-US" sz="2800" dirty="0" smtClean="0"/>
              <a:t>to obtain the </a:t>
            </a:r>
            <a:r>
              <a:rPr lang="en-US" sz="2800" u="sng" dirty="0" smtClean="0"/>
              <a:t>net economic impact of green construction.</a:t>
            </a:r>
          </a:p>
          <a:p>
            <a:endParaRPr lang="en-US" sz="1400" u="sng" dirty="0" smtClean="0"/>
          </a:p>
          <a:p>
            <a:endParaRPr lang="en-US" sz="1000" u="sng" dirty="0" smtClean="0"/>
          </a:p>
          <a:p>
            <a:r>
              <a:rPr lang="en-US" sz="2800" dirty="0" smtClean="0"/>
              <a:t>From this process, the study arrived at these estimates for the 2000 – 2008 period:  </a:t>
            </a:r>
          </a:p>
          <a:p>
            <a:endParaRPr lang="en-US" sz="11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/>
              <a:t>Generated </a:t>
            </a:r>
            <a:r>
              <a:rPr lang="en-US" sz="2600" dirty="0"/>
              <a:t>$173 billion dollars in GDP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Supported over 2.4 million jobs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/>
              <a:t>Provided $123 billion dollars in labor </a:t>
            </a:r>
            <a:r>
              <a:rPr lang="en-US" sz="2600" dirty="0" smtClean="0"/>
              <a:t>earnings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2800" dirty="0" smtClean="0"/>
              <a:t>The 2009 – 2013 estimates for GDP, jobs and earnings were obtained from a forecast model </a:t>
            </a:r>
            <a:endParaRPr lang="en-US" sz="2800" dirty="0"/>
          </a:p>
        </p:txBody>
      </p:sp>
      <p:sp>
        <p:nvSpPr>
          <p:cNvPr id="4" name="Rectangle 3"/>
          <p:cNvSpPr/>
          <p:nvPr/>
        </p:nvSpPr>
        <p:spPr>
          <a:xfrm>
            <a:off x="228599" y="6204466"/>
            <a:ext cx="76130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aseline="30000" dirty="0"/>
              <a:t>1</a:t>
            </a:r>
            <a:r>
              <a:rPr lang="en-US" dirty="0"/>
              <a:t>Source: </a:t>
            </a:r>
            <a:r>
              <a:rPr lang="en-US" i="1" dirty="0"/>
              <a:t>Green Jobs Survey</a:t>
            </a:r>
            <a:r>
              <a:rPr lang="en-US" dirty="0"/>
              <a:t>, U.S. Green Building Council</a:t>
            </a:r>
          </a:p>
        </p:txBody>
      </p:sp>
    </p:spTree>
    <p:extLst>
      <p:ext uri="{BB962C8B-B14F-4D97-AF65-F5344CB8AC3E}">
        <p14:creationId xmlns:p14="http://schemas.microsoft.com/office/powerpoint/2010/main" val="3574961482"/>
      </p:ext>
    </p:extLst>
  </p:cSld>
  <p:clrMapOvr>
    <a:masterClrMapping/>
  </p:clrMapOvr>
</p:sld>
</file>

<file path=ppt/theme/theme1.xml><?xml version="1.0" encoding="utf-8"?>
<a:theme xmlns:a="http://schemas.openxmlformats.org/drawingml/2006/main" name="Macro">
  <a:themeElements>
    <a:clrScheme name="Macro">
      <a:dk1>
        <a:sysClr val="windowText" lastClr="000000"/>
      </a:dk1>
      <a:lt1>
        <a:sysClr val="window" lastClr="FFFFFF"/>
      </a:lt1>
      <a:dk2>
        <a:srgbClr val="3F3F4D"/>
      </a:dk2>
      <a:lt2>
        <a:srgbClr val="DDDDDD"/>
      </a:lt2>
      <a:accent1>
        <a:srgbClr val="A51009"/>
      </a:accent1>
      <a:accent2>
        <a:srgbClr val="DE7014"/>
      </a:accent2>
      <a:accent3>
        <a:srgbClr val="704836"/>
      </a:accent3>
      <a:accent4>
        <a:srgbClr val="F2B431"/>
      </a:accent4>
      <a:accent5>
        <a:srgbClr val="7F221D"/>
      </a:accent5>
      <a:accent6>
        <a:srgbClr val="CDAC77"/>
      </a:accent6>
      <a:hlink>
        <a:srgbClr val="F5B123"/>
      </a:hlink>
      <a:folHlink>
        <a:srgbClr val="E19B0B"/>
      </a:folHlink>
    </a:clrScheme>
    <a:fontScheme name="Macr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cro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300000"/>
              </a:schemeClr>
            </a:gs>
            <a:gs pos="100000">
              <a:schemeClr val="phClr">
                <a:tint val="80000"/>
                <a:satMod val="15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hade val="90000"/>
                <a:satMod val="300000"/>
              </a:schemeClr>
            </a:gs>
            <a:gs pos="100000">
              <a:schemeClr val="phClr">
                <a:satMod val="150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70000"/>
              </a:srgbClr>
            </a:outerShdw>
          </a:effectLst>
        </a:effectStyle>
        <a:effectStyle>
          <a:effectLst>
            <a:outerShdw blurRad="25400" dist="254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5875" prstMaterial="softmetal">
            <a:bevelT w="25400" h="19050" prst="angle"/>
            <a:contourClr>
              <a:schemeClr val="phClr">
                <a:shade val="30000"/>
              </a:schemeClr>
            </a:contourClr>
          </a:sp3d>
        </a:effectStyle>
        <a:effectStyle>
          <a:effectLst>
            <a:outerShdw blurRad="254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contourW="19050" prstMaterial="metal">
            <a:bevelT w="63500" h="31750" prst="angle"/>
            <a:contourClr>
              <a:schemeClr val="phClr">
                <a:shade val="25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7000"/>
                <a:shade val="93000"/>
                <a:satMod val="110000"/>
                <a:lumMod val="90000"/>
              </a:schemeClr>
            </a:gs>
            <a:gs pos="76000">
              <a:schemeClr val="phClr">
                <a:tint val="85000"/>
                <a:shade val="75000"/>
                <a:satMod val="120000"/>
              </a:schemeClr>
            </a:gs>
            <a:gs pos="100000">
              <a:schemeClr val="phClr">
                <a:tint val="86000"/>
                <a:shade val="50000"/>
                <a:satMod val="13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35000"/>
                <a:satMod val="146000"/>
                <a:lumMod val="101000"/>
              </a:schemeClr>
            </a:gs>
            <a:gs pos="26000">
              <a:schemeClr val="phClr">
                <a:tint val="96000"/>
                <a:shade val="96000"/>
                <a:satMod val="190000"/>
              </a:schemeClr>
            </a:gs>
            <a:gs pos="100000">
              <a:schemeClr val="phClr">
                <a:tint val="60000"/>
                <a:shade val="90000"/>
                <a:satMod val="22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TM01859866[[fn=Macro]]</Template>
  <TotalTime>419</TotalTime>
  <Words>1041</Words>
  <Application>Microsoft Office PowerPoint</Application>
  <PresentationFormat>On-screen Show (4:3)</PresentationFormat>
  <Paragraphs>131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Macro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spmcat50</dc:creator>
  <cp:lastModifiedBy>spmcat50</cp:lastModifiedBy>
  <cp:revision>27</cp:revision>
  <dcterms:created xsi:type="dcterms:W3CDTF">2014-11-16T19:43:47Z</dcterms:created>
  <dcterms:modified xsi:type="dcterms:W3CDTF">2016-04-18T02:04:47Z</dcterms:modified>
</cp:coreProperties>
</file>