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86" r:id="rId2"/>
    <p:sldId id="257" r:id="rId3"/>
    <p:sldId id="289" r:id="rId4"/>
    <p:sldId id="290" r:id="rId5"/>
    <p:sldId id="291" r:id="rId6"/>
    <p:sldId id="301" r:id="rId7"/>
    <p:sldId id="302" r:id="rId8"/>
    <p:sldId id="293" r:id="rId9"/>
    <p:sldId id="300" r:id="rId10"/>
    <p:sldId id="261" r:id="rId11"/>
    <p:sldId id="292" r:id="rId12"/>
    <p:sldId id="298" r:id="rId13"/>
    <p:sldId id="299" r:id="rId14"/>
    <p:sldId id="274" r:id="rId15"/>
    <p:sldId id="275" r:id="rId16"/>
    <p:sldId id="276" r:id="rId17"/>
    <p:sldId id="279" r:id="rId18"/>
    <p:sldId id="281" r:id="rId19"/>
    <p:sldId id="277" r:id="rId20"/>
    <p:sldId id="278" r:id="rId21"/>
    <p:sldId id="280" r:id="rId22"/>
    <p:sldId id="297" r:id="rId23"/>
    <p:sldId id="282" r:id="rId24"/>
    <p:sldId id="284" r:id="rId25"/>
    <p:sldId id="285" r:id="rId26"/>
    <p:sldId id="283" r:id="rId27"/>
    <p:sldId id="263" r:id="rId28"/>
    <p:sldId id="260" r:id="rId29"/>
    <p:sldId id="265" r:id="rId30"/>
    <p:sldId id="272" r:id="rId31"/>
    <p:sldId id="273" r:id="rId32"/>
    <p:sldId id="269" r:id="rId33"/>
    <p:sldId id="268" r:id="rId34"/>
    <p:sldId id="294" r:id="rId35"/>
    <p:sldId id="295" r:id="rId36"/>
    <p:sldId id="296"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504" autoAdjust="0"/>
    <p:restoredTop sz="94660"/>
  </p:normalViewPr>
  <p:slideViewPr>
    <p:cSldViewPr>
      <p:cViewPr>
        <p:scale>
          <a:sx n="72" d="100"/>
          <a:sy n="72" d="100"/>
        </p:scale>
        <p:origin x="-1926" y="-132"/>
      </p:cViewPr>
      <p:guideLst>
        <p:guide orient="horz" pos="2160"/>
        <p:guide pos="2880"/>
      </p:guideLst>
    </p:cSldViewPr>
  </p:slideViewPr>
  <p:notesTextViewPr>
    <p:cViewPr>
      <p:scale>
        <a:sx n="1" d="1"/>
        <a:sy n="1" d="1"/>
      </p:scale>
      <p:origin x="0" y="0"/>
    </p:cViewPr>
  </p:notesTextViewPr>
  <p:sorterViewPr>
    <p:cViewPr>
      <p:scale>
        <a:sx n="124" d="100"/>
        <a:sy n="124" d="100"/>
      </p:scale>
      <p:origin x="0" y="7602"/>
    </p:cViewPr>
  </p:sorterViewPr>
  <p:notesViewPr>
    <p:cSldViewPr>
      <p:cViewPr varScale="1">
        <p:scale>
          <a:sx n="56" d="100"/>
          <a:sy n="56" d="100"/>
        </p:scale>
        <p:origin x="-280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63D265-8268-4DDB-B582-DF7052C95579}" type="datetimeFigureOut">
              <a:rPr lang="en-US" smtClean="0"/>
              <a:t>2/28/2016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E7B1FB-211A-4FF4-9E82-F1E4C08B529D}" type="slidenum">
              <a:rPr lang="en-US" smtClean="0"/>
              <a:t>‹#›</a:t>
            </a:fld>
            <a:endParaRPr lang="en-US"/>
          </a:p>
        </p:txBody>
      </p:sp>
    </p:spTree>
    <p:extLst>
      <p:ext uri="{BB962C8B-B14F-4D97-AF65-F5344CB8AC3E}">
        <p14:creationId xmlns:p14="http://schemas.microsoft.com/office/powerpoint/2010/main" val="763060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E7B1FB-211A-4FF4-9E82-F1E4C08B529D}" type="slidenum">
              <a:rPr lang="en-US" smtClean="0"/>
              <a:t>1</a:t>
            </a:fld>
            <a:endParaRPr lang="en-US"/>
          </a:p>
        </p:txBody>
      </p:sp>
    </p:spTree>
    <p:extLst>
      <p:ext uri="{BB962C8B-B14F-4D97-AF65-F5344CB8AC3E}">
        <p14:creationId xmlns:p14="http://schemas.microsoft.com/office/powerpoint/2010/main" val="1075061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E7B1FB-211A-4FF4-9E82-F1E4C08B529D}" type="slidenum">
              <a:rPr lang="en-US" smtClean="0"/>
              <a:t>26</a:t>
            </a:fld>
            <a:endParaRPr lang="en-US"/>
          </a:p>
        </p:txBody>
      </p:sp>
    </p:spTree>
    <p:extLst>
      <p:ext uri="{BB962C8B-B14F-4D97-AF65-F5344CB8AC3E}">
        <p14:creationId xmlns:p14="http://schemas.microsoft.com/office/powerpoint/2010/main" val="4132487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6D81A4-DC74-40CD-AC6C-F5B27C14A1C5}" type="datetimeFigureOut">
              <a:rPr lang="en-US" smtClean="0"/>
              <a:t>2/28/2016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3455D7-5090-44D1-AEB1-27C5B2DFA5F4}" type="slidenum">
              <a:rPr lang="en-US" smtClean="0"/>
              <a:t>‹#›</a:t>
            </a:fld>
            <a:endParaRPr lang="en-US"/>
          </a:p>
        </p:txBody>
      </p:sp>
    </p:spTree>
    <p:extLst>
      <p:ext uri="{BB962C8B-B14F-4D97-AF65-F5344CB8AC3E}">
        <p14:creationId xmlns:p14="http://schemas.microsoft.com/office/powerpoint/2010/main" val="524410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6D81A4-DC74-40CD-AC6C-F5B27C14A1C5}" type="datetimeFigureOut">
              <a:rPr lang="en-US" smtClean="0"/>
              <a:t>2/28/2016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3455D7-5090-44D1-AEB1-27C5B2DFA5F4}" type="slidenum">
              <a:rPr lang="en-US" smtClean="0"/>
              <a:t>‹#›</a:t>
            </a:fld>
            <a:endParaRPr lang="en-US"/>
          </a:p>
        </p:txBody>
      </p:sp>
    </p:spTree>
    <p:extLst>
      <p:ext uri="{BB962C8B-B14F-4D97-AF65-F5344CB8AC3E}">
        <p14:creationId xmlns:p14="http://schemas.microsoft.com/office/powerpoint/2010/main" val="2512042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6D81A4-DC74-40CD-AC6C-F5B27C14A1C5}" type="datetimeFigureOut">
              <a:rPr lang="en-US" smtClean="0"/>
              <a:t>2/28/2016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3455D7-5090-44D1-AEB1-27C5B2DFA5F4}" type="slidenum">
              <a:rPr lang="en-US" smtClean="0"/>
              <a:t>‹#›</a:t>
            </a:fld>
            <a:endParaRPr lang="en-US"/>
          </a:p>
        </p:txBody>
      </p:sp>
    </p:spTree>
    <p:extLst>
      <p:ext uri="{BB962C8B-B14F-4D97-AF65-F5344CB8AC3E}">
        <p14:creationId xmlns:p14="http://schemas.microsoft.com/office/powerpoint/2010/main" val="996809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6D81A4-DC74-40CD-AC6C-F5B27C14A1C5}" type="datetimeFigureOut">
              <a:rPr lang="en-US" smtClean="0"/>
              <a:t>2/28/2016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3455D7-5090-44D1-AEB1-27C5B2DFA5F4}" type="slidenum">
              <a:rPr lang="en-US" smtClean="0"/>
              <a:t>‹#›</a:t>
            </a:fld>
            <a:endParaRPr lang="en-US"/>
          </a:p>
        </p:txBody>
      </p:sp>
    </p:spTree>
    <p:extLst>
      <p:ext uri="{BB962C8B-B14F-4D97-AF65-F5344CB8AC3E}">
        <p14:creationId xmlns:p14="http://schemas.microsoft.com/office/powerpoint/2010/main" val="3728677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6D81A4-DC74-40CD-AC6C-F5B27C14A1C5}" type="datetimeFigureOut">
              <a:rPr lang="en-US" smtClean="0"/>
              <a:t>2/28/2016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3455D7-5090-44D1-AEB1-27C5B2DFA5F4}" type="slidenum">
              <a:rPr lang="en-US" smtClean="0"/>
              <a:t>‹#›</a:t>
            </a:fld>
            <a:endParaRPr lang="en-US"/>
          </a:p>
        </p:txBody>
      </p:sp>
    </p:spTree>
    <p:extLst>
      <p:ext uri="{BB962C8B-B14F-4D97-AF65-F5344CB8AC3E}">
        <p14:creationId xmlns:p14="http://schemas.microsoft.com/office/powerpoint/2010/main" val="320556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6D81A4-DC74-40CD-AC6C-F5B27C14A1C5}" type="datetimeFigureOut">
              <a:rPr lang="en-US" smtClean="0"/>
              <a:t>2/28/2016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3455D7-5090-44D1-AEB1-27C5B2DFA5F4}" type="slidenum">
              <a:rPr lang="en-US" smtClean="0"/>
              <a:t>‹#›</a:t>
            </a:fld>
            <a:endParaRPr lang="en-US"/>
          </a:p>
        </p:txBody>
      </p:sp>
    </p:spTree>
    <p:extLst>
      <p:ext uri="{BB962C8B-B14F-4D97-AF65-F5344CB8AC3E}">
        <p14:creationId xmlns:p14="http://schemas.microsoft.com/office/powerpoint/2010/main" val="37514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6D81A4-DC74-40CD-AC6C-F5B27C14A1C5}" type="datetimeFigureOut">
              <a:rPr lang="en-US" smtClean="0"/>
              <a:t>2/28/2016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3455D7-5090-44D1-AEB1-27C5B2DFA5F4}" type="slidenum">
              <a:rPr lang="en-US" smtClean="0"/>
              <a:t>‹#›</a:t>
            </a:fld>
            <a:endParaRPr lang="en-US"/>
          </a:p>
        </p:txBody>
      </p:sp>
    </p:spTree>
    <p:extLst>
      <p:ext uri="{BB962C8B-B14F-4D97-AF65-F5344CB8AC3E}">
        <p14:creationId xmlns:p14="http://schemas.microsoft.com/office/powerpoint/2010/main" val="247801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6D81A4-DC74-40CD-AC6C-F5B27C14A1C5}" type="datetimeFigureOut">
              <a:rPr lang="en-US" smtClean="0"/>
              <a:t>2/28/2016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3455D7-5090-44D1-AEB1-27C5B2DFA5F4}" type="slidenum">
              <a:rPr lang="en-US" smtClean="0"/>
              <a:t>‹#›</a:t>
            </a:fld>
            <a:endParaRPr lang="en-US"/>
          </a:p>
        </p:txBody>
      </p:sp>
    </p:spTree>
    <p:extLst>
      <p:ext uri="{BB962C8B-B14F-4D97-AF65-F5344CB8AC3E}">
        <p14:creationId xmlns:p14="http://schemas.microsoft.com/office/powerpoint/2010/main" val="934617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6D81A4-DC74-40CD-AC6C-F5B27C14A1C5}" type="datetimeFigureOut">
              <a:rPr lang="en-US" smtClean="0"/>
              <a:t>2/28/2016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3455D7-5090-44D1-AEB1-27C5B2DFA5F4}" type="slidenum">
              <a:rPr lang="en-US" smtClean="0"/>
              <a:t>‹#›</a:t>
            </a:fld>
            <a:endParaRPr lang="en-US"/>
          </a:p>
        </p:txBody>
      </p:sp>
    </p:spTree>
    <p:extLst>
      <p:ext uri="{BB962C8B-B14F-4D97-AF65-F5344CB8AC3E}">
        <p14:creationId xmlns:p14="http://schemas.microsoft.com/office/powerpoint/2010/main" val="2425304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6D81A4-DC74-40CD-AC6C-F5B27C14A1C5}" type="datetimeFigureOut">
              <a:rPr lang="en-US" smtClean="0"/>
              <a:t>2/28/2016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3455D7-5090-44D1-AEB1-27C5B2DFA5F4}" type="slidenum">
              <a:rPr lang="en-US" smtClean="0"/>
              <a:t>‹#›</a:t>
            </a:fld>
            <a:endParaRPr lang="en-US"/>
          </a:p>
        </p:txBody>
      </p:sp>
    </p:spTree>
    <p:extLst>
      <p:ext uri="{BB962C8B-B14F-4D97-AF65-F5344CB8AC3E}">
        <p14:creationId xmlns:p14="http://schemas.microsoft.com/office/powerpoint/2010/main" val="3637394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6D81A4-DC74-40CD-AC6C-F5B27C14A1C5}" type="datetimeFigureOut">
              <a:rPr lang="en-US" smtClean="0"/>
              <a:t>2/28/2016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3455D7-5090-44D1-AEB1-27C5B2DFA5F4}" type="slidenum">
              <a:rPr lang="en-US" smtClean="0"/>
              <a:t>‹#›</a:t>
            </a:fld>
            <a:endParaRPr lang="en-US"/>
          </a:p>
        </p:txBody>
      </p:sp>
    </p:spTree>
    <p:extLst>
      <p:ext uri="{BB962C8B-B14F-4D97-AF65-F5344CB8AC3E}">
        <p14:creationId xmlns:p14="http://schemas.microsoft.com/office/powerpoint/2010/main" val="2710407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6D81A4-DC74-40CD-AC6C-F5B27C14A1C5}" type="datetimeFigureOut">
              <a:rPr lang="en-US" smtClean="0"/>
              <a:t>2/28/2016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3455D7-5090-44D1-AEB1-27C5B2DFA5F4}" type="slidenum">
              <a:rPr lang="en-US" smtClean="0"/>
              <a:t>‹#›</a:t>
            </a:fld>
            <a:endParaRPr lang="en-US"/>
          </a:p>
        </p:txBody>
      </p:sp>
    </p:spTree>
    <p:extLst>
      <p:ext uri="{BB962C8B-B14F-4D97-AF65-F5344CB8AC3E}">
        <p14:creationId xmlns:p14="http://schemas.microsoft.com/office/powerpoint/2010/main" val="8778953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zmescience.com/"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ecowatch.com/2013/11/08/urban-farming-projects-new-york-city/" TargetMode="External"/><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brooklyngrangefarm.com/produce/wholesale/" TargetMode="External"/><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hyperlink" Target="http://brooklyngrangefarm.com/" TargetMode="External"/></Relationships>
</file>

<file path=ppt/slides/_rels/slide19.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hyperlink" Target="http://www.hkfp.org/#!rooftop-farm/c22ve"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hyperlink" Target="http://gothamgreens.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cleantechnica.com/2014/10/08/urban-agriculture-grows-into-worlds-largest-rooftop-farm/" TargetMode="External"/><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popupcity.net/top-5-of-the-greatest-urban-rooftop-farms/"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news.nationalgeographic.com/news/2014/04/140429-farming-rooftop-gardening-brooklyn-grange-vegetables-science-food/"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foxnews.com/"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hyperlink" Target="http://www.growingagreenerworld.com/episode322/"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onegreenplanet.org/animalsandnature/grazing-cattle-the-new-invasive-species/" TargetMode="External"/><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23236"/>
            <a:ext cx="8229600" cy="5693866"/>
          </a:xfrm>
          <a:prstGeom prst="rect">
            <a:avLst/>
          </a:prstGeom>
          <a:noFill/>
        </p:spPr>
        <p:txBody>
          <a:bodyPr wrap="square" rtlCol="0">
            <a:spAutoFit/>
          </a:bodyPr>
          <a:lstStyle/>
          <a:p>
            <a:r>
              <a:rPr lang="en-US" sz="2800" b="1" u="sng" dirty="0"/>
              <a:t>Sustainable Agriculture and Natural Resource Use</a:t>
            </a:r>
          </a:p>
          <a:p>
            <a:endParaRPr lang="en-US" sz="2800" dirty="0"/>
          </a:p>
          <a:p>
            <a:pPr marL="514350" indent="-514350">
              <a:buFont typeface="Arial" panose="020B0604020202020204" pitchFamily="34" charset="0"/>
              <a:buChar char="•"/>
            </a:pPr>
            <a:r>
              <a:rPr lang="en-US" sz="2800" dirty="0" smtClean="0"/>
              <a:t>Causes of food insecurity in developed nations</a:t>
            </a:r>
          </a:p>
          <a:p>
            <a:endParaRPr lang="en-US" sz="2800" dirty="0" smtClean="0"/>
          </a:p>
          <a:p>
            <a:pPr marL="514350" indent="-514350">
              <a:buFont typeface="Arial" panose="020B0604020202020204" pitchFamily="34" charset="0"/>
              <a:buChar char="•"/>
            </a:pPr>
            <a:r>
              <a:rPr lang="en-US" sz="2800" dirty="0" smtClean="0"/>
              <a:t>Climate change impacts on agricultural output</a:t>
            </a:r>
          </a:p>
          <a:p>
            <a:pPr marL="514350" indent="-514350">
              <a:buAutoNum type="arabicPeriod"/>
            </a:pPr>
            <a:endParaRPr lang="en-US" sz="2800" dirty="0"/>
          </a:p>
          <a:p>
            <a:pPr marL="514350" indent="-514350">
              <a:buFont typeface="Arial" panose="020B0604020202020204" pitchFamily="34" charset="0"/>
              <a:buChar char="•"/>
            </a:pPr>
            <a:r>
              <a:rPr lang="en-US" sz="2800" dirty="0" smtClean="0"/>
              <a:t>Resource depletion</a:t>
            </a:r>
          </a:p>
          <a:p>
            <a:endParaRPr lang="en-US" sz="2800" dirty="0" smtClean="0"/>
          </a:p>
          <a:p>
            <a:pPr marL="514350" indent="-514350">
              <a:buFont typeface="Arial" panose="020B0604020202020204" pitchFamily="34" charset="0"/>
              <a:buChar char="•"/>
            </a:pPr>
            <a:r>
              <a:rPr lang="en-US" sz="2800" dirty="0" smtClean="0"/>
              <a:t>Overcoming ‘food deserts’</a:t>
            </a:r>
          </a:p>
          <a:p>
            <a:endParaRPr lang="en-US" sz="2800" dirty="0" smtClean="0"/>
          </a:p>
          <a:p>
            <a:pPr marL="514350" indent="-514350">
              <a:buFont typeface="Arial" panose="020B0604020202020204" pitchFamily="34" charset="0"/>
              <a:buChar char="•"/>
            </a:pPr>
            <a:r>
              <a:rPr lang="en-US" sz="2800" dirty="0" smtClean="0"/>
              <a:t>Shifts in global and urban land use</a:t>
            </a:r>
          </a:p>
          <a:p>
            <a:pPr marL="514350" indent="-514350">
              <a:buFont typeface="Arial" panose="020B0604020202020204" pitchFamily="34" charset="0"/>
              <a:buChar char="•"/>
            </a:pPr>
            <a:r>
              <a:rPr lang="en-US" sz="2800" dirty="0"/>
              <a:t>Urban Agriculture: Renewing the Urban </a:t>
            </a:r>
            <a:r>
              <a:rPr lang="en-US" sz="2800" dirty="0" smtClean="0"/>
              <a:t>Landscape </a:t>
            </a:r>
          </a:p>
          <a:p>
            <a:pPr marL="514350" indent="-514350">
              <a:buAutoNum type="arabicPeriod"/>
            </a:pPr>
            <a:endParaRPr lang="en-US" sz="2800" dirty="0"/>
          </a:p>
        </p:txBody>
      </p:sp>
    </p:spTree>
    <p:extLst>
      <p:ext uri="{BB962C8B-B14F-4D97-AF65-F5344CB8AC3E}">
        <p14:creationId xmlns:p14="http://schemas.microsoft.com/office/powerpoint/2010/main" val="42482277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8839200" cy="6494085"/>
          </a:xfrm>
          <a:prstGeom prst="rect">
            <a:avLst/>
          </a:prstGeom>
          <a:noFill/>
        </p:spPr>
        <p:txBody>
          <a:bodyPr wrap="square" rtlCol="0">
            <a:spAutoFit/>
          </a:bodyPr>
          <a:lstStyle/>
          <a:p>
            <a:r>
              <a:rPr lang="en-US" sz="2000" b="1" dirty="0" smtClean="0"/>
              <a:t>What is the impacts of this shift in agriculture on climate change? </a:t>
            </a:r>
          </a:p>
          <a:p>
            <a:endParaRPr lang="en-US" sz="1100" b="1" dirty="0"/>
          </a:p>
          <a:p>
            <a:r>
              <a:rPr lang="en-US" sz="2000" dirty="0" smtClean="0"/>
              <a:t>Why is the use of more land for animal based food production increasingly unsustainable?</a:t>
            </a:r>
          </a:p>
          <a:p>
            <a:endParaRPr lang="en-US" sz="1200" dirty="0" smtClean="0"/>
          </a:p>
          <a:p>
            <a:pPr marL="285750" indent="-285750">
              <a:buFont typeface="Arial" panose="020B0604020202020204" pitchFamily="34" charset="0"/>
              <a:buChar char="•"/>
            </a:pPr>
            <a:r>
              <a:rPr lang="en-US" sz="2000" dirty="0" smtClean="0"/>
              <a:t> More </a:t>
            </a:r>
            <a:r>
              <a:rPr lang="en-US" sz="2000" b="1" dirty="0" smtClean="0"/>
              <a:t>greenhouse gas production</a:t>
            </a:r>
            <a:r>
              <a:rPr lang="en-US" sz="2000" dirty="0" smtClean="0"/>
              <a:t> from fertilizers, requirements for more fuel to produce, land clearing for grazing, and deforestation.</a:t>
            </a:r>
          </a:p>
          <a:p>
            <a:endParaRPr lang="en-US" sz="900" dirty="0" smtClean="0"/>
          </a:p>
          <a:p>
            <a:pPr marL="285750" indent="-285750">
              <a:buFont typeface="Arial" panose="020B0604020202020204" pitchFamily="34" charset="0"/>
              <a:buChar char="•"/>
            </a:pPr>
            <a:r>
              <a:rPr lang="en-US" sz="2000" dirty="0" smtClean="0"/>
              <a:t>Rising greenhouse gas emissions - linked to a warming of the planet, the oceans, and contributing to the growth of </a:t>
            </a:r>
            <a:r>
              <a:rPr lang="en-US" sz="2000" b="1" dirty="0" smtClean="0"/>
              <a:t>extreme weather </a:t>
            </a:r>
            <a:r>
              <a:rPr lang="en-US" sz="2000" dirty="0" smtClean="0"/>
              <a:t>– </a:t>
            </a:r>
            <a:r>
              <a:rPr lang="en-US" sz="2000" b="1" dirty="0" smtClean="0"/>
              <a:t>droughts</a:t>
            </a:r>
            <a:r>
              <a:rPr lang="en-US" sz="2000" dirty="0" smtClean="0"/>
              <a:t> in some parts of the world as rainfall levels drop and floods in others; </a:t>
            </a:r>
            <a:r>
              <a:rPr lang="en-US" sz="2000" b="1" dirty="0" smtClean="0"/>
              <a:t>severe storms.</a:t>
            </a:r>
            <a:r>
              <a:rPr lang="en-US" sz="2000" dirty="0" smtClean="0"/>
              <a:t> These are predicted to become more frequent</a:t>
            </a:r>
            <a:r>
              <a:rPr lang="en-US" sz="2000" baseline="30000" dirty="0" smtClean="0"/>
              <a:t>4</a:t>
            </a:r>
            <a:r>
              <a:rPr lang="en-US" sz="2000" dirty="0" smtClean="0"/>
              <a:t>. </a:t>
            </a:r>
          </a:p>
          <a:p>
            <a:pPr marL="285750" indent="-285750">
              <a:buFont typeface="Arial" panose="020B0604020202020204" pitchFamily="34" charset="0"/>
              <a:buChar char="•"/>
            </a:pPr>
            <a:endParaRPr lang="en-US" sz="2000" dirty="0"/>
          </a:p>
          <a:p>
            <a:endParaRPr lang="en-US" sz="2000" dirty="0" smtClean="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endParaRPr lang="en-US" sz="2000" dirty="0"/>
          </a:p>
          <a:p>
            <a:r>
              <a:rPr lang="en-US" sz="1400" dirty="0" smtClean="0">
                <a:hlinkClick r:id="rId2"/>
              </a:rPr>
              <a:t>www.zmescience.com</a:t>
            </a:r>
            <a:endParaRPr lang="en-US" sz="1400" dirty="0" smtClean="0"/>
          </a:p>
          <a:p>
            <a:pPr marL="285750" indent="-285750">
              <a:buFont typeface="Arial" panose="020B0604020202020204" pitchFamily="34" charset="0"/>
              <a:buChar char="•"/>
            </a:pPr>
            <a:endParaRPr lang="en-US" sz="2000" dirty="0" smtClean="0"/>
          </a:p>
          <a:p>
            <a:endParaRPr lang="en-US" sz="1000" dirty="0" smtClean="0"/>
          </a:p>
          <a:p>
            <a:endParaRPr lang="en-US" sz="1000" dirty="0"/>
          </a:p>
          <a:p>
            <a:endParaRPr lang="en-US" sz="1000" dirty="0" smtClean="0"/>
          </a:p>
        </p:txBody>
      </p:sp>
      <p:pic>
        <p:nvPicPr>
          <p:cNvPr id="3" name="Picture 4" descr="http://cdn.zmescience.com/wp-content/uploads/2014/12/140226-folsom-lake-drought-january-720a_de41fd3a95ca62916f185ca9f8831f9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6199" y="3657600"/>
            <a:ext cx="4691395" cy="2849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533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1" y="457200"/>
            <a:ext cx="8610600" cy="6001643"/>
          </a:xfrm>
          <a:prstGeom prst="rect">
            <a:avLst/>
          </a:prstGeom>
        </p:spPr>
        <p:txBody>
          <a:bodyPr wrap="square">
            <a:spAutoFit/>
          </a:bodyPr>
          <a:lstStyle/>
          <a:p>
            <a:pPr marL="285750" indent="-285750">
              <a:buFont typeface="Arial" panose="020B0604020202020204" pitchFamily="34" charset="0"/>
              <a:buChar char="•"/>
            </a:pPr>
            <a:r>
              <a:rPr lang="en-US" sz="2400" dirty="0"/>
              <a:t>As more areas become afflicted by drought, this land can no longer be used for traditional subsistence agriculture.  At the same time, </a:t>
            </a:r>
            <a:r>
              <a:rPr lang="en-US" sz="2400" b="1" dirty="0"/>
              <a:t>flooding</a:t>
            </a:r>
            <a:r>
              <a:rPr lang="en-US" sz="2400" dirty="0"/>
              <a:t> destroys vegetable crops.</a:t>
            </a:r>
          </a:p>
          <a:p>
            <a:endParaRPr lang="en-US" sz="2400" dirty="0"/>
          </a:p>
          <a:p>
            <a:pPr marL="285750" indent="-285750">
              <a:buFont typeface="Arial" panose="020B0604020202020204" pitchFamily="34" charset="0"/>
              <a:buChar char="•"/>
            </a:pPr>
            <a:r>
              <a:rPr lang="en-US" sz="2400" dirty="0"/>
              <a:t> Both extremes pose a threat to food production and the ability to expand it to meet the demands of a rapidly rising global population.</a:t>
            </a:r>
          </a:p>
          <a:p>
            <a:endParaRPr lang="en-US" sz="2400" dirty="0"/>
          </a:p>
          <a:p>
            <a:pPr marL="285750" indent="-285750">
              <a:buFont typeface="Arial" panose="020B0604020202020204" pitchFamily="34" charset="0"/>
              <a:buChar char="•"/>
            </a:pPr>
            <a:r>
              <a:rPr lang="en-US" sz="2400" dirty="0"/>
              <a:t> What have been some of the global effects of this shift in food production? </a:t>
            </a:r>
            <a:endParaRPr lang="en-US" sz="2400" dirty="0" smtClean="0"/>
          </a:p>
          <a:p>
            <a:endParaRPr lang="en-US" sz="2400" dirty="0"/>
          </a:p>
          <a:p>
            <a:pPr marL="285750" indent="-285750">
              <a:buFont typeface="Arial" panose="020B0604020202020204" pitchFamily="34" charset="0"/>
              <a:buChar char="•"/>
            </a:pPr>
            <a:r>
              <a:rPr lang="en-US" sz="2400" b="1" dirty="0"/>
              <a:t>One key trend has been the shift to sustainable, resource efficient production of </a:t>
            </a:r>
            <a:r>
              <a:rPr lang="en-US" sz="2400" b="1" dirty="0" smtClean="0"/>
              <a:t>crops…</a:t>
            </a:r>
          </a:p>
          <a:p>
            <a:endParaRPr lang="en-US" sz="2400" b="1" dirty="0" smtClean="0"/>
          </a:p>
          <a:p>
            <a:pPr marL="285750" indent="-285750">
              <a:buFont typeface="Arial" panose="020B0604020202020204" pitchFamily="34" charset="0"/>
              <a:buChar char="•"/>
            </a:pPr>
            <a:r>
              <a:rPr lang="en-US" sz="2400" b="1" dirty="0" smtClean="0"/>
              <a:t>A model for this is the </a:t>
            </a:r>
            <a:r>
              <a:rPr lang="en-US" sz="2400" b="1" u="sng" dirty="0" smtClean="0"/>
              <a:t>urban farming trend </a:t>
            </a:r>
            <a:r>
              <a:rPr lang="en-US" sz="2400" b="1" dirty="0" smtClean="0"/>
              <a:t>that is taking off in densely populated urban areas. </a:t>
            </a:r>
            <a:endParaRPr lang="en-US" sz="2400" b="1" dirty="0"/>
          </a:p>
        </p:txBody>
      </p:sp>
    </p:spTree>
    <p:extLst>
      <p:ext uri="{BB962C8B-B14F-4D97-AF65-F5344CB8AC3E}">
        <p14:creationId xmlns:p14="http://schemas.microsoft.com/office/powerpoint/2010/main" val="3828022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04800"/>
            <a:ext cx="8382000" cy="5847755"/>
          </a:xfrm>
          <a:prstGeom prst="rect">
            <a:avLst/>
          </a:prstGeom>
          <a:noFill/>
        </p:spPr>
        <p:txBody>
          <a:bodyPr wrap="square" rtlCol="0">
            <a:spAutoFit/>
          </a:bodyPr>
          <a:lstStyle/>
          <a:p>
            <a:r>
              <a:rPr lang="en-US" sz="2400" b="1" dirty="0" smtClean="0"/>
              <a:t>Nathan McClintock</a:t>
            </a:r>
            <a:r>
              <a:rPr lang="en-US" sz="2400" dirty="0" smtClean="0"/>
              <a:t>: “</a:t>
            </a:r>
            <a:r>
              <a:rPr lang="en-US" sz="2400" dirty="0" smtClean="0">
                <a:latin typeface="AdvP6EC5"/>
              </a:rPr>
              <a:t>Why </a:t>
            </a:r>
            <a:r>
              <a:rPr lang="en-US" sz="2400" dirty="0">
                <a:latin typeface="AdvP6EC5"/>
              </a:rPr>
              <a:t>farm the city? Theorizing urban agriculture </a:t>
            </a:r>
            <a:r>
              <a:rPr lang="en-US" sz="2400" dirty="0" smtClean="0">
                <a:latin typeface="AdvP6EC5"/>
              </a:rPr>
              <a:t>through a </a:t>
            </a:r>
            <a:r>
              <a:rPr lang="en-US" sz="2400" dirty="0">
                <a:latin typeface="AdvP6EC5"/>
              </a:rPr>
              <a:t>lens of metabolic </a:t>
            </a:r>
            <a:r>
              <a:rPr lang="en-US" sz="2400" dirty="0" smtClean="0">
                <a:latin typeface="AdvP6EC5"/>
              </a:rPr>
              <a:t>rift”</a:t>
            </a:r>
          </a:p>
          <a:p>
            <a:endParaRPr lang="en-US" sz="1400" dirty="0" smtClean="0">
              <a:latin typeface="AdvP6EC5"/>
            </a:endParaRPr>
          </a:p>
          <a:p>
            <a:pPr marL="457200" indent="-457200">
              <a:buAutoNum type="arabicPeriod"/>
            </a:pPr>
            <a:r>
              <a:rPr lang="en-US" sz="2400" dirty="0" smtClean="0">
                <a:latin typeface="AdvP6EC5"/>
              </a:rPr>
              <a:t>What does McClintock mean by the term “metabolic rift” or “ecological rift”?</a:t>
            </a:r>
          </a:p>
          <a:p>
            <a:endParaRPr lang="en-US" sz="1400" dirty="0">
              <a:latin typeface="AdvP6EC5"/>
            </a:endParaRPr>
          </a:p>
          <a:p>
            <a:r>
              <a:rPr lang="en-US" sz="2400" dirty="0" smtClean="0">
                <a:latin typeface="AdvP6EC5"/>
              </a:rPr>
              <a:t>2. Why does McClintock advocate farming the city? What are the benefits?</a:t>
            </a:r>
          </a:p>
          <a:p>
            <a:endParaRPr lang="en-US" sz="2400" dirty="0">
              <a:latin typeface="AdvP6EC5"/>
            </a:endParaRPr>
          </a:p>
          <a:p>
            <a:pPr marL="342900" indent="-342900">
              <a:buFont typeface="Arial" panose="020B0604020202020204" pitchFamily="34" charset="0"/>
              <a:buChar char="•"/>
            </a:pPr>
            <a:r>
              <a:rPr lang="en-US" sz="2400" dirty="0" smtClean="0">
                <a:latin typeface="AdvP6EC5"/>
              </a:rPr>
              <a:t>Reduces dependence on fossil-fuel based food production</a:t>
            </a:r>
          </a:p>
          <a:p>
            <a:pPr marL="342900" indent="-342900">
              <a:buFont typeface="Arial" panose="020B0604020202020204" pitchFamily="34" charset="0"/>
              <a:buChar char="•"/>
            </a:pPr>
            <a:endParaRPr lang="en-US" sz="1000" dirty="0">
              <a:latin typeface="AdvP6EC5"/>
            </a:endParaRPr>
          </a:p>
          <a:p>
            <a:pPr marL="342900" indent="-342900">
              <a:buFont typeface="Arial" panose="020B0604020202020204" pitchFamily="34" charset="0"/>
              <a:buChar char="•"/>
            </a:pPr>
            <a:r>
              <a:rPr lang="en-US" sz="2400" dirty="0" smtClean="0">
                <a:latin typeface="AdvP6EC5"/>
              </a:rPr>
              <a:t>Reduces dependence on fertilizers that contribute to greenhouse gases and contaminated run-off</a:t>
            </a:r>
          </a:p>
          <a:p>
            <a:endParaRPr lang="en-US" sz="1200" dirty="0">
              <a:latin typeface="AdvP6EC5"/>
            </a:endParaRPr>
          </a:p>
          <a:p>
            <a:pPr marL="342900" indent="-342900">
              <a:buFont typeface="Arial" panose="020B0604020202020204" pitchFamily="34" charset="0"/>
              <a:buChar char="•"/>
            </a:pPr>
            <a:r>
              <a:rPr lang="en-US" sz="2400" dirty="0" smtClean="0">
                <a:latin typeface="AdvP6EC5"/>
              </a:rPr>
              <a:t>Social benefits – people/communities come together to participate in cultivating their own food.</a:t>
            </a:r>
          </a:p>
          <a:p>
            <a:endParaRPr lang="en-US" sz="1200" dirty="0">
              <a:latin typeface="AdvP6EC5"/>
            </a:endParaRPr>
          </a:p>
        </p:txBody>
      </p:sp>
    </p:spTree>
    <p:extLst>
      <p:ext uri="{BB962C8B-B14F-4D97-AF65-F5344CB8AC3E}">
        <p14:creationId xmlns:p14="http://schemas.microsoft.com/office/powerpoint/2010/main" val="1815147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914400"/>
            <a:ext cx="8382000" cy="3477875"/>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AdvP6EC5"/>
              </a:rPr>
              <a:t>Provides access to nutritionally rich foods that might be unavailable to low income families. </a:t>
            </a:r>
            <a:endParaRPr lang="en-US" sz="2400" dirty="0"/>
          </a:p>
          <a:p>
            <a:endParaRPr lang="en-US" sz="1400" dirty="0" smtClean="0"/>
          </a:p>
          <a:p>
            <a:pPr marL="285750" indent="-285750">
              <a:buFont typeface="Arial" panose="020B0604020202020204" pitchFamily="34" charset="0"/>
              <a:buChar char="•"/>
            </a:pPr>
            <a:r>
              <a:rPr lang="en-US" sz="2400" dirty="0" smtClean="0"/>
              <a:t>Connects individuals to land  and to the benefits of their work</a:t>
            </a:r>
          </a:p>
          <a:p>
            <a:endParaRPr lang="en-US" sz="1400" dirty="0"/>
          </a:p>
          <a:p>
            <a:pPr marL="285750" indent="-285750">
              <a:buFont typeface="Arial" panose="020B0604020202020204" pitchFamily="34" charset="0"/>
              <a:buChar char="•"/>
            </a:pPr>
            <a:r>
              <a:rPr lang="en-US" sz="2400" dirty="0" smtClean="0"/>
              <a:t>Re-establish a </a:t>
            </a:r>
            <a:r>
              <a:rPr lang="en-US" sz="2400" u="sng" dirty="0" smtClean="0"/>
              <a:t>connection between humans and our biophysical environment</a:t>
            </a:r>
          </a:p>
          <a:p>
            <a:pPr marL="285750" indent="-285750">
              <a:buFont typeface="Arial" panose="020B0604020202020204" pitchFamily="34" charset="0"/>
              <a:buChar char="•"/>
            </a:pPr>
            <a:endParaRPr lang="en-US" sz="2400" u="sng" dirty="0"/>
          </a:p>
          <a:p>
            <a:pPr marL="285750" indent="-285750">
              <a:buFont typeface="Arial" panose="020B0604020202020204" pitchFamily="34" charset="0"/>
              <a:buChar char="•"/>
            </a:pPr>
            <a:r>
              <a:rPr lang="en-US" sz="2400" u="sng" dirty="0" smtClean="0"/>
              <a:t>In sum – urban farming is a sustainable economically, environmentally</a:t>
            </a:r>
            <a:endParaRPr lang="en-US" sz="2400" u="sng" dirty="0"/>
          </a:p>
        </p:txBody>
      </p:sp>
    </p:spTree>
    <p:extLst>
      <p:ext uri="{BB962C8B-B14F-4D97-AF65-F5344CB8AC3E}">
        <p14:creationId xmlns:p14="http://schemas.microsoft.com/office/powerpoint/2010/main" val="3315417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89" y="152400"/>
            <a:ext cx="8744210" cy="3046988"/>
          </a:xfrm>
          <a:prstGeom prst="rect">
            <a:avLst/>
          </a:prstGeom>
          <a:noFill/>
        </p:spPr>
        <p:txBody>
          <a:bodyPr wrap="square" rtlCol="0">
            <a:spAutoFit/>
          </a:bodyPr>
          <a:lstStyle/>
          <a:p>
            <a:r>
              <a:rPr lang="en-US" sz="2400" b="1" u="sng" dirty="0" smtClean="0"/>
              <a:t>Rooftop Urban Farming:</a:t>
            </a:r>
          </a:p>
          <a:p>
            <a:r>
              <a:rPr lang="en-US" sz="2400" dirty="0" smtClean="0"/>
              <a:t>How can local communities become more independent producers of their own Food sources?</a:t>
            </a:r>
          </a:p>
          <a:p>
            <a:endParaRPr lang="en-US" sz="800" dirty="0"/>
          </a:p>
          <a:p>
            <a:pPr marL="285750" indent="-285750">
              <a:buFont typeface="Arial" panose="020B0604020202020204" pitchFamily="34" charset="0"/>
              <a:buChar char="•"/>
            </a:pPr>
            <a:r>
              <a:rPr lang="en-US" sz="2000" dirty="0" smtClean="0"/>
              <a:t>Are there models for this?</a:t>
            </a:r>
          </a:p>
          <a:p>
            <a:pPr marL="285750" indent="-285750">
              <a:buFont typeface="Arial" panose="020B0604020202020204" pitchFamily="34" charset="0"/>
              <a:buChar char="•"/>
            </a:pPr>
            <a:r>
              <a:rPr lang="en-US" sz="2000" dirty="0" smtClean="0"/>
              <a:t>Have they been successful?</a:t>
            </a:r>
          </a:p>
          <a:p>
            <a:pPr marL="285750" indent="-285750">
              <a:buFont typeface="Arial" panose="020B0604020202020204" pitchFamily="34" charset="0"/>
              <a:buChar char="•"/>
            </a:pPr>
            <a:r>
              <a:rPr lang="en-US" sz="2000" dirty="0" smtClean="0"/>
              <a:t>Where are novel approaches to cultivating local food sources being tried?</a:t>
            </a:r>
          </a:p>
          <a:p>
            <a:endParaRPr lang="en-US" sz="1200" dirty="0"/>
          </a:p>
          <a:p>
            <a:r>
              <a:rPr lang="en-US" sz="2000" dirty="0" smtClean="0"/>
              <a:t>Actually, many examples of rooftop gardening – growing and cultivation of local food sources can be found nationwide and globally:   </a:t>
            </a:r>
            <a:r>
              <a:rPr lang="en-US" dirty="0" smtClean="0"/>
              <a:t> </a:t>
            </a:r>
            <a:endParaRPr lang="en-US" dirty="0"/>
          </a:p>
        </p:txBody>
      </p:sp>
      <p:pic>
        <p:nvPicPr>
          <p:cNvPr id="3" name="Picture 2" descr="http://graphics8.nytimes.com/images/2009/06/16/dining/17roof600.1.jpg"/>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273241"/>
            <a:ext cx="5029200" cy="2971800"/>
          </a:xfrm>
          <a:prstGeom prst="rect">
            <a:avLst/>
          </a:prstGeom>
          <a:noFill/>
          <a:ln>
            <a:noFill/>
          </a:ln>
        </p:spPr>
      </p:pic>
      <p:sp>
        <p:nvSpPr>
          <p:cNvPr id="4" name="Rectangle 3"/>
          <p:cNvSpPr/>
          <p:nvPr/>
        </p:nvSpPr>
        <p:spPr>
          <a:xfrm>
            <a:off x="76200" y="6273225"/>
            <a:ext cx="8991599" cy="584775"/>
          </a:xfrm>
          <a:prstGeom prst="rect">
            <a:avLst/>
          </a:prstGeom>
        </p:spPr>
        <p:txBody>
          <a:bodyPr wrap="square">
            <a:spAutoFit/>
          </a:bodyPr>
          <a:lstStyle/>
          <a:p>
            <a:r>
              <a:rPr lang="en-US" sz="1400" dirty="0"/>
              <a:t>rooftop garden of Glide Memorial Church in San Francisco</a:t>
            </a:r>
            <a:r>
              <a:rPr lang="en-US" dirty="0" smtClean="0"/>
              <a:t>. “</a:t>
            </a:r>
            <a:r>
              <a:rPr lang="en-US" sz="1400" dirty="0" smtClean="0"/>
              <a:t>Urban </a:t>
            </a:r>
            <a:r>
              <a:rPr lang="en-US" sz="1400" dirty="0"/>
              <a:t>Farming, a Bit Closer to the </a:t>
            </a:r>
            <a:r>
              <a:rPr lang="en-US" sz="1400" dirty="0" smtClean="0"/>
              <a:t>Sun,” New </a:t>
            </a:r>
            <a:r>
              <a:rPr lang="en-US" sz="1400" dirty="0"/>
              <a:t>York Times. June 16, 2009 </a:t>
            </a:r>
            <a:r>
              <a:rPr lang="en-US" sz="1400" dirty="0" smtClean="0"/>
              <a:t>Marian Burros  </a:t>
            </a:r>
            <a:endParaRPr lang="en-US" sz="1400" dirty="0"/>
          </a:p>
        </p:txBody>
      </p:sp>
    </p:spTree>
    <p:extLst>
      <p:ext uri="{BB962C8B-B14F-4D97-AF65-F5344CB8AC3E}">
        <p14:creationId xmlns:p14="http://schemas.microsoft.com/office/powerpoint/2010/main" val="2426795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graphics8.nytimes.com/images/2009/06/16/dining/17roof190.5.jpg"/>
          <p:cNvPicPr/>
          <p:nvPr/>
        </p:nvPicPr>
        <p:blipFill>
          <a:blip r:embed="rId2">
            <a:extLst>
              <a:ext uri="{28A0092B-C50C-407E-A947-70E740481C1C}">
                <a14:useLocalDpi xmlns:a14="http://schemas.microsoft.com/office/drawing/2010/main" val="0"/>
              </a:ext>
            </a:extLst>
          </a:blip>
          <a:srcRect/>
          <a:stretch>
            <a:fillRect/>
          </a:stretch>
        </p:blipFill>
        <p:spPr bwMode="auto">
          <a:xfrm>
            <a:off x="5562600" y="457199"/>
            <a:ext cx="3114675" cy="3048001"/>
          </a:xfrm>
          <a:prstGeom prst="rect">
            <a:avLst/>
          </a:prstGeom>
          <a:noFill/>
          <a:ln>
            <a:noFill/>
          </a:ln>
        </p:spPr>
      </p:pic>
      <p:sp>
        <p:nvSpPr>
          <p:cNvPr id="3" name="TextBox 2"/>
          <p:cNvSpPr txBox="1"/>
          <p:nvPr/>
        </p:nvSpPr>
        <p:spPr>
          <a:xfrm>
            <a:off x="5791200" y="3352800"/>
            <a:ext cx="3124200" cy="1384995"/>
          </a:xfrm>
          <a:prstGeom prst="rect">
            <a:avLst/>
          </a:prstGeom>
          <a:noFill/>
        </p:spPr>
        <p:txBody>
          <a:bodyPr wrap="square" rtlCol="0">
            <a:spAutoFit/>
          </a:bodyPr>
          <a:lstStyle/>
          <a:p>
            <a:endParaRPr lang="en-US" sz="1400" dirty="0"/>
          </a:p>
          <a:p>
            <a:r>
              <a:rPr lang="en-US" sz="1400" dirty="0" smtClean="0"/>
              <a:t>A rooftop garden on the Lower East Side, Manhattan, </a:t>
            </a:r>
            <a:r>
              <a:rPr lang="en-US" sz="1400" dirty="0"/>
              <a:t>Urban Farming, a Bit Closer to the Sun,” New York Times. June 16, 2009 Marian Burros  </a:t>
            </a:r>
          </a:p>
          <a:p>
            <a:endParaRPr lang="en-US" sz="1400" dirty="0"/>
          </a:p>
        </p:txBody>
      </p:sp>
      <p:sp>
        <p:nvSpPr>
          <p:cNvPr id="4" name="TextBox 3"/>
          <p:cNvSpPr txBox="1"/>
          <p:nvPr/>
        </p:nvSpPr>
        <p:spPr>
          <a:xfrm>
            <a:off x="152400" y="351978"/>
            <a:ext cx="5257800" cy="6232475"/>
          </a:xfrm>
          <a:prstGeom prst="rect">
            <a:avLst/>
          </a:prstGeom>
          <a:noFill/>
        </p:spPr>
        <p:txBody>
          <a:bodyPr wrap="square" rtlCol="0">
            <a:spAutoFit/>
          </a:bodyPr>
          <a:lstStyle/>
          <a:p>
            <a:r>
              <a:rPr lang="en-US" b="1" dirty="0" smtClean="0"/>
              <a:t>In </a:t>
            </a:r>
            <a:r>
              <a:rPr lang="en-US" dirty="0" smtClean="0"/>
              <a:t>cities including </a:t>
            </a:r>
            <a:r>
              <a:rPr lang="en-US" b="1" dirty="0" smtClean="0"/>
              <a:t>Washington D.C</a:t>
            </a:r>
            <a:r>
              <a:rPr lang="en-US" dirty="0" smtClean="0"/>
              <a:t>. and </a:t>
            </a:r>
            <a:r>
              <a:rPr lang="en-US" b="1" dirty="0" smtClean="0"/>
              <a:t>Chicago</a:t>
            </a:r>
            <a:r>
              <a:rPr lang="en-US" dirty="0" smtClean="0"/>
              <a:t>, there are </a:t>
            </a:r>
            <a:r>
              <a:rPr lang="en-US" b="1" dirty="0" smtClean="0"/>
              <a:t>incentives for businesses and residents </a:t>
            </a:r>
            <a:r>
              <a:rPr lang="en-US" dirty="0" smtClean="0"/>
              <a:t>to plant green roofs, offering </a:t>
            </a:r>
            <a:r>
              <a:rPr lang="en-US" b="1" dirty="0" smtClean="0"/>
              <a:t>tax subsidies </a:t>
            </a:r>
            <a:r>
              <a:rPr lang="en-US" dirty="0" smtClean="0"/>
              <a:t>to those who cover their roofs with plants. </a:t>
            </a:r>
          </a:p>
          <a:p>
            <a:endParaRPr lang="en-US" sz="1000" dirty="0"/>
          </a:p>
          <a:p>
            <a:r>
              <a:rPr lang="en-US" dirty="0" smtClean="0"/>
              <a:t>Notes the New </a:t>
            </a:r>
            <a:r>
              <a:rPr lang="en-US" dirty="0"/>
              <a:t>York </a:t>
            </a:r>
            <a:r>
              <a:rPr lang="en-US" dirty="0" smtClean="0"/>
              <a:t>Times story on rooftop gardening:</a:t>
            </a:r>
          </a:p>
          <a:p>
            <a:endParaRPr lang="en-US" sz="1100" dirty="0" smtClean="0"/>
          </a:p>
          <a:p>
            <a:pPr marL="285750" indent="-285750">
              <a:buFont typeface="Arial" panose="020B0604020202020204" pitchFamily="34" charset="0"/>
              <a:buChar char="•"/>
            </a:pPr>
            <a:r>
              <a:rPr lang="en-US" dirty="0" smtClean="0"/>
              <a:t> “City </a:t>
            </a:r>
            <a:r>
              <a:rPr lang="en-US" dirty="0"/>
              <a:t>dwellers have long cultivated pots of tomatoes on top of their buildings. But farming in the sky is a fairly recent development in the green roof movement, in which owners have been encouraged to replace blacktop with plants, often just carpets of succulents, to cut down on storm runoff, insulate buildings and moderate urban </a:t>
            </a:r>
            <a:r>
              <a:rPr lang="en-US" dirty="0" smtClean="0"/>
              <a:t>heat”.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The story on rooftop gardening cites a 2008 survey conducted by the organization, </a:t>
            </a:r>
            <a:r>
              <a:rPr lang="en-US" b="1" i="1" dirty="0" smtClean="0"/>
              <a:t>Green Roofs for Healthy Cities</a:t>
            </a:r>
            <a:r>
              <a:rPr lang="en-US" dirty="0" smtClean="0"/>
              <a:t>, which estimated “</a:t>
            </a:r>
            <a:r>
              <a:rPr lang="en-US" dirty="0"/>
              <a:t>the number of projects its members had worked on in the United States grew by more than 35 percent last </a:t>
            </a:r>
            <a:r>
              <a:rPr lang="en-US" dirty="0" smtClean="0"/>
              <a:t>year” [2008]. </a:t>
            </a:r>
            <a:r>
              <a:rPr lang="en-US" dirty="0"/>
              <a:t>In total, </a:t>
            </a:r>
            <a:r>
              <a:rPr lang="en-US" dirty="0" smtClean="0"/>
              <a:t>green </a:t>
            </a:r>
            <a:r>
              <a:rPr lang="en-US" dirty="0"/>
              <a:t>roofs installed </a:t>
            </a:r>
            <a:r>
              <a:rPr lang="en-US" dirty="0" smtClean="0"/>
              <a:t>were believed to </a:t>
            </a:r>
            <a:r>
              <a:rPr lang="en-US" dirty="0"/>
              <a:t>cover </a:t>
            </a:r>
            <a:r>
              <a:rPr lang="en-US" b="1" dirty="0"/>
              <a:t>6 million to 10 million square </a:t>
            </a:r>
            <a:r>
              <a:rPr lang="en-US" b="1" dirty="0" smtClean="0"/>
              <a:t>feet.”</a:t>
            </a:r>
            <a:endParaRPr lang="en-US" b="1" dirty="0"/>
          </a:p>
        </p:txBody>
      </p:sp>
    </p:spTree>
    <p:extLst>
      <p:ext uri="{BB962C8B-B14F-4D97-AF65-F5344CB8AC3E}">
        <p14:creationId xmlns:p14="http://schemas.microsoft.com/office/powerpoint/2010/main" val="3681205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607467" cy="1615827"/>
          </a:xfrm>
          <a:prstGeom prst="rect">
            <a:avLst/>
          </a:prstGeom>
          <a:noFill/>
        </p:spPr>
        <p:txBody>
          <a:bodyPr wrap="square" rtlCol="0">
            <a:spAutoFit/>
          </a:bodyPr>
          <a:lstStyle/>
          <a:p>
            <a:r>
              <a:rPr lang="en-US" b="1" dirty="0" smtClean="0"/>
              <a:t>New York State </a:t>
            </a:r>
            <a:r>
              <a:rPr lang="en-US" dirty="0" smtClean="0"/>
              <a:t>also offers tax subsidies for roofs planted with vegetation and with edible plants.</a:t>
            </a:r>
          </a:p>
          <a:p>
            <a:endParaRPr lang="en-US" sz="900" dirty="0"/>
          </a:p>
          <a:p>
            <a:r>
              <a:rPr lang="en-US" dirty="0" smtClean="0"/>
              <a:t>A report published in 2013 entitled </a:t>
            </a:r>
            <a:r>
              <a:rPr lang="en-US" i="1" dirty="0"/>
              <a:t>10 Urban Farming Projects in New York </a:t>
            </a:r>
            <a:r>
              <a:rPr lang="en-US" i="1" dirty="0" smtClean="0"/>
              <a:t>City, </a:t>
            </a:r>
            <a:r>
              <a:rPr lang="en-US" dirty="0" smtClean="0"/>
              <a:t>noted the </a:t>
            </a:r>
            <a:r>
              <a:rPr lang="en-US" b="1" i="1" dirty="0" smtClean="0"/>
              <a:t>Brooklyn Grange Farm</a:t>
            </a:r>
            <a:r>
              <a:rPr lang="en-US" b="1" dirty="0" smtClean="0"/>
              <a:t> </a:t>
            </a:r>
            <a:r>
              <a:rPr lang="en-US" dirty="0" smtClean="0"/>
              <a:t>(below</a:t>
            </a:r>
            <a:r>
              <a:rPr lang="en-US" i="1" dirty="0" smtClean="0"/>
              <a:t>), </a:t>
            </a:r>
            <a:r>
              <a:rPr lang="en-US" dirty="0" smtClean="0"/>
              <a:t>along with other large projects scattered throughout the City. </a:t>
            </a:r>
            <a:endParaRPr lang="en-US" dirty="0"/>
          </a:p>
        </p:txBody>
      </p:sp>
      <p:pic>
        <p:nvPicPr>
          <p:cNvPr id="3" name="Picture 2" descr="Brooklyn Grange operates three different rooftop farms in New York City, including this one. Photo credit: Food Tank"/>
          <p:cNvPicPr/>
          <p:nvPr/>
        </p:nvPicPr>
        <p:blipFill>
          <a:blip r:embed="rId2">
            <a:extLst>
              <a:ext uri="{28A0092B-C50C-407E-A947-70E740481C1C}">
                <a14:useLocalDpi xmlns:a14="http://schemas.microsoft.com/office/drawing/2010/main" val="0"/>
              </a:ext>
            </a:extLst>
          </a:blip>
          <a:srcRect/>
          <a:stretch>
            <a:fillRect/>
          </a:stretch>
        </p:blipFill>
        <p:spPr bwMode="auto">
          <a:xfrm>
            <a:off x="423797" y="2133600"/>
            <a:ext cx="5505450" cy="3409950"/>
          </a:xfrm>
          <a:prstGeom prst="rect">
            <a:avLst/>
          </a:prstGeom>
          <a:noFill/>
          <a:ln>
            <a:solidFill>
              <a:schemeClr val="accent1">
                <a:alpha val="98000"/>
              </a:schemeClr>
            </a:solidFill>
          </a:ln>
        </p:spPr>
      </p:pic>
      <p:sp>
        <p:nvSpPr>
          <p:cNvPr id="4" name="Rectangle 3"/>
          <p:cNvSpPr/>
          <p:nvPr/>
        </p:nvSpPr>
        <p:spPr>
          <a:xfrm>
            <a:off x="313672" y="5943600"/>
            <a:ext cx="8766654" cy="738664"/>
          </a:xfrm>
          <a:prstGeom prst="rect">
            <a:avLst/>
          </a:prstGeom>
        </p:spPr>
        <p:txBody>
          <a:bodyPr wrap="square">
            <a:spAutoFit/>
          </a:bodyPr>
          <a:lstStyle/>
          <a:p>
            <a:r>
              <a:rPr lang="en-US" sz="1400" dirty="0"/>
              <a:t>Brooklyn Grange operates three different rooftop farms in New York City, including this one. Photo credit: Food Tank. </a:t>
            </a:r>
            <a:r>
              <a:rPr lang="en-US" sz="1400" i="1" dirty="0"/>
              <a:t>10 Urban Farming Projects in New York City, November 8, 2013 </a:t>
            </a:r>
            <a:r>
              <a:rPr lang="en-US" sz="1400" dirty="0"/>
              <a:t>Kay Spector. </a:t>
            </a:r>
            <a:r>
              <a:rPr lang="en-US" sz="1400" dirty="0">
                <a:hlinkClick r:id="rId3"/>
              </a:rPr>
              <a:t>http://ecowatch.com/2013/11/08/urban-farming-projects-new-york-city</a:t>
            </a:r>
            <a:r>
              <a:rPr lang="en-US" sz="1400" dirty="0" smtClean="0">
                <a:hlinkClick r:id="rId3"/>
              </a:rPr>
              <a:t>/</a:t>
            </a:r>
            <a:r>
              <a:rPr lang="en-US" sz="1400" dirty="0" smtClean="0"/>
              <a:t> </a:t>
            </a:r>
            <a:endParaRPr lang="en-US" sz="1400" dirty="0"/>
          </a:p>
        </p:txBody>
      </p:sp>
      <p:sp>
        <p:nvSpPr>
          <p:cNvPr id="5" name="TextBox 4"/>
          <p:cNvSpPr txBox="1"/>
          <p:nvPr/>
        </p:nvSpPr>
        <p:spPr>
          <a:xfrm>
            <a:off x="6172200" y="2667000"/>
            <a:ext cx="2743200" cy="923330"/>
          </a:xfrm>
          <a:prstGeom prst="rect">
            <a:avLst/>
          </a:prstGeom>
          <a:noFill/>
        </p:spPr>
        <p:txBody>
          <a:bodyPr wrap="square" rtlCol="0">
            <a:spAutoFit/>
          </a:bodyPr>
          <a:lstStyle/>
          <a:p>
            <a:r>
              <a:rPr lang="en-US" dirty="0" smtClean="0"/>
              <a:t>Brooklyn Grange at the Brooklyn Navy Yard and Long Island City, Queens. </a:t>
            </a:r>
            <a:endParaRPr lang="en-US" dirty="0"/>
          </a:p>
        </p:txBody>
      </p:sp>
    </p:spTree>
    <p:extLst>
      <p:ext uri="{BB962C8B-B14F-4D97-AF65-F5344CB8AC3E}">
        <p14:creationId xmlns:p14="http://schemas.microsoft.com/office/powerpoint/2010/main" val="24702020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rooklyngrangefarm.com/wp-content/uploads/2014/10/brooklyn-grange-navy-yard-960x4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1"/>
            <a:ext cx="8229600" cy="364141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brooklyngrangefarm.com/wp-content/uploads/2014/10/brooklyn-grange-farm-960x400.jpg"/>
          <p:cNvPicPr/>
          <p:nvPr/>
        </p:nvPicPr>
        <p:blipFill>
          <a:blip r:embed="rId3">
            <a:extLst>
              <a:ext uri="{28A0092B-C50C-407E-A947-70E740481C1C}">
                <a14:useLocalDpi xmlns:a14="http://schemas.microsoft.com/office/drawing/2010/main" val="0"/>
              </a:ext>
            </a:extLst>
          </a:blip>
          <a:srcRect/>
          <a:stretch>
            <a:fillRect/>
          </a:stretch>
        </p:blipFill>
        <p:spPr bwMode="auto">
          <a:xfrm>
            <a:off x="4114800" y="4280770"/>
            <a:ext cx="4724400" cy="2306320"/>
          </a:xfrm>
          <a:prstGeom prst="rect">
            <a:avLst/>
          </a:prstGeom>
          <a:noFill/>
          <a:ln>
            <a:noFill/>
          </a:ln>
        </p:spPr>
      </p:pic>
      <p:sp>
        <p:nvSpPr>
          <p:cNvPr id="2" name="TextBox 1"/>
          <p:cNvSpPr txBox="1"/>
          <p:nvPr/>
        </p:nvSpPr>
        <p:spPr>
          <a:xfrm>
            <a:off x="192066" y="4038600"/>
            <a:ext cx="3846534" cy="2308324"/>
          </a:xfrm>
          <a:prstGeom prst="rect">
            <a:avLst/>
          </a:prstGeom>
          <a:noFill/>
        </p:spPr>
        <p:txBody>
          <a:bodyPr wrap="square" rtlCol="0">
            <a:spAutoFit/>
          </a:bodyPr>
          <a:lstStyle/>
          <a:p>
            <a:r>
              <a:rPr lang="en-US" dirty="0" smtClean="0"/>
              <a:t>A statement on the </a:t>
            </a:r>
            <a:r>
              <a:rPr lang="en-US" dirty="0"/>
              <a:t>organization’s </a:t>
            </a:r>
            <a:r>
              <a:rPr lang="en-US" dirty="0" smtClean="0"/>
              <a:t>website states: </a:t>
            </a:r>
            <a:r>
              <a:rPr lang="en-US" dirty="0"/>
              <a:t>“Brooklyn Grange is the leading rooftop farming and intensive green roofing business in the </a:t>
            </a:r>
            <a:r>
              <a:rPr lang="en-US" dirty="0" smtClean="0"/>
              <a:t>US”.</a:t>
            </a:r>
          </a:p>
          <a:p>
            <a:pPr marL="285750" indent="-285750">
              <a:buFont typeface="Arial" panose="020B0604020202020204" pitchFamily="34" charset="0"/>
              <a:buChar char="•"/>
            </a:pPr>
            <a:r>
              <a:rPr lang="en-US" dirty="0"/>
              <a:t> </a:t>
            </a:r>
            <a:r>
              <a:rPr lang="en-US" dirty="0" smtClean="0"/>
              <a:t>The Grange’s two locations are estimated to grow </a:t>
            </a:r>
            <a:r>
              <a:rPr lang="en-US" dirty="0"/>
              <a:t>over 50,000 </a:t>
            </a:r>
            <a:r>
              <a:rPr lang="en-US" dirty="0" smtClean="0"/>
              <a:t>lbs. </a:t>
            </a:r>
            <a:r>
              <a:rPr lang="en-US" dirty="0"/>
              <a:t>of </a:t>
            </a:r>
            <a:r>
              <a:rPr lang="en-US" dirty="0" smtClean="0"/>
              <a:t>organically cultivated </a:t>
            </a:r>
            <a:r>
              <a:rPr lang="en-US" dirty="0"/>
              <a:t>produce per </a:t>
            </a:r>
            <a:r>
              <a:rPr lang="en-US" dirty="0" smtClean="0"/>
              <a:t>year.  </a:t>
            </a:r>
            <a:endParaRPr lang="en-US" dirty="0"/>
          </a:p>
        </p:txBody>
      </p:sp>
    </p:spTree>
    <p:extLst>
      <p:ext uri="{BB962C8B-B14F-4D97-AF65-F5344CB8AC3E}">
        <p14:creationId xmlns:p14="http://schemas.microsoft.com/office/powerpoint/2010/main" val="28257310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762000"/>
            <a:ext cx="8382000" cy="3724096"/>
          </a:xfrm>
          <a:prstGeom prst="rect">
            <a:avLst/>
          </a:prstGeom>
          <a:noFill/>
        </p:spPr>
        <p:txBody>
          <a:bodyPr wrap="square" rtlCol="0">
            <a:spAutoFit/>
          </a:bodyPr>
          <a:lstStyle/>
          <a:p>
            <a:r>
              <a:rPr lang="en-US" sz="2400" dirty="0" smtClean="0"/>
              <a:t>The Brooklyn Grange project also:</a:t>
            </a:r>
          </a:p>
          <a:p>
            <a:endParaRPr lang="en-US" sz="1200" dirty="0" smtClean="0"/>
          </a:p>
          <a:p>
            <a:pPr marL="285750" indent="-285750">
              <a:buFont typeface="Arial" panose="020B0604020202020204" pitchFamily="34" charset="0"/>
              <a:buChar char="•"/>
            </a:pPr>
            <a:r>
              <a:rPr lang="en-US" sz="2000" dirty="0" smtClean="0"/>
              <a:t>“</a:t>
            </a:r>
            <a:r>
              <a:rPr lang="en-US" sz="2000" dirty="0"/>
              <a:t>provides urban farming and green roof consulting and installation services to clients worldwide’. </a:t>
            </a:r>
          </a:p>
          <a:p>
            <a:pPr marL="285750" indent="-285750">
              <a:buFont typeface="Arial" panose="020B0604020202020204" pitchFamily="34" charset="0"/>
              <a:buChar char="•"/>
            </a:pPr>
            <a:r>
              <a:rPr lang="en-US" sz="2000" dirty="0" smtClean="0"/>
              <a:t>Partners with local non profit organizations</a:t>
            </a:r>
          </a:p>
          <a:p>
            <a:pPr marL="285750" indent="-285750">
              <a:buFont typeface="Arial" panose="020B0604020202020204" pitchFamily="34" charset="0"/>
              <a:buChar char="•"/>
            </a:pPr>
            <a:r>
              <a:rPr lang="en-US" sz="2000" b="1" dirty="0" smtClean="0"/>
              <a:t> Composting</a:t>
            </a:r>
          </a:p>
          <a:p>
            <a:pPr marL="285750" indent="-285750">
              <a:buFont typeface="Arial" panose="020B0604020202020204" pitchFamily="34" charset="0"/>
              <a:buChar char="•"/>
            </a:pPr>
            <a:r>
              <a:rPr lang="en-US" sz="2000" b="1" dirty="0" smtClean="0"/>
              <a:t>Raises bee colonies for harvesting honey</a:t>
            </a:r>
          </a:p>
          <a:p>
            <a:pPr marL="285750" indent="-285750">
              <a:buFont typeface="Arial" panose="020B0604020202020204" pitchFamily="34" charset="0"/>
              <a:buChar char="•"/>
            </a:pPr>
            <a:r>
              <a:rPr lang="en-US" sz="2000" dirty="0" smtClean="0"/>
              <a:t>Raise hens for locally produced eggs</a:t>
            </a:r>
          </a:p>
          <a:p>
            <a:pPr marL="285750" indent="-285750">
              <a:buFont typeface="Arial" panose="020B0604020202020204" pitchFamily="34" charset="0"/>
              <a:buChar char="•"/>
            </a:pPr>
            <a:r>
              <a:rPr lang="en-US" sz="2000" dirty="0" smtClean="0"/>
              <a:t>Operate a </a:t>
            </a:r>
            <a:r>
              <a:rPr lang="en-US" sz="2000" b="1" dirty="0" smtClean="0"/>
              <a:t>local farmer’s market </a:t>
            </a:r>
            <a:r>
              <a:rPr lang="en-US" sz="2000" dirty="0" smtClean="0"/>
              <a:t>in Greenpoint Brooklyn where the local produce is sold.</a:t>
            </a:r>
          </a:p>
          <a:p>
            <a:pPr marL="285750" indent="-285750">
              <a:buFont typeface="Arial" panose="020B0604020202020204" pitchFamily="34" charset="0"/>
              <a:buChar char="•"/>
            </a:pPr>
            <a:r>
              <a:rPr lang="en-US" sz="2000" b="1" dirty="0" smtClean="0"/>
              <a:t>Sells their produce to local restaurants and markets </a:t>
            </a:r>
            <a:r>
              <a:rPr lang="en-US" sz="2000" dirty="0" smtClean="0"/>
              <a:t>in </a:t>
            </a:r>
          </a:p>
          <a:p>
            <a:pPr marL="285750" indent="-285750">
              <a:buFont typeface="Arial" panose="020B0604020202020204" pitchFamily="34" charset="0"/>
              <a:buChar char="•"/>
            </a:pPr>
            <a:r>
              <a:rPr lang="en-US" sz="2000" dirty="0" smtClean="0"/>
              <a:t>Brooklyn, Queens and Manhattan. </a:t>
            </a:r>
            <a:endParaRPr lang="en-US" sz="2000" dirty="0"/>
          </a:p>
        </p:txBody>
      </p:sp>
      <p:pic>
        <p:nvPicPr>
          <p:cNvPr id="3" name="Picture 2" descr="brooklyn grange greens"/>
          <p:cNvPicPr/>
          <p:nvPr/>
        </p:nvPicPr>
        <p:blipFill>
          <a:blip r:embed="rId2">
            <a:extLst>
              <a:ext uri="{28A0092B-C50C-407E-A947-70E740481C1C}">
                <a14:useLocalDpi xmlns:a14="http://schemas.microsoft.com/office/drawing/2010/main" val="0"/>
              </a:ext>
            </a:extLst>
          </a:blip>
          <a:srcRect/>
          <a:stretch>
            <a:fillRect/>
          </a:stretch>
        </p:blipFill>
        <p:spPr bwMode="auto">
          <a:xfrm>
            <a:off x="6553200" y="3724096"/>
            <a:ext cx="2114550" cy="2600504"/>
          </a:xfrm>
          <a:prstGeom prst="rect">
            <a:avLst/>
          </a:prstGeom>
          <a:noFill/>
          <a:ln>
            <a:noFill/>
          </a:ln>
        </p:spPr>
      </p:pic>
      <p:sp>
        <p:nvSpPr>
          <p:cNvPr id="4" name="Rectangle 3"/>
          <p:cNvSpPr/>
          <p:nvPr/>
        </p:nvSpPr>
        <p:spPr>
          <a:xfrm>
            <a:off x="1143001" y="6062990"/>
            <a:ext cx="5257800" cy="523220"/>
          </a:xfrm>
          <a:prstGeom prst="rect">
            <a:avLst/>
          </a:prstGeom>
        </p:spPr>
        <p:txBody>
          <a:bodyPr wrap="square">
            <a:spAutoFit/>
          </a:bodyPr>
          <a:lstStyle/>
          <a:p>
            <a:r>
              <a:rPr lang="en-US" sz="1400" dirty="0" smtClean="0"/>
              <a:t>Source: Brooklyn Grange, </a:t>
            </a:r>
            <a:r>
              <a:rPr lang="en-US" sz="1400" dirty="0" smtClean="0">
                <a:hlinkClick r:id="rId3"/>
              </a:rPr>
              <a:t>http</a:t>
            </a:r>
            <a:r>
              <a:rPr lang="en-US" sz="1400" dirty="0">
                <a:hlinkClick r:id="rId3"/>
              </a:rPr>
              <a:t>://brooklyngrangefarm.com/produce/wholesale</a:t>
            </a:r>
            <a:r>
              <a:rPr lang="en-US" sz="1400" dirty="0" smtClean="0">
                <a:hlinkClick r:id="rId3"/>
              </a:rPr>
              <a:t>/</a:t>
            </a:r>
            <a:r>
              <a:rPr lang="en-US" sz="1400" dirty="0" smtClean="0"/>
              <a:t> </a:t>
            </a:r>
            <a:endParaRPr lang="en-US" sz="1400" dirty="0"/>
          </a:p>
        </p:txBody>
      </p:sp>
      <p:sp>
        <p:nvSpPr>
          <p:cNvPr id="5" name="Rectangle 4"/>
          <p:cNvSpPr/>
          <p:nvPr/>
        </p:nvSpPr>
        <p:spPr>
          <a:xfrm>
            <a:off x="1114817" y="4655016"/>
            <a:ext cx="3271858" cy="646331"/>
          </a:xfrm>
          <a:prstGeom prst="rect">
            <a:avLst/>
          </a:prstGeom>
        </p:spPr>
        <p:txBody>
          <a:bodyPr wrap="none">
            <a:spAutoFit/>
          </a:bodyPr>
          <a:lstStyle/>
          <a:p>
            <a:r>
              <a:rPr lang="en-US" dirty="0">
                <a:hlinkClick r:id="rId4"/>
              </a:rPr>
              <a:t>http://brooklyngrangefarm.com</a:t>
            </a:r>
            <a:r>
              <a:rPr lang="en-US" dirty="0" smtClean="0">
                <a:hlinkClick r:id="rId4"/>
              </a:rPr>
              <a:t>/</a:t>
            </a:r>
            <a:endParaRPr lang="en-US" dirty="0" smtClean="0"/>
          </a:p>
          <a:p>
            <a:endParaRPr lang="en-US" dirty="0"/>
          </a:p>
        </p:txBody>
      </p:sp>
    </p:spTree>
    <p:extLst>
      <p:ext uri="{BB962C8B-B14F-4D97-AF65-F5344CB8AC3E}">
        <p14:creationId xmlns:p14="http://schemas.microsoft.com/office/powerpoint/2010/main" val="1471903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5930" t="15394" r="8012" b="8495"/>
          <a:stretch/>
        </p:blipFill>
        <p:spPr bwMode="auto">
          <a:xfrm>
            <a:off x="477033" y="1176754"/>
            <a:ext cx="5655501" cy="3048000"/>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609600" y="4382208"/>
            <a:ext cx="2819400" cy="646331"/>
          </a:xfrm>
          <a:prstGeom prst="rect">
            <a:avLst/>
          </a:prstGeom>
        </p:spPr>
        <p:txBody>
          <a:bodyPr wrap="square">
            <a:spAutoFit/>
          </a:bodyPr>
          <a:lstStyle/>
          <a:p>
            <a:r>
              <a:rPr lang="en-US" dirty="0" smtClean="0">
                <a:hlinkClick r:id="rId3" action="ppaction://hlinksldjump"/>
              </a:rPr>
              <a:t>rooftopfarms.org/</a:t>
            </a:r>
          </a:p>
          <a:p>
            <a:r>
              <a:rPr lang="en-US" dirty="0" smtClean="0">
                <a:hlinkClick r:id="rId3" action="ppaction://hlinksldjump"/>
              </a:rPr>
              <a:t> </a:t>
            </a:r>
            <a:endParaRPr lang="en-US" dirty="0"/>
          </a:p>
        </p:txBody>
      </p:sp>
      <p:sp>
        <p:nvSpPr>
          <p:cNvPr id="4" name="TextBox 3"/>
          <p:cNvSpPr txBox="1"/>
          <p:nvPr/>
        </p:nvSpPr>
        <p:spPr>
          <a:xfrm>
            <a:off x="477033" y="489745"/>
            <a:ext cx="6629400" cy="400110"/>
          </a:xfrm>
          <a:prstGeom prst="rect">
            <a:avLst/>
          </a:prstGeom>
          <a:noFill/>
        </p:spPr>
        <p:txBody>
          <a:bodyPr wrap="square" rtlCol="0">
            <a:spAutoFit/>
          </a:bodyPr>
          <a:lstStyle/>
          <a:p>
            <a:r>
              <a:rPr lang="en-US" sz="2000" b="1" dirty="0" smtClean="0"/>
              <a:t>Eagle Street Rooftop Farm – Brooklyn: 6,000 square feet.</a:t>
            </a:r>
            <a:endParaRPr lang="en-US" sz="2000" b="1" dirty="0"/>
          </a:p>
        </p:txBody>
      </p:sp>
      <p:sp>
        <p:nvSpPr>
          <p:cNvPr id="5" name="TextBox 4"/>
          <p:cNvSpPr txBox="1"/>
          <p:nvPr/>
        </p:nvSpPr>
        <p:spPr>
          <a:xfrm>
            <a:off x="6208734" y="2643270"/>
            <a:ext cx="2743200" cy="3231654"/>
          </a:xfrm>
          <a:prstGeom prst="rect">
            <a:avLst/>
          </a:prstGeom>
          <a:noFill/>
        </p:spPr>
        <p:txBody>
          <a:bodyPr wrap="square" rtlCol="0">
            <a:spAutoFit/>
          </a:bodyPr>
          <a:lstStyle/>
          <a:p>
            <a:r>
              <a:rPr lang="en-US" sz="2000" dirty="0" smtClean="0"/>
              <a:t>The farm </a:t>
            </a:r>
          </a:p>
          <a:p>
            <a:pPr marL="285750" indent="-285750">
              <a:buFont typeface="Arial" panose="020B0604020202020204" pitchFamily="34" charset="0"/>
              <a:buChar char="•"/>
            </a:pPr>
            <a:r>
              <a:rPr lang="en-US" sz="2000" dirty="0" smtClean="0"/>
              <a:t>operates its own farmers market </a:t>
            </a:r>
          </a:p>
          <a:p>
            <a:pPr marL="285750" indent="-285750">
              <a:buFont typeface="Arial" panose="020B0604020202020204" pitchFamily="34" charset="0"/>
              <a:buChar char="•"/>
            </a:pPr>
            <a:endParaRPr lang="en-US" sz="1200" dirty="0" smtClean="0"/>
          </a:p>
          <a:p>
            <a:pPr marL="285750" indent="-285750">
              <a:buFont typeface="Arial" panose="020B0604020202020204" pitchFamily="34" charset="0"/>
              <a:buChar char="•"/>
            </a:pPr>
            <a:r>
              <a:rPr lang="en-US" sz="2000" dirty="0" smtClean="0"/>
              <a:t>provides produce to local restaurants </a:t>
            </a:r>
          </a:p>
          <a:p>
            <a:pPr marL="285750" indent="-285750">
              <a:buFont typeface="Arial" panose="020B0604020202020204" pitchFamily="34" charset="0"/>
              <a:buChar char="•"/>
            </a:pPr>
            <a:endParaRPr lang="en-US" sz="1200" dirty="0" smtClean="0"/>
          </a:p>
          <a:p>
            <a:pPr marL="285750" indent="-285750">
              <a:buFont typeface="Arial" panose="020B0604020202020204" pitchFamily="34" charset="0"/>
              <a:buChar char="•"/>
            </a:pPr>
            <a:r>
              <a:rPr lang="en-US" sz="2000" dirty="0" smtClean="0"/>
              <a:t>invites local residents to get involved in planting and cultivating.</a:t>
            </a:r>
            <a:endParaRPr lang="en-US" sz="2000" dirty="0"/>
          </a:p>
        </p:txBody>
      </p:sp>
    </p:spTree>
    <p:extLst>
      <p:ext uri="{BB962C8B-B14F-4D97-AF65-F5344CB8AC3E}">
        <p14:creationId xmlns:p14="http://schemas.microsoft.com/office/powerpoint/2010/main" val="793820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76200"/>
            <a:ext cx="8229600" cy="523220"/>
          </a:xfrm>
          <a:prstGeom prst="rect">
            <a:avLst/>
          </a:prstGeom>
          <a:noFill/>
        </p:spPr>
        <p:txBody>
          <a:bodyPr wrap="square" rtlCol="0">
            <a:spAutoFit/>
          </a:bodyPr>
          <a:lstStyle/>
          <a:p>
            <a:r>
              <a:rPr lang="en-US" sz="2800" dirty="0"/>
              <a:t>Some causes of food insecurity:</a:t>
            </a:r>
          </a:p>
        </p:txBody>
      </p:sp>
      <p:sp>
        <p:nvSpPr>
          <p:cNvPr id="3" name="TextBox 2"/>
          <p:cNvSpPr txBox="1"/>
          <p:nvPr/>
        </p:nvSpPr>
        <p:spPr>
          <a:xfrm>
            <a:off x="125260" y="324891"/>
            <a:ext cx="8828762" cy="6401753"/>
          </a:xfrm>
          <a:prstGeom prst="rect">
            <a:avLst/>
          </a:prstGeom>
          <a:noFill/>
        </p:spPr>
        <p:txBody>
          <a:bodyPr wrap="square" rtlCol="0">
            <a:spAutoFit/>
          </a:bodyPr>
          <a:lstStyle/>
          <a:p>
            <a:endParaRPr lang="en-US" sz="1400" dirty="0" smtClean="0"/>
          </a:p>
          <a:p>
            <a:r>
              <a:rPr lang="en-US" sz="2600" dirty="0" smtClean="0"/>
              <a:t>1. Demographic shifts, population growth &amp; economic development</a:t>
            </a:r>
          </a:p>
          <a:p>
            <a:pPr marL="461772"/>
            <a:endParaRPr lang="en-US" sz="2800" dirty="0" smtClean="0"/>
          </a:p>
          <a:p>
            <a:pPr marL="461772"/>
            <a:endParaRPr lang="en-US" sz="2800" dirty="0"/>
          </a:p>
          <a:p>
            <a:pPr marL="461772"/>
            <a:endParaRPr lang="en-US" sz="2800" dirty="0" smtClean="0"/>
          </a:p>
          <a:p>
            <a:pPr marL="461772"/>
            <a:endParaRPr lang="en-US" sz="2800" dirty="0" smtClean="0"/>
          </a:p>
          <a:p>
            <a:pPr marL="461772"/>
            <a:endParaRPr lang="en-US" sz="2800" dirty="0" smtClean="0"/>
          </a:p>
          <a:p>
            <a:pPr marL="461772"/>
            <a:endParaRPr lang="en-US" sz="2800" dirty="0"/>
          </a:p>
          <a:p>
            <a:endParaRPr lang="en-US" sz="2400" dirty="0" smtClean="0"/>
          </a:p>
          <a:p>
            <a:r>
              <a:rPr lang="en-US" sz="2400" dirty="0" smtClean="0"/>
              <a:t>Global </a:t>
            </a:r>
            <a:r>
              <a:rPr lang="en-US" sz="2400" dirty="0"/>
              <a:t>population is expected to reach </a:t>
            </a:r>
            <a:r>
              <a:rPr lang="en-US" sz="2400" u="sng" dirty="0"/>
              <a:t>9 billion by 2050 </a:t>
            </a:r>
            <a:r>
              <a:rPr lang="en-US" sz="2400" dirty="0"/>
              <a:t>– just 35 years from now - from the </a:t>
            </a:r>
            <a:r>
              <a:rPr lang="en-US" sz="2400" u="sng" dirty="0"/>
              <a:t>current level of just under 7.2 </a:t>
            </a:r>
            <a:r>
              <a:rPr lang="en-US" sz="2400" u="sng" dirty="0" smtClean="0"/>
              <a:t>billion.</a:t>
            </a:r>
            <a:endParaRPr lang="en-US" sz="2400" u="sng" dirty="0"/>
          </a:p>
          <a:p>
            <a:endParaRPr lang="en-US" sz="1000" dirty="0"/>
          </a:p>
          <a:p>
            <a:r>
              <a:rPr lang="en-US" sz="2400" dirty="0"/>
              <a:t>With economic development, the </a:t>
            </a:r>
            <a:r>
              <a:rPr lang="en-US" sz="2400" u="sng" dirty="0"/>
              <a:t>global consumption of calories rises, </a:t>
            </a:r>
            <a:r>
              <a:rPr lang="en-US" sz="2400" dirty="0"/>
              <a:t>with more </a:t>
            </a:r>
            <a:r>
              <a:rPr lang="en-US" sz="2400" dirty="0" smtClean="0"/>
              <a:t>demand for fats </a:t>
            </a:r>
            <a:r>
              <a:rPr lang="en-US" sz="2400" dirty="0"/>
              <a:t>and animal </a:t>
            </a:r>
            <a:r>
              <a:rPr lang="en-US" sz="2400" dirty="0" smtClean="0"/>
              <a:t>products as economies become more prosperous. </a:t>
            </a:r>
            <a:endParaRPr lang="en-US" sz="2400" dirty="0"/>
          </a:p>
          <a:p>
            <a:endParaRPr lang="en-US" sz="1000" dirty="0"/>
          </a:p>
        </p:txBody>
      </p:sp>
      <p:pic>
        <p:nvPicPr>
          <p:cNvPr id="4" name="Picture 2" descr="http://assets3.bigthink.com/system/idea_thumbnails/50694/primary/shutterstock_86973980.jpg?13688177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2461" y="1150266"/>
            <a:ext cx="4681012" cy="2735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9220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static.wixstatic.com/media/854138_c54c1514c1004b77a1e93e9c66b1dd5d.jpg_srz_p_499_303_75_22_0.50_1.20_0.00_jpg_srz"/>
          <p:cNvPicPr/>
          <p:nvPr/>
        </p:nvPicPr>
        <p:blipFill>
          <a:blip r:embed="rId2">
            <a:extLst>
              <a:ext uri="{28A0092B-C50C-407E-A947-70E740481C1C}">
                <a14:useLocalDpi xmlns:a14="http://schemas.microsoft.com/office/drawing/2010/main" val="0"/>
              </a:ext>
            </a:extLst>
          </a:blip>
          <a:srcRect/>
          <a:stretch>
            <a:fillRect/>
          </a:stretch>
        </p:blipFill>
        <p:spPr bwMode="auto">
          <a:xfrm>
            <a:off x="115735" y="962737"/>
            <a:ext cx="5181600" cy="2895600"/>
          </a:xfrm>
          <a:prstGeom prst="rect">
            <a:avLst/>
          </a:prstGeom>
          <a:noFill/>
          <a:ln>
            <a:solidFill>
              <a:schemeClr val="accent1">
                <a:alpha val="98000"/>
              </a:schemeClr>
            </a:solidFill>
          </a:ln>
        </p:spPr>
      </p:pic>
      <p:pic>
        <p:nvPicPr>
          <p:cNvPr id="3" name="Picture 2" descr="http://static.wixstatic.com/media/854138_b3872e60fe4e34a733703a31ced3e4cb.jpg_srz_p_402_247_75_22_0.50_1.20_0.00_jpg_srz"/>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055530"/>
            <a:ext cx="3700528" cy="2352675"/>
          </a:xfrm>
          <a:prstGeom prst="rect">
            <a:avLst/>
          </a:prstGeom>
          <a:noFill/>
          <a:ln>
            <a:solidFill>
              <a:schemeClr val="accent1">
                <a:alpha val="98000"/>
              </a:schemeClr>
            </a:solidFill>
          </a:ln>
        </p:spPr>
      </p:pic>
      <p:sp>
        <p:nvSpPr>
          <p:cNvPr id="4" name="TextBox 3"/>
          <p:cNvSpPr txBox="1"/>
          <p:nvPr/>
        </p:nvSpPr>
        <p:spPr>
          <a:xfrm>
            <a:off x="457200" y="533400"/>
            <a:ext cx="8153400" cy="400110"/>
          </a:xfrm>
          <a:prstGeom prst="rect">
            <a:avLst/>
          </a:prstGeom>
          <a:noFill/>
        </p:spPr>
        <p:txBody>
          <a:bodyPr wrap="square" rtlCol="0">
            <a:spAutoFit/>
          </a:bodyPr>
          <a:lstStyle/>
          <a:p>
            <a:r>
              <a:rPr lang="en-US" sz="2000" b="1" dirty="0" smtClean="0"/>
              <a:t>Hell’s Kitchen Farm Project</a:t>
            </a:r>
            <a:endParaRPr lang="en-US" sz="2000" b="1" dirty="0"/>
          </a:p>
        </p:txBody>
      </p:sp>
      <p:sp>
        <p:nvSpPr>
          <p:cNvPr id="5" name="TextBox 4"/>
          <p:cNvSpPr txBox="1"/>
          <p:nvPr/>
        </p:nvSpPr>
        <p:spPr>
          <a:xfrm>
            <a:off x="228600" y="4038600"/>
            <a:ext cx="4805298" cy="273921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This rooftop garden occupies 4,000 square feet on top of a local church.</a:t>
            </a:r>
          </a:p>
          <a:p>
            <a:pPr marL="285750" indent="-285750">
              <a:buFont typeface="Arial" panose="020B0604020202020204" pitchFamily="34" charset="0"/>
              <a:buChar char="•"/>
            </a:pPr>
            <a:endParaRPr lang="en-US" sz="1000" dirty="0" smtClean="0"/>
          </a:p>
          <a:p>
            <a:pPr marL="285750" indent="-285750">
              <a:buFont typeface="Arial" panose="020B0604020202020204" pitchFamily="34" charset="0"/>
              <a:buChar char="•"/>
            </a:pPr>
            <a:r>
              <a:rPr lang="en-US" dirty="0" smtClean="0"/>
              <a:t>They also do composting (recycling of food scraps)</a:t>
            </a:r>
          </a:p>
          <a:p>
            <a:pPr marL="285750" indent="-285750">
              <a:buFont typeface="Arial" panose="020B0604020202020204" pitchFamily="34" charset="0"/>
              <a:buChar char="•"/>
            </a:pPr>
            <a:r>
              <a:rPr lang="en-US" dirty="0" smtClean="0"/>
              <a:t>Plants grown </a:t>
            </a:r>
            <a:r>
              <a:rPr lang="en-US" dirty="0"/>
              <a:t>include </a:t>
            </a:r>
            <a:r>
              <a:rPr lang="en-US" dirty="0" smtClean="0"/>
              <a:t>Basil, Beans, Blueberries, Cabbage, </a:t>
            </a:r>
            <a:r>
              <a:rPr lang="en-US" dirty="0"/>
              <a:t>Collard Greens, Chives, Cucumbers, Eggplant, Garlic, </a:t>
            </a:r>
            <a:r>
              <a:rPr lang="en-US" dirty="0" smtClean="0"/>
              <a:t>Kale, Lettuce, Oregano, Peas, Peppers, Potatoes, Radishes, Rosemary, Scallions and Tomatoes </a:t>
            </a:r>
            <a:endParaRPr lang="en-US" dirty="0"/>
          </a:p>
        </p:txBody>
      </p:sp>
      <p:sp>
        <p:nvSpPr>
          <p:cNvPr id="7" name="TextBox 6"/>
          <p:cNvSpPr txBox="1"/>
          <p:nvPr/>
        </p:nvSpPr>
        <p:spPr>
          <a:xfrm>
            <a:off x="5410200" y="5791200"/>
            <a:ext cx="3429000" cy="523220"/>
          </a:xfrm>
          <a:prstGeom prst="rect">
            <a:avLst/>
          </a:prstGeom>
          <a:noFill/>
        </p:spPr>
        <p:txBody>
          <a:bodyPr wrap="square" rtlCol="0">
            <a:spAutoFit/>
          </a:bodyPr>
          <a:lstStyle/>
          <a:p>
            <a:r>
              <a:rPr lang="en-US" sz="1400" dirty="0" smtClean="0"/>
              <a:t>Source: Hell’s Kitchen Farm </a:t>
            </a:r>
            <a:r>
              <a:rPr lang="en-US" sz="1400" dirty="0"/>
              <a:t>Project, </a:t>
            </a:r>
            <a:r>
              <a:rPr lang="en-US" sz="1400" dirty="0">
                <a:hlinkClick r:id="rId4"/>
              </a:rPr>
              <a:t>http://www.hkfp.org/#!</a:t>
            </a:r>
            <a:r>
              <a:rPr lang="en-US" sz="1400" dirty="0" smtClean="0">
                <a:hlinkClick r:id="rId4"/>
              </a:rPr>
              <a:t>rooftop-farm/c22ve</a:t>
            </a:r>
            <a:r>
              <a:rPr lang="en-US" sz="1400" dirty="0" smtClean="0"/>
              <a:t> </a:t>
            </a:r>
            <a:endParaRPr lang="en-US" sz="1400" dirty="0"/>
          </a:p>
        </p:txBody>
      </p:sp>
    </p:spTree>
    <p:extLst>
      <p:ext uri="{BB962C8B-B14F-4D97-AF65-F5344CB8AC3E}">
        <p14:creationId xmlns:p14="http://schemas.microsoft.com/office/powerpoint/2010/main" val="33837103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29006" t="14823" r="28525" b="4789"/>
          <a:stretch/>
        </p:blipFill>
        <p:spPr bwMode="auto">
          <a:xfrm>
            <a:off x="228600" y="838200"/>
            <a:ext cx="3429000" cy="4267200"/>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228600" y="228600"/>
            <a:ext cx="8458200" cy="400110"/>
          </a:xfrm>
          <a:prstGeom prst="rect">
            <a:avLst/>
          </a:prstGeom>
          <a:noFill/>
        </p:spPr>
        <p:txBody>
          <a:bodyPr wrap="square" rtlCol="0">
            <a:spAutoFit/>
          </a:bodyPr>
          <a:lstStyle/>
          <a:p>
            <a:r>
              <a:rPr lang="en-US" sz="2000" b="1" dirty="0" smtClean="0"/>
              <a:t>Whole Foods rooftop greenhouse – Gowanus, Brooklyn</a:t>
            </a:r>
            <a:endParaRPr lang="en-US" sz="2000" b="1" dirty="0"/>
          </a:p>
        </p:txBody>
      </p:sp>
      <p:sp>
        <p:nvSpPr>
          <p:cNvPr id="4" name="TextBox 3"/>
          <p:cNvSpPr txBox="1"/>
          <p:nvPr/>
        </p:nvSpPr>
        <p:spPr>
          <a:xfrm>
            <a:off x="4191000" y="1066800"/>
            <a:ext cx="4572000" cy="1200329"/>
          </a:xfrm>
          <a:prstGeom prst="rect">
            <a:avLst/>
          </a:prstGeom>
          <a:noFill/>
        </p:spPr>
        <p:txBody>
          <a:bodyPr wrap="square" rtlCol="0">
            <a:spAutoFit/>
          </a:bodyPr>
          <a:lstStyle/>
          <a:p>
            <a:r>
              <a:rPr lang="en-US" dirty="0" smtClean="0"/>
              <a:t>Whole Foods partnered with </a:t>
            </a:r>
            <a:r>
              <a:rPr lang="en-US" b="1" dirty="0" smtClean="0"/>
              <a:t>Gotham Greens </a:t>
            </a:r>
            <a:r>
              <a:rPr lang="en-US" dirty="0" smtClean="0"/>
              <a:t>to develop the greenhouse and cultivate produce year-round on the roof of its store in Brooklyn. </a:t>
            </a:r>
            <a:endParaRPr lang="en-US" dirty="0"/>
          </a:p>
        </p:txBody>
      </p:sp>
      <p:pic>
        <p:nvPicPr>
          <p:cNvPr id="5" name="Picture 4" descr="http://gothamgreens.com/img/homepage/3.jpg?1387240329"/>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971800"/>
            <a:ext cx="4648200" cy="2895600"/>
          </a:xfrm>
          <a:prstGeom prst="rect">
            <a:avLst/>
          </a:prstGeom>
          <a:noFill/>
          <a:ln>
            <a:noFill/>
          </a:ln>
        </p:spPr>
      </p:pic>
      <p:sp>
        <p:nvSpPr>
          <p:cNvPr id="6" name="Rectangle 5"/>
          <p:cNvSpPr/>
          <p:nvPr/>
        </p:nvSpPr>
        <p:spPr>
          <a:xfrm>
            <a:off x="4166992" y="6096000"/>
            <a:ext cx="2151999" cy="523220"/>
          </a:xfrm>
          <a:prstGeom prst="rect">
            <a:avLst/>
          </a:prstGeom>
        </p:spPr>
        <p:txBody>
          <a:bodyPr wrap="none">
            <a:spAutoFit/>
          </a:bodyPr>
          <a:lstStyle/>
          <a:p>
            <a:r>
              <a:rPr lang="en-US" sz="1400" dirty="0">
                <a:hlinkClick r:id="rId4"/>
              </a:rPr>
              <a:t>http://gothamgreens.com</a:t>
            </a:r>
            <a:r>
              <a:rPr lang="en-US" sz="1400" dirty="0" smtClean="0">
                <a:hlinkClick r:id="rId4"/>
              </a:rPr>
              <a:t>/</a:t>
            </a:r>
            <a:endParaRPr lang="en-US" sz="1400" dirty="0" smtClean="0"/>
          </a:p>
          <a:p>
            <a:r>
              <a:rPr lang="en-US" sz="1400" dirty="0" smtClean="0"/>
              <a:t>Video</a:t>
            </a:r>
            <a:endParaRPr lang="en-US" sz="1400" dirty="0"/>
          </a:p>
        </p:txBody>
      </p:sp>
    </p:spTree>
    <p:extLst>
      <p:ext uri="{BB962C8B-B14F-4D97-AF65-F5344CB8AC3E}">
        <p14:creationId xmlns:p14="http://schemas.microsoft.com/office/powerpoint/2010/main" val="41011323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gothamgreens.s3.amazonaws.com/farm/our-farm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47800"/>
            <a:ext cx="7502310" cy="454118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67847" y="381000"/>
            <a:ext cx="7772400" cy="707886"/>
          </a:xfrm>
          <a:prstGeom prst="rect">
            <a:avLst/>
          </a:prstGeom>
          <a:noFill/>
        </p:spPr>
        <p:txBody>
          <a:bodyPr wrap="square" rtlCol="0">
            <a:spAutoFit/>
          </a:bodyPr>
          <a:lstStyle/>
          <a:p>
            <a:r>
              <a:rPr lang="en-US" sz="2000" b="1" dirty="0" smtClean="0"/>
              <a:t>Gotham Greens Greenhouse on Rooftop of Whole Foods Market in Gowanus, Brooklyn </a:t>
            </a:r>
            <a:endParaRPr lang="en-US" sz="2000" b="1" dirty="0"/>
          </a:p>
        </p:txBody>
      </p:sp>
    </p:spTree>
    <p:extLst>
      <p:ext uri="{BB962C8B-B14F-4D97-AF65-F5344CB8AC3E}">
        <p14:creationId xmlns:p14="http://schemas.microsoft.com/office/powerpoint/2010/main" val="36750322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isplaying 20150302_125159.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3" name="Picture 2" descr="C:\Users\spmcat50\AppData\Local\Temp\20150302_125159.jpg"/>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304802" y="1776412"/>
            <a:ext cx="4724401" cy="3000375"/>
          </a:xfrm>
          <a:prstGeom prst="rect">
            <a:avLst/>
          </a:prstGeom>
          <a:noFill/>
          <a:ln>
            <a:noFill/>
          </a:ln>
        </p:spPr>
      </p:pic>
      <p:pic>
        <p:nvPicPr>
          <p:cNvPr id="4" name="Picture 3"/>
          <p:cNvPicPr/>
          <p:nvPr/>
        </p:nvPicPr>
        <p:blipFill rotWithShape="1">
          <a:blip r:embed="rId3"/>
          <a:srcRect l="17949" t="23661" r="18429" b="11631"/>
          <a:stretch/>
        </p:blipFill>
        <p:spPr bwMode="auto">
          <a:xfrm>
            <a:off x="3886200" y="3886200"/>
            <a:ext cx="4724400" cy="2590800"/>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4"/>
          <a:srcRect l="17628" t="22235" r="18109" b="12486"/>
          <a:stretch/>
        </p:blipFill>
        <p:spPr bwMode="auto">
          <a:xfrm>
            <a:off x="3888288" y="910223"/>
            <a:ext cx="4267200" cy="2638424"/>
          </a:xfrm>
          <a:prstGeom prst="rect">
            <a:avLst/>
          </a:prstGeom>
          <a:ln>
            <a:noFill/>
          </a:ln>
          <a:extLst>
            <a:ext uri="{53640926-AAD7-44D8-BBD7-CCE9431645EC}">
              <a14:shadowObscured xmlns:a14="http://schemas.microsoft.com/office/drawing/2010/main"/>
            </a:ext>
          </a:extLst>
        </p:spPr>
      </p:pic>
      <p:sp>
        <p:nvSpPr>
          <p:cNvPr id="6" name="TextBox 5"/>
          <p:cNvSpPr txBox="1"/>
          <p:nvPr/>
        </p:nvSpPr>
        <p:spPr>
          <a:xfrm>
            <a:off x="307975" y="304800"/>
            <a:ext cx="8531225" cy="369332"/>
          </a:xfrm>
          <a:prstGeom prst="rect">
            <a:avLst/>
          </a:prstGeom>
          <a:noFill/>
        </p:spPr>
        <p:txBody>
          <a:bodyPr wrap="square" rtlCol="0">
            <a:spAutoFit/>
          </a:bodyPr>
          <a:lstStyle/>
          <a:p>
            <a:r>
              <a:rPr lang="en-US" dirty="0" smtClean="0"/>
              <a:t>More images from the Whole Foods Market in Brooklyn</a:t>
            </a:r>
            <a:endParaRPr lang="en-US" dirty="0"/>
          </a:p>
        </p:txBody>
      </p:sp>
    </p:spTree>
    <p:extLst>
      <p:ext uri="{BB962C8B-B14F-4D97-AF65-F5344CB8AC3E}">
        <p14:creationId xmlns:p14="http://schemas.microsoft.com/office/powerpoint/2010/main" val="12382895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8763000" cy="6217087"/>
          </a:xfrm>
          <a:prstGeom prst="rect">
            <a:avLst/>
          </a:prstGeom>
          <a:noFill/>
        </p:spPr>
        <p:txBody>
          <a:bodyPr wrap="square" rtlCol="0">
            <a:spAutoFit/>
          </a:bodyPr>
          <a:lstStyle/>
          <a:p>
            <a:r>
              <a:rPr lang="en-US" sz="2000" b="1" dirty="0" smtClean="0"/>
              <a:t>How Economically Efficient is Rooftop Gardening?</a:t>
            </a:r>
          </a:p>
          <a:p>
            <a:endParaRPr lang="en-US" sz="1000" dirty="0"/>
          </a:p>
          <a:p>
            <a:r>
              <a:rPr lang="en-US" sz="2000" dirty="0" smtClean="0"/>
              <a:t>According to a </a:t>
            </a:r>
            <a:r>
              <a:rPr lang="en-US" sz="2000" dirty="0"/>
              <a:t>recent article, “Urban Ag Grows Up: World’s Largest Rooftop Farm In Chicago,” (October 8th, 2014 by Tina </a:t>
            </a:r>
            <a:r>
              <a:rPr lang="en-US" sz="2000" dirty="0" smtClean="0"/>
              <a:t>Casey)</a:t>
            </a:r>
          </a:p>
          <a:p>
            <a:endParaRPr lang="en-US" sz="2000" dirty="0" smtClean="0"/>
          </a:p>
          <a:p>
            <a:pPr marL="285750" indent="-285750">
              <a:buFont typeface="Arial" panose="020B0604020202020204" pitchFamily="34" charset="0"/>
              <a:buChar char="•"/>
            </a:pPr>
            <a:r>
              <a:rPr lang="en-US" sz="2000" dirty="0" smtClean="0"/>
              <a:t>The irrigation methods </a:t>
            </a:r>
            <a:r>
              <a:rPr lang="en-US" sz="2000" b="1" u="sng" dirty="0" smtClean="0"/>
              <a:t>use significantly less land and water</a:t>
            </a:r>
            <a:r>
              <a:rPr lang="en-US" sz="2000" b="1" dirty="0" smtClean="0"/>
              <a:t>, eliminate the need for pesticides</a:t>
            </a:r>
            <a:r>
              <a:rPr lang="en-US" sz="2000" dirty="0" smtClean="0"/>
              <a:t> and </a:t>
            </a:r>
            <a:r>
              <a:rPr lang="en-US" sz="2000" b="1" dirty="0" smtClean="0"/>
              <a:t>minimize the risk of food-borne pathogens</a:t>
            </a:r>
            <a:r>
              <a:rPr lang="en-US" sz="2000" dirty="0" smtClean="0"/>
              <a:t> such as e-coli and salmonella.</a:t>
            </a:r>
          </a:p>
          <a:p>
            <a:endParaRPr lang="en-US" sz="1600" dirty="0" smtClean="0"/>
          </a:p>
          <a:p>
            <a:pPr marL="285750" indent="-285750">
              <a:buFont typeface="Arial" panose="020B0604020202020204" pitchFamily="34" charset="0"/>
              <a:buChar char="•"/>
            </a:pPr>
            <a:r>
              <a:rPr lang="en-US" sz="2000" dirty="0" smtClean="0"/>
              <a:t>Thus,  it needs </a:t>
            </a:r>
            <a:r>
              <a:rPr lang="en-US" sz="2000" b="1" dirty="0" smtClean="0"/>
              <a:t>fewer natural resources </a:t>
            </a:r>
            <a:r>
              <a:rPr lang="en-US" sz="2000" dirty="0" smtClean="0"/>
              <a:t>to produce.</a:t>
            </a:r>
          </a:p>
          <a:p>
            <a:endParaRPr lang="en-US" sz="1600" dirty="0" smtClean="0"/>
          </a:p>
          <a:p>
            <a:pPr marL="285750" indent="-285750">
              <a:buFont typeface="Arial" panose="020B0604020202020204" pitchFamily="34" charset="0"/>
              <a:buChar char="•"/>
            </a:pPr>
            <a:r>
              <a:rPr lang="en-US" sz="2000" dirty="0" smtClean="0"/>
              <a:t>They serve to </a:t>
            </a:r>
            <a:r>
              <a:rPr lang="en-US" sz="2000" b="1" dirty="0" smtClean="0"/>
              <a:t>naturally cool the buildings </a:t>
            </a:r>
            <a:r>
              <a:rPr lang="en-US" sz="2000" dirty="0" smtClean="0"/>
              <a:t>on top of which they are located, reducing the demand for energy - heat in winter and air conditioning in summer.</a:t>
            </a:r>
          </a:p>
          <a:p>
            <a:endParaRPr lang="en-US" sz="1600" dirty="0" smtClean="0"/>
          </a:p>
          <a:p>
            <a:pPr marL="285750" indent="-285750">
              <a:buFont typeface="Arial" panose="020B0604020202020204" pitchFamily="34" charset="0"/>
              <a:buChar char="•"/>
            </a:pPr>
            <a:r>
              <a:rPr lang="en-US" sz="2000" dirty="0"/>
              <a:t> </a:t>
            </a:r>
            <a:r>
              <a:rPr lang="en-US" sz="2000" dirty="0" smtClean="0"/>
              <a:t>The </a:t>
            </a:r>
            <a:r>
              <a:rPr lang="en-US" sz="2000" b="1" dirty="0" smtClean="0"/>
              <a:t>soil naturally absorbs rainwater runoff</a:t>
            </a:r>
            <a:r>
              <a:rPr lang="en-US" sz="2000" dirty="0" smtClean="0"/>
              <a:t>. </a:t>
            </a:r>
          </a:p>
          <a:p>
            <a:endParaRPr lang="en-US" sz="1600" dirty="0" smtClean="0"/>
          </a:p>
          <a:p>
            <a:pPr marL="285750" indent="-285750">
              <a:buFont typeface="Arial" panose="020B0604020202020204" pitchFamily="34" charset="0"/>
              <a:buChar char="•"/>
            </a:pPr>
            <a:r>
              <a:rPr lang="en-US" sz="2000" b="1" dirty="0"/>
              <a:t>Gotham Greens </a:t>
            </a:r>
            <a:r>
              <a:rPr lang="en-US" sz="2000" dirty="0"/>
              <a:t>is now working with a planned large-scale urban rooftop agriculture project in Chicago that will grow and cultivate an estimated 500 tons of fresh produce annually. It is a combination of indoor and outdoor urban farming.</a:t>
            </a:r>
          </a:p>
          <a:p>
            <a:endParaRPr lang="en-US" sz="2000" dirty="0"/>
          </a:p>
        </p:txBody>
      </p:sp>
    </p:spTree>
    <p:extLst>
      <p:ext uri="{BB962C8B-B14F-4D97-AF65-F5344CB8AC3E}">
        <p14:creationId xmlns:p14="http://schemas.microsoft.com/office/powerpoint/2010/main" val="19692600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otham Greens Method urban agricul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874" y="914400"/>
            <a:ext cx="7755823" cy="35734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04800" y="4648200"/>
            <a:ext cx="8458200" cy="1354217"/>
          </a:xfrm>
          <a:prstGeom prst="rect">
            <a:avLst/>
          </a:prstGeom>
        </p:spPr>
        <p:txBody>
          <a:bodyPr wrap="square">
            <a:spAutoFit/>
          </a:bodyPr>
          <a:lstStyle/>
          <a:p>
            <a:r>
              <a:rPr lang="en-US" dirty="0" smtClean="0"/>
              <a:t>Rooftop </a:t>
            </a:r>
            <a:r>
              <a:rPr lang="en-US" dirty="0"/>
              <a:t>farm for new Method facility </a:t>
            </a:r>
            <a:r>
              <a:rPr lang="en-US" dirty="0" smtClean="0"/>
              <a:t>- image </a:t>
            </a:r>
            <a:r>
              <a:rPr lang="en-US" dirty="0"/>
              <a:t>courtesy of </a:t>
            </a:r>
            <a:r>
              <a:rPr lang="en-US" dirty="0" smtClean="0"/>
              <a:t>WM+P (William McDonough and Partners). </a:t>
            </a:r>
          </a:p>
          <a:p>
            <a:endParaRPr lang="en-US" dirty="0"/>
          </a:p>
          <a:p>
            <a:r>
              <a:rPr lang="en-US" sz="1400" dirty="0" smtClean="0"/>
              <a:t>Source</a:t>
            </a:r>
            <a:r>
              <a:rPr lang="en-US" sz="1400" dirty="0"/>
              <a:t>: “Urban Ag Grows Up: World’s Largest Rooftop Farm In Chicago,” (October 8th, 2014 by Tina Casey) </a:t>
            </a:r>
            <a:r>
              <a:rPr lang="en-US" sz="1400" dirty="0">
                <a:hlinkClick r:id="rId3"/>
              </a:rPr>
              <a:t>http://cleantechnica.com/2014/10/08/urban-agriculture-grows-into-worlds-largest-rooftop-farm</a:t>
            </a:r>
            <a:r>
              <a:rPr lang="en-US" sz="1400" dirty="0" smtClean="0">
                <a:hlinkClick r:id="rId3"/>
              </a:rPr>
              <a:t>/</a:t>
            </a:r>
            <a:r>
              <a:rPr lang="en-US" sz="1400" dirty="0" smtClean="0"/>
              <a:t> </a:t>
            </a:r>
            <a:endParaRPr lang="en-US" sz="1400" dirty="0"/>
          </a:p>
        </p:txBody>
      </p:sp>
      <p:sp>
        <p:nvSpPr>
          <p:cNvPr id="2" name="Rectangle 1"/>
          <p:cNvSpPr/>
          <p:nvPr/>
        </p:nvSpPr>
        <p:spPr>
          <a:xfrm>
            <a:off x="117953" y="304800"/>
            <a:ext cx="8991600" cy="461665"/>
          </a:xfrm>
          <a:prstGeom prst="rect">
            <a:avLst/>
          </a:prstGeom>
        </p:spPr>
        <p:txBody>
          <a:bodyPr wrap="square">
            <a:spAutoFit/>
          </a:bodyPr>
          <a:lstStyle/>
          <a:p>
            <a:r>
              <a:rPr lang="en-US" sz="2400" b="1" dirty="0"/>
              <a:t>Gotham Greens location in Chicago, Il</a:t>
            </a:r>
            <a:r>
              <a:rPr lang="en-US" sz="2400" b="1" dirty="0" smtClean="0"/>
              <a:t>.: World’s largest rooftop farm  </a:t>
            </a:r>
            <a:endParaRPr lang="en-US" sz="2400" b="1" dirty="0"/>
          </a:p>
        </p:txBody>
      </p:sp>
    </p:spTree>
    <p:extLst>
      <p:ext uri="{BB962C8B-B14F-4D97-AF65-F5344CB8AC3E}">
        <p14:creationId xmlns:p14="http://schemas.microsoft.com/office/powerpoint/2010/main" val="13361303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533400"/>
            <a:ext cx="8534400" cy="4324261"/>
          </a:xfrm>
          <a:prstGeom prst="rect">
            <a:avLst/>
          </a:prstGeom>
          <a:noFill/>
        </p:spPr>
        <p:txBody>
          <a:bodyPr wrap="square" rtlCol="0">
            <a:spAutoFit/>
          </a:bodyPr>
          <a:lstStyle/>
          <a:p>
            <a:r>
              <a:rPr lang="en-US" sz="2000" b="1" dirty="0" smtClean="0"/>
              <a:t>How Significant is rooftop farming internationally?</a:t>
            </a:r>
          </a:p>
          <a:p>
            <a:endParaRPr lang="en-US" sz="1100" b="1" dirty="0"/>
          </a:p>
          <a:p>
            <a:r>
              <a:rPr lang="en-US" sz="2000" b="1" dirty="0" smtClean="0"/>
              <a:t>Urban farming is becoming a global trend:**</a:t>
            </a:r>
          </a:p>
          <a:p>
            <a:endParaRPr lang="en-US" sz="2000" b="1" dirty="0"/>
          </a:p>
          <a:p>
            <a:r>
              <a:rPr lang="en-US" b="1" dirty="0">
                <a:hlinkClick r:id="rId3"/>
              </a:rPr>
              <a:t>http://popupcity.net/top-5-of-the-greatest-urban-rooftop-farms</a:t>
            </a:r>
            <a:r>
              <a:rPr lang="en-US" b="1" dirty="0" smtClean="0">
                <a:hlinkClick r:id="rId3"/>
              </a:rPr>
              <a:t>/</a:t>
            </a:r>
            <a:endParaRPr lang="en-US" b="1" dirty="0" smtClean="0"/>
          </a:p>
          <a:p>
            <a:endParaRPr lang="en-US" dirty="0"/>
          </a:p>
          <a:p>
            <a:r>
              <a:rPr lang="en-US" sz="2000" b="1" dirty="0" smtClean="0"/>
              <a:t>Brooklyn Grange </a:t>
            </a:r>
            <a:r>
              <a:rPr lang="en-US" sz="2000" b="1" dirty="0" err="1"/>
              <a:t>Documentary:http</a:t>
            </a:r>
            <a:r>
              <a:rPr lang="en-US" sz="2000" b="1" dirty="0"/>
              <a:t>://www.growingagreenworld.com/episode322</a:t>
            </a:r>
            <a:r>
              <a:rPr lang="en-US" sz="2000" b="1" dirty="0" smtClean="0"/>
              <a:t>/</a:t>
            </a:r>
          </a:p>
          <a:p>
            <a:endParaRPr lang="en-US" sz="2000" b="1" dirty="0" smtClean="0"/>
          </a:p>
          <a:p>
            <a:r>
              <a:rPr lang="en-US" dirty="0" smtClean="0"/>
              <a:t>_________________________________________________________________________</a:t>
            </a:r>
          </a:p>
          <a:p>
            <a:r>
              <a:rPr lang="en-US" dirty="0">
                <a:hlinkClick r:id="rId4"/>
              </a:rPr>
              <a:t>http://news.nationalgeographic.com/news/2014/04/140429-farming-rooftop-gardening-brooklyn-grange-vegetables-science-food</a:t>
            </a:r>
            <a:r>
              <a:rPr lang="en-US" dirty="0" smtClean="0">
                <a:hlinkClick r:id="rId4"/>
              </a:rPr>
              <a:t>/</a:t>
            </a:r>
            <a:endParaRPr lang="en-US" dirty="0" smtClean="0"/>
          </a:p>
          <a:p>
            <a:r>
              <a:rPr lang="en-US" dirty="0" smtClean="0"/>
              <a:t>National Geographic Video on Brooklyn Grange</a:t>
            </a:r>
          </a:p>
          <a:p>
            <a:endParaRPr lang="en-US" dirty="0"/>
          </a:p>
          <a:p>
            <a:r>
              <a:rPr lang="en-US" dirty="0" smtClean="0"/>
              <a:t> END</a:t>
            </a:r>
            <a:endParaRPr lang="en-US" dirty="0"/>
          </a:p>
        </p:txBody>
      </p:sp>
    </p:spTree>
    <p:extLst>
      <p:ext uri="{BB962C8B-B14F-4D97-AF65-F5344CB8AC3E}">
        <p14:creationId xmlns:p14="http://schemas.microsoft.com/office/powerpoint/2010/main" val="26891899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62956"/>
            <a:ext cx="8776855" cy="6093976"/>
          </a:xfrm>
          <a:prstGeom prst="rect">
            <a:avLst/>
          </a:prstGeom>
        </p:spPr>
        <p:txBody>
          <a:bodyPr wrap="square">
            <a:spAutoFit/>
          </a:bodyPr>
          <a:lstStyle/>
          <a:p>
            <a:r>
              <a:rPr lang="en-US" sz="2000" b="1" dirty="0"/>
              <a:t>Figure 4. Structure of the world diet, 2005-2007. </a:t>
            </a:r>
            <a:r>
              <a:rPr lang="en-US" sz="2000" dirty="0"/>
              <a:t>Diet composition for 178 countries is represented by three data points along a </a:t>
            </a:r>
            <a:r>
              <a:rPr lang="en-US" sz="2000" dirty="0" smtClean="0"/>
              <a:t>vertical line </a:t>
            </a:r>
            <a:r>
              <a:rPr lang="en-US" sz="2000" dirty="0"/>
              <a:t>corresponding to national dietary energy supply (blue = energy share from protein, red = energy share from fat, green = </a:t>
            </a:r>
            <a:r>
              <a:rPr lang="en-US" sz="2000" dirty="0" smtClean="0"/>
              <a:t>energy share </a:t>
            </a:r>
            <a:r>
              <a:rPr lang="en-US" sz="2000" dirty="0"/>
              <a:t>from carbohydrate). </a:t>
            </a:r>
            <a:endParaRPr lang="en-US" sz="2000" dirty="0" smtClean="0"/>
          </a:p>
          <a:p>
            <a:endParaRPr lang="en-US" sz="1200" dirty="0"/>
          </a:p>
          <a:p>
            <a:r>
              <a:rPr lang="en-US" sz="2000" dirty="0" smtClean="0"/>
              <a:t>As </a:t>
            </a:r>
            <a:r>
              <a:rPr lang="en-US" sz="2000" dirty="0"/>
              <a:t>economies develop, improvement in food access leads to increased caloric intake up to a plateau. </a:t>
            </a:r>
            <a:endParaRPr lang="en-US" sz="2000" dirty="0" smtClean="0"/>
          </a:p>
          <a:p>
            <a:endParaRPr lang="en-US" sz="1200" dirty="0" smtClean="0"/>
          </a:p>
          <a:p>
            <a:r>
              <a:rPr lang="en-US" sz="2000" dirty="0" smtClean="0"/>
              <a:t>From there</a:t>
            </a:r>
            <a:r>
              <a:rPr lang="en-US" sz="2000" dirty="0"/>
              <a:t>, diet structure changes are observed: consumption of cereals and vegetables decreases while that of sugar, fats and </a:t>
            </a:r>
            <a:r>
              <a:rPr lang="en-US" sz="2000" dirty="0" smtClean="0"/>
              <a:t>animal products </a:t>
            </a:r>
            <a:r>
              <a:rPr lang="en-US" sz="2000" dirty="0"/>
              <a:t>increases. Developed countries </a:t>
            </a:r>
            <a:r>
              <a:rPr lang="en-US" sz="2000" dirty="0" smtClean="0"/>
              <a:t>(U.S., western Europe) have </a:t>
            </a:r>
            <a:r>
              <a:rPr lang="en-US" sz="2000" dirty="0"/>
              <a:t>undergone this second transition over a century. </a:t>
            </a:r>
            <a:endParaRPr lang="en-US" sz="2000" dirty="0" smtClean="0"/>
          </a:p>
          <a:p>
            <a:endParaRPr lang="en-US" sz="1200" dirty="0"/>
          </a:p>
          <a:p>
            <a:r>
              <a:rPr lang="en-US" sz="2000" dirty="0" smtClean="0"/>
              <a:t>A </a:t>
            </a:r>
            <a:r>
              <a:rPr lang="en-US" sz="2000" u="sng" dirty="0"/>
              <a:t>similar but greatly accelerated </a:t>
            </a:r>
            <a:r>
              <a:rPr lang="en-US" sz="2000" u="sng" dirty="0" smtClean="0"/>
              <a:t>pattern </a:t>
            </a:r>
            <a:r>
              <a:rPr lang="en-US" sz="2000" dirty="0" smtClean="0"/>
              <a:t>can </a:t>
            </a:r>
            <a:r>
              <a:rPr lang="en-US" sz="2000" dirty="0"/>
              <a:t>be seen in Asia, Central and Latin America, and to a lesser extent in Africa, where these diet transitions are occurring within 20 </a:t>
            </a:r>
            <a:r>
              <a:rPr lang="en-US" sz="2000" dirty="0" smtClean="0"/>
              <a:t>years in </a:t>
            </a:r>
            <a:r>
              <a:rPr lang="en-US" sz="2000" dirty="0"/>
              <a:t>emerging countries and within 40 years in developing countries. </a:t>
            </a:r>
            <a:endParaRPr lang="en-US" sz="2000" dirty="0" smtClean="0"/>
          </a:p>
          <a:p>
            <a:r>
              <a:rPr lang="en-US" sz="1000" dirty="0" smtClean="0"/>
              <a:t>_________________________________________________________________________</a:t>
            </a:r>
            <a:endParaRPr lang="en-US" sz="1000" dirty="0"/>
          </a:p>
          <a:p>
            <a:r>
              <a:rPr lang="en-US" sz="1400" i="1" dirty="0" smtClean="0"/>
              <a:t>Source</a:t>
            </a:r>
            <a:r>
              <a:rPr lang="en-US" sz="1400" i="1" dirty="0"/>
              <a:t>: </a:t>
            </a:r>
            <a:r>
              <a:rPr lang="en-US" sz="1400" dirty="0"/>
              <a:t>Total energy supply and shares of protein, fat </a:t>
            </a:r>
            <a:r>
              <a:rPr lang="en-US" sz="1400" dirty="0" smtClean="0"/>
              <a:t>and carbohydrate </a:t>
            </a:r>
            <a:r>
              <a:rPr lang="en-US" sz="1400" dirty="0"/>
              <a:t>have been computed from the average values for the last three available years in the FAO database (2005, 2006 and 2007</a:t>
            </a:r>
            <a:r>
              <a:rPr lang="en-US" sz="1400" dirty="0" smtClean="0"/>
              <a:t>) Update </a:t>
            </a:r>
            <a:r>
              <a:rPr lang="en-US" sz="1400" dirty="0"/>
              <a:t>to </a:t>
            </a:r>
            <a:r>
              <a:rPr lang="en-US" sz="1400" dirty="0" err="1"/>
              <a:t>Combris</a:t>
            </a:r>
            <a:r>
              <a:rPr lang="en-US" sz="1400" dirty="0"/>
              <a:t> 2006, courtesy of the author</a:t>
            </a:r>
            <a:r>
              <a:rPr lang="en-US" sz="1400" dirty="0" smtClean="0"/>
              <a:t>.</a:t>
            </a:r>
          </a:p>
          <a:p>
            <a:endParaRPr lang="en-US" sz="1400" dirty="0"/>
          </a:p>
          <a:p>
            <a:r>
              <a:rPr lang="en-US" sz="1400" dirty="0" smtClean="0"/>
              <a:t>Above quoted from  Commission on Sustainable Agriculture and  Climate Change. </a:t>
            </a:r>
            <a:r>
              <a:rPr lang="en-US" sz="1400" dirty="0"/>
              <a:t>2012 CGIAR Research Program on Climate Change, Agriculture and Food </a:t>
            </a:r>
            <a:r>
              <a:rPr lang="en-US" sz="1400" dirty="0" smtClean="0"/>
              <a:t>Security (</a:t>
            </a:r>
            <a:r>
              <a:rPr lang="en-US" sz="1400" dirty="0"/>
              <a:t>CCAFS</a:t>
            </a:r>
            <a:r>
              <a:rPr lang="en-US" sz="1400" dirty="0" smtClean="0"/>
              <a:t>).</a:t>
            </a:r>
            <a:endParaRPr lang="en-US" sz="1400" dirty="0"/>
          </a:p>
        </p:txBody>
      </p:sp>
    </p:spTree>
    <p:extLst>
      <p:ext uri="{BB962C8B-B14F-4D97-AF65-F5344CB8AC3E}">
        <p14:creationId xmlns:p14="http://schemas.microsoft.com/office/powerpoint/2010/main" val="4350344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62634"/>
            <a:ext cx="8382000" cy="5262979"/>
          </a:xfrm>
          <a:prstGeom prst="rect">
            <a:avLst/>
          </a:prstGeom>
          <a:noFill/>
        </p:spPr>
        <p:txBody>
          <a:bodyPr wrap="square" rtlCol="0">
            <a:spAutoFit/>
          </a:bodyPr>
          <a:lstStyle/>
          <a:p>
            <a:r>
              <a:rPr lang="en-US" sz="2400" dirty="0" smtClean="0"/>
              <a:t>At the same time, chronic malnourishment is afflicting increasing numbers of the global population.</a:t>
            </a:r>
          </a:p>
          <a:p>
            <a:endParaRPr lang="en-US" sz="1200" dirty="0"/>
          </a:p>
          <a:p>
            <a:r>
              <a:rPr lang="en-US" sz="2400" dirty="0" smtClean="0"/>
              <a:t>According to the Commission, this number has increased from an estimated </a:t>
            </a:r>
            <a:r>
              <a:rPr lang="en-US" sz="2400" u="sng" dirty="0" smtClean="0"/>
              <a:t>800 million in 1996 </a:t>
            </a:r>
            <a:r>
              <a:rPr lang="en-US" sz="2400" dirty="0" smtClean="0"/>
              <a:t>to </a:t>
            </a:r>
            <a:r>
              <a:rPr lang="en-US" sz="2400" u="sng" dirty="0" smtClean="0"/>
              <a:t>more than 1 billion in 2009</a:t>
            </a:r>
            <a:r>
              <a:rPr lang="en-US" sz="2400" dirty="0" smtClean="0"/>
              <a:t>. By contrast, 1.5 billion people were estimated to be overweight.</a:t>
            </a:r>
          </a:p>
          <a:p>
            <a:endParaRPr lang="en-US" sz="1200" dirty="0" smtClean="0"/>
          </a:p>
          <a:p>
            <a:r>
              <a:rPr lang="en-US" sz="2400" dirty="0" smtClean="0"/>
              <a:t>So the global food system produces inadequate nutrition to many while at the other extreme, “it enables some populations to overconsume</a:t>
            </a:r>
            <a:r>
              <a:rPr lang="en-US" sz="2400" baseline="30000" dirty="0" smtClean="0"/>
              <a:t>3</a:t>
            </a:r>
            <a:r>
              <a:rPr lang="en-US" sz="2400" dirty="0" smtClean="0"/>
              <a:t>”.</a:t>
            </a:r>
          </a:p>
          <a:p>
            <a:endParaRPr lang="en-US" sz="1200" dirty="0"/>
          </a:p>
          <a:p>
            <a:r>
              <a:rPr lang="en-US" sz="2400" dirty="0" smtClean="0"/>
              <a:t>These contrasts are not simply linked to adequate or inadequate access to food and economic development, but to the problem of </a:t>
            </a:r>
            <a:r>
              <a:rPr lang="en-US" sz="2400" u="sng" dirty="0" smtClean="0"/>
              <a:t>rising inequality in income and resource distribution globally.</a:t>
            </a:r>
          </a:p>
          <a:p>
            <a:endParaRPr lang="en-US" sz="1200" u="sng" dirty="0"/>
          </a:p>
          <a:p>
            <a:endParaRPr lang="en-US" sz="2400" dirty="0"/>
          </a:p>
        </p:txBody>
      </p:sp>
    </p:spTree>
    <p:extLst>
      <p:ext uri="{BB962C8B-B14F-4D97-AF65-F5344CB8AC3E}">
        <p14:creationId xmlns:p14="http://schemas.microsoft.com/office/powerpoint/2010/main" val="11784501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2"/>
          <a:srcRect l="17308" t="10294" r="58494" b="3750"/>
          <a:stretch/>
        </p:blipFill>
        <p:spPr bwMode="auto">
          <a:xfrm>
            <a:off x="990600" y="52298"/>
            <a:ext cx="7086600" cy="6424702"/>
          </a:xfrm>
          <a:prstGeom prst="rect">
            <a:avLst/>
          </a:prstGeom>
          <a:ln w="25400">
            <a:solidFill>
              <a:schemeClr val="accent1"/>
            </a:solidFill>
          </a:ln>
          <a:extLst>
            <a:ext uri="{53640926-AAD7-44D8-BBD7-CCE9431645EC}">
              <a14:shadowObscured xmlns:a14="http://schemas.microsoft.com/office/drawing/2010/main"/>
            </a:ext>
          </a:extLst>
        </p:spPr>
      </p:pic>
      <p:sp>
        <p:nvSpPr>
          <p:cNvPr id="4" name="TextBox 3"/>
          <p:cNvSpPr txBox="1"/>
          <p:nvPr/>
        </p:nvSpPr>
        <p:spPr>
          <a:xfrm>
            <a:off x="152400" y="6477000"/>
            <a:ext cx="8991600" cy="461665"/>
          </a:xfrm>
          <a:prstGeom prst="rect">
            <a:avLst/>
          </a:prstGeom>
          <a:noFill/>
        </p:spPr>
        <p:txBody>
          <a:bodyPr wrap="square" rtlCol="0">
            <a:spAutoFit/>
          </a:bodyPr>
          <a:lstStyle/>
          <a:p>
            <a:r>
              <a:rPr lang="en-US" sz="1200" dirty="0" smtClean="0"/>
              <a:t>Source: </a:t>
            </a:r>
            <a:r>
              <a:rPr lang="en-US" sz="1200" dirty="0"/>
              <a:t>Commission on Sustainable Agriculture and  Climate Change. 2012 CGIAR Research Program on Climate Change, Agriculture and Food Security (CCAFS).</a:t>
            </a:r>
            <a:r>
              <a:rPr lang="en-US" sz="1200" dirty="0" smtClean="0"/>
              <a:t> </a:t>
            </a:r>
            <a:endParaRPr lang="en-US" sz="1200" dirty="0"/>
          </a:p>
        </p:txBody>
      </p:sp>
    </p:spTree>
    <p:extLst>
      <p:ext uri="{BB962C8B-B14F-4D97-AF65-F5344CB8AC3E}">
        <p14:creationId xmlns:p14="http://schemas.microsoft.com/office/powerpoint/2010/main" val="7898695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228600"/>
            <a:ext cx="8915400" cy="6478697"/>
          </a:xfrm>
          <a:prstGeom prst="rect">
            <a:avLst/>
          </a:prstGeom>
        </p:spPr>
        <p:txBody>
          <a:bodyPr wrap="square">
            <a:spAutoFit/>
          </a:bodyPr>
          <a:lstStyle/>
          <a:p>
            <a:r>
              <a:rPr lang="en-US" sz="2400" dirty="0"/>
              <a:t>There is a </a:t>
            </a:r>
            <a:r>
              <a:rPr lang="en-US" sz="2400" dirty="0" smtClean="0"/>
              <a:t>strong </a:t>
            </a:r>
            <a:r>
              <a:rPr lang="en-US" sz="2400" dirty="0"/>
              <a:t>connection between the </a:t>
            </a:r>
            <a:r>
              <a:rPr lang="en-US" sz="2400" u="sng" dirty="0"/>
              <a:t>growth of living standards</a:t>
            </a:r>
            <a:r>
              <a:rPr lang="en-US" sz="2400" dirty="0"/>
              <a:t>, </a:t>
            </a:r>
            <a:r>
              <a:rPr lang="en-US" sz="2400" u="sng" dirty="0" smtClean="0"/>
              <a:t>income, </a:t>
            </a:r>
            <a:r>
              <a:rPr lang="en-US" sz="2400" u="sng" dirty="0"/>
              <a:t>and wealth </a:t>
            </a:r>
            <a:r>
              <a:rPr lang="en-US" sz="2400" dirty="0" smtClean="0"/>
              <a:t> and </a:t>
            </a:r>
            <a:r>
              <a:rPr lang="en-US" sz="2400" dirty="0"/>
              <a:t>the demand for food that represents this higher standard of living.</a:t>
            </a:r>
          </a:p>
          <a:p>
            <a:endParaRPr lang="en-US" sz="900" dirty="0"/>
          </a:p>
          <a:p>
            <a:endParaRPr lang="en-US" sz="2400" b="1" dirty="0" smtClean="0"/>
          </a:p>
          <a:p>
            <a:endParaRPr lang="en-US" sz="2400" b="1" dirty="0"/>
          </a:p>
          <a:p>
            <a:endParaRPr lang="en-US" sz="2400" b="1" dirty="0" smtClean="0"/>
          </a:p>
          <a:p>
            <a:r>
              <a:rPr lang="en-US" sz="1400" dirty="0">
                <a:hlinkClick r:id="rId2"/>
              </a:rPr>
              <a:t>www.foxnews.com</a:t>
            </a:r>
            <a:endParaRPr lang="en-US" sz="1400" dirty="0"/>
          </a:p>
          <a:p>
            <a:endParaRPr lang="en-US" sz="2400" b="1" dirty="0"/>
          </a:p>
          <a:p>
            <a:endParaRPr lang="en-US" sz="2400" b="1" dirty="0" smtClean="0"/>
          </a:p>
          <a:p>
            <a:endParaRPr lang="en-US" sz="2400" b="1" dirty="0"/>
          </a:p>
          <a:p>
            <a:endParaRPr lang="en-US" sz="2400" b="1" dirty="0" smtClean="0"/>
          </a:p>
          <a:p>
            <a:endParaRPr lang="en-US" sz="800" b="1" dirty="0" smtClean="0"/>
          </a:p>
          <a:p>
            <a:r>
              <a:rPr lang="en-US" sz="2400" b="1" dirty="0" smtClean="0"/>
              <a:t>…“</a:t>
            </a:r>
            <a:r>
              <a:rPr lang="en-US" sz="2400" b="1" dirty="0"/>
              <a:t>Western” dietary preferences </a:t>
            </a:r>
            <a:r>
              <a:rPr lang="en-US" sz="2400" dirty="0"/>
              <a:t>(i.e., of U.S., Europe) become increasingly desirable to economies that are industrializing and becoming more prosperous. </a:t>
            </a:r>
            <a:endParaRPr lang="en-US" sz="2400" dirty="0" smtClean="0"/>
          </a:p>
          <a:p>
            <a:r>
              <a:rPr lang="en-US" sz="2400" dirty="0"/>
              <a:t>“Dietary changes are highly significant for the future food system: per calorie, some food items (such as meat protein) </a:t>
            </a:r>
            <a:r>
              <a:rPr lang="en-US" sz="2400" b="1" dirty="0"/>
              <a:t>require considerably more resources </a:t>
            </a:r>
            <a:r>
              <a:rPr lang="en-US" sz="2400" dirty="0" smtClean="0"/>
              <a:t>(land</a:t>
            </a:r>
            <a:r>
              <a:rPr lang="en-US" sz="2400" dirty="0"/>
              <a:t>, water and energy) to produce than others</a:t>
            </a:r>
            <a:r>
              <a:rPr lang="en-US" sz="2400" baseline="30000" dirty="0"/>
              <a:t>1</a:t>
            </a:r>
            <a:r>
              <a:rPr lang="en-US" sz="2400" dirty="0"/>
              <a:t>.”  </a:t>
            </a:r>
          </a:p>
        </p:txBody>
      </p:sp>
      <p:pic>
        <p:nvPicPr>
          <p:cNvPr id="3" name="Picture 2" descr="http://a57.foxnews.com/images.foxnews.com/content/fox-news/health/2015/06/02/western-diet-may-reduce-survival-odds-for-prostate-cancer/_jcr_content/par/featured-media/media-1.img.jpg/0/0/1422718562374.jpg?ve=1&amp;t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143000"/>
            <a:ext cx="4559528" cy="3031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14793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457200"/>
            <a:ext cx="8534400" cy="4662815"/>
          </a:xfrm>
          <a:prstGeom prst="rect">
            <a:avLst/>
          </a:prstGeom>
          <a:noFill/>
        </p:spPr>
        <p:txBody>
          <a:bodyPr wrap="square" rtlCol="0">
            <a:spAutoFit/>
          </a:bodyPr>
          <a:lstStyle/>
          <a:p>
            <a:r>
              <a:rPr lang="en-US" sz="2400" dirty="0" smtClean="0"/>
              <a:t>III. </a:t>
            </a:r>
            <a:r>
              <a:rPr lang="en-US" sz="2400" b="1" dirty="0" smtClean="0"/>
              <a:t>Food production, supply chains and the environment</a:t>
            </a:r>
          </a:p>
          <a:p>
            <a:endParaRPr lang="en-US" sz="2400" b="1" dirty="0"/>
          </a:p>
          <a:p>
            <a:pPr marL="285750" indent="-285750">
              <a:buFont typeface="Arial" panose="020B0604020202020204" pitchFamily="34" charset="0"/>
              <a:buChar char="•"/>
            </a:pPr>
            <a:r>
              <a:rPr lang="en-US" sz="2400" dirty="0" smtClean="0"/>
              <a:t>Impact on reduced food output on the environment and economy</a:t>
            </a:r>
            <a:r>
              <a:rPr lang="en-US" sz="2400" b="1" dirty="0" smtClean="0"/>
              <a:t>: lower productivity </a:t>
            </a:r>
          </a:p>
          <a:p>
            <a:endParaRPr lang="en-US" sz="1100" b="1" dirty="0"/>
          </a:p>
          <a:p>
            <a:pPr marL="342900" indent="-342900">
              <a:buFont typeface="Arial" panose="020B0604020202020204" pitchFamily="34" charset="0"/>
              <a:buChar char="•"/>
            </a:pPr>
            <a:r>
              <a:rPr lang="en-US" sz="2400" b="1" dirty="0" smtClean="0"/>
              <a:t> The report notes that: “</a:t>
            </a:r>
            <a:r>
              <a:rPr lang="en-US" sz="2400" dirty="0" smtClean="0"/>
              <a:t>Activities </a:t>
            </a:r>
            <a:r>
              <a:rPr lang="en-US" sz="2400" dirty="0"/>
              <a:t>relating to </a:t>
            </a:r>
            <a:r>
              <a:rPr lang="en-US" sz="2400" dirty="0" smtClean="0"/>
              <a:t>the production </a:t>
            </a:r>
            <a:r>
              <a:rPr lang="en-US" sz="2400" dirty="0"/>
              <a:t>of food currently contribute between a </a:t>
            </a:r>
            <a:r>
              <a:rPr lang="en-US" sz="2400" dirty="0" smtClean="0"/>
              <a:t>quarter and </a:t>
            </a:r>
            <a:r>
              <a:rPr lang="en-US" sz="2400" dirty="0"/>
              <a:t>a third of the GHG emissions that cause global </a:t>
            </a:r>
            <a:r>
              <a:rPr lang="en-US" sz="2400" dirty="0" smtClean="0"/>
              <a:t>climate change”.</a:t>
            </a:r>
          </a:p>
          <a:p>
            <a:endParaRPr lang="en-US" sz="1100" dirty="0" smtClean="0"/>
          </a:p>
          <a:p>
            <a:pPr marL="342900" indent="-342900">
              <a:buFont typeface="Arial" panose="020B0604020202020204" pitchFamily="34" charset="0"/>
              <a:buChar char="•"/>
            </a:pPr>
            <a:r>
              <a:rPr lang="en-US" sz="2400" dirty="0"/>
              <a:t> </a:t>
            </a:r>
            <a:r>
              <a:rPr lang="en-US" sz="2400" dirty="0" smtClean="0"/>
              <a:t>The energy and resources needed to </a:t>
            </a:r>
            <a:r>
              <a:rPr lang="en-US" sz="2400" b="1" dirty="0" smtClean="0"/>
              <a:t>farm,</a:t>
            </a:r>
            <a:r>
              <a:rPr lang="en-US" sz="2400" dirty="0" smtClean="0"/>
              <a:t> </a:t>
            </a:r>
            <a:r>
              <a:rPr lang="en-US" sz="2400" b="1" dirty="0" smtClean="0"/>
              <a:t>process,</a:t>
            </a:r>
            <a:r>
              <a:rPr lang="en-US" sz="2400" dirty="0" smtClean="0"/>
              <a:t> </a:t>
            </a:r>
            <a:r>
              <a:rPr lang="en-US" sz="2400" b="1" dirty="0" smtClean="0"/>
              <a:t>refrigerat</a:t>
            </a:r>
            <a:r>
              <a:rPr lang="en-US" sz="2400" dirty="0" smtClean="0"/>
              <a:t>e, </a:t>
            </a:r>
            <a:r>
              <a:rPr lang="en-US" sz="2400" b="1" dirty="0" smtClean="0"/>
              <a:t>transport and  distribute </a:t>
            </a:r>
            <a:r>
              <a:rPr lang="en-US" sz="2400" dirty="0" smtClean="0"/>
              <a:t>food products further add to greenhouse gas emissions.</a:t>
            </a:r>
          </a:p>
          <a:p>
            <a:endParaRPr lang="en-US" sz="1100" b="1" dirty="0" smtClean="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4436941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533400"/>
            <a:ext cx="8153400" cy="5078313"/>
          </a:xfrm>
          <a:prstGeom prst="rect">
            <a:avLst/>
          </a:prstGeom>
          <a:noFill/>
        </p:spPr>
        <p:txBody>
          <a:bodyPr wrap="square" rtlCol="0">
            <a:spAutoFit/>
          </a:bodyPr>
          <a:lstStyle/>
          <a:p>
            <a:r>
              <a:rPr lang="en-US" sz="2400" b="1" dirty="0" smtClean="0"/>
              <a:t>IV. Global Trade and food</a:t>
            </a:r>
          </a:p>
          <a:p>
            <a:endParaRPr lang="en-US" sz="2400" dirty="0"/>
          </a:p>
          <a:p>
            <a:pPr marL="342900" indent="-342900">
              <a:buFont typeface="Arial" panose="020B0604020202020204" pitchFamily="34" charset="0"/>
              <a:buChar char="•"/>
            </a:pPr>
            <a:r>
              <a:rPr lang="en-US" sz="2400" dirty="0" smtClean="0"/>
              <a:t>The Commission’s report estimates that global food prices will rise significantly and become more volatile</a:t>
            </a:r>
          </a:p>
          <a:p>
            <a:endParaRPr lang="en-US" sz="2400" dirty="0"/>
          </a:p>
          <a:p>
            <a:pPr marL="342900" indent="-342900">
              <a:buFont typeface="Arial" panose="020B0604020202020204" pitchFamily="34" charset="0"/>
              <a:buChar char="•"/>
            </a:pPr>
            <a:r>
              <a:rPr lang="en-US" sz="2400" dirty="0" smtClean="0"/>
              <a:t>Why more volatile prices? Less dependency on global output levels</a:t>
            </a:r>
          </a:p>
          <a:p>
            <a:pPr marL="342900" indent="-34290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Resources that were once plentiful become increasingly </a:t>
            </a:r>
            <a:r>
              <a:rPr lang="en-US" sz="2400" b="1" dirty="0"/>
              <a:t>scarce.</a:t>
            </a:r>
          </a:p>
          <a:p>
            <a:endParaRPr lang="en-US" sz="1200" b="1" dirty="0"/>
          </a:p>
          <a:p>
            <a:pPr marL="285750" indent="-285750">
              <a:buFont typeface="Arial" panose="020B0604020202020204" pitchFamily="34" charset="0"/>
              <a:buChar char="•"/>
            </a:pPr>
            <a:r>
              <a:rPr lang="en-US" sz="2400" b="1" dirty="0"/>
              <a:t> Necessity of making choices about what to produce? How to produce? And how this output gets distributed?</a:t>
            </a:r>
          </a:p>
          <a:p>
            <a:endParaRPr lang="en-US" sz="2400" dirty="0"/>
          </a:p>
        </p:txBody>
      </p:sp>
    </p:spTree>
    <p:extLst>
      <p:ext uri="{BB962C8B-B14F-4D97-AF65-F5344CB8AC3E}">
        <p14:creationId xmlns:p14="http://schemas.microsoft.com/office/powerpoint/2010/main" val="26613891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0891" y="762000"/>
            <a:ext cx="8610600" cy="5309146"/>
          </a:xfrm>
          <a:prstGeom prst="rect">
            <a:avLst/>
          </a:prstGeom>
        </p:spPr>
        <p:txBody>
          <a:bodyPr wrap="square">
            <a:spAutoFit/>
          </a:bodyPr>
          <a:lstStyle/>
          <a:p>
            <a:r>
              <a:rPr lang="en-US" dirty="0"/>
              <a:t>What are the recommendations made in the rest of the article to address the growing threat of food insecurity and unsustainable agricultural practices?</a:t>
            </a:r>
          </a:p>
          <a:p>
            <a:endParaRPr lang="en-US" sz="1100" dirty="0"/>
          </a:p>
          <a:p>
            <a:pPr marL="285750" indent="-285750">
              <a:buFont typeface="Arial" panose="020B0604020202020204" pitchFamily="34" charset="0"/>
              <a:buChar char="•"/>
            </a:pPr>
            <a:r>
              <a:rPr lang="en-US" b="1" dirty="0"/>
              <a:t>Recommendation 1: Integrate food security and sustainable agriculture into global</a:t>
            </a:r>
          </a:p>
          <a:p>
            <a:r>
              <a:rPr lang="en-US" b="1" dirty="0"/>
              <a:t>and national policies</a:t>
            </a:r>
          </a:p>
          <a:p>
            <a:endParaRPr lang="en-US" sz="1100" dirty="0"/>
          </a:p>
          <a:p>
            <a:pPr marL="285750" indent="-285750">
              <a:buFont typeface="Arial" panose="020B0604020202020204" pitchFamily="34" charset="0"/>
              <a:buChar char="•"/>
            </a:pPr>
            <a:r>
              <a:rPr lang="en-US" b="1" dirty="0"/>
              <a:t>Recommendation 2: Significantly raise the level of global investment in sustainable</a:t>
            </a:r>
          </a:p>
          <a:p>
            <a:r>
              <a:rPr lang="en-US" b="1" dirty="0"/>
              <a:t>agriculture and food systems in the next decade</a:t>
            </a:r>
          </a:p>
          <a:p>
            <a:endParaRPr lang="en-US" sz="1200" b="1" dirty="0"/>
          </a:p>
          <a:p>
            <a:pPr marL="285750" indent="-285750">
              <a:buFont typeface="Arial" panose="020B0604020202020204" pitchFamily="34" charset="0"/>
              <a:buChar char="•"/>
            </a:pPr>
            <a:r>
              <a:rPr lang="en-US" b="1" dirty="0"/>
              <a:t> Recommendation 3: Sustainably intensify agricultural production while reducing</a:t>
            </a:r>
          </a:p>
          <a:p>
            <a:r>
              <a:rPr lang="en-US" b="1" dirty="0"/>
              <a:t>greenhouse gas emissions and other negative environmental impacts of agriculture</a:t>
            </a:r>
          </a:p>
          <a:p>
            <a:endParaRPr lang="en-US" sz="1100" b="1" dirty="0"/>
          </a:p>
          <a:p>
            <a:pPr marL="285750" indent="-285750">
              <a:buFont typeface="Arial" panose="020B0604020202020204" pitchFamily="34" charset="0"/>
              <a:buChar char="•"/>
            </a:pPr>
            <a:r>
              <a:rPr lang="en-US" b="1" dirty="0"/>
              <a:t>Recommendation 4: Develop specific </a:t>
            </a:r>
            <a:r>
              <a:rPr lang="en-US" b="1" dirty="0" err="1"/>
              <a:t>programmes</a:t>
            </a:r>
            <a:r>
              <a:rPr lang="en-US" b="1" dirty="0"/>
              <a:t> and policies to assist populations</a:t>
            </a:r>
          </a:p>
          <a:p>
            <a:r>
              <a:rPr lang="en-US" b="1" dirty="0"/>
              <a:t>and sectors that are most vulnerable to climate changes and food insecurity</a:t>
            </a:r>
          </a:p>
          <a:p>
            <a:endParaRPr lang="en-US" sz="1200" b="1" dirty="0"/>
          </a:p>
          <a:p>
            <a:pPr marL="285750" indent="-285750">
              <a:buFont typeface="Arial" panose="020B0604020202020204" pitchFamily="34" charset="0"/>
              <a:buChar char="•"/>
            </a:pPr>
            <a:r>
              <a:rPr lang="en-US" b="1" dirty="0"/>
              <a:t>Recommendation 5: Reshape food access and consumption patterns to ensure basic</a:t>
            </a:r>
          </a:p>
          <a:p>
            <a:r>
              <a:rPr lang="en-US" b="1" dirty="0"/>
              <a:t>nutritional needs are met and to foster healthy and sustainable eating patterns</a:t>
            </a:r>
          </a:p>
          <a:p>
            <a:r>
              <a:rPr lang="en-US" b="1" dirty="0"/>
              <a:t>Worldwide</a:t>
            </a:r>
          </a:p>
          <a:p>
            <a:endParaRPr lang="en-US" sz="1200" b="1" dirty="0"/>
          </a:p>
          <a:p>
            <a:pPr marL="285750" indent="-285750">
              <a:buFont typeface="Arial" panose="020B0604020202020204" pitchFamily="34" charset="0"/>
              <a:buChar char="•"/>
            </a:pPr>
            <a:r>
              <a:rPr lang="en-US" b="1" dirty="0"/>
              <a:t>Recommendation 6: Reduce loss and waste in food systems, targeting infrastructure,</a:t>
            </a:r>
          </a:p>
          <a:p>
            <a:r>
              <a:rPr lang="en-US" b="1" dirty="0"/>
              <a:t>farming practices, processing, distribution and household habits </a:t>
            </a:r>
            <a:endParaRPr lang="en-US" dirty="0"/>
          </a:p>
        </p:txBody>
      </p:sp>
    </p:spTree>
    <p:extLst>
      <p:ext uri="{BB962C8B-B14F-4D97-AF65-F5344CB8AC3E}">
        <p14:creationId xmlns:p14="http://schemas.microsoft.com/office/powerpoint/2010/main" val="2697717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457200"/>
            <a:ext cx="8153400" cy="3477875"/>
          </a:xfrm>
          <a:prstGeom prst="rect">
            <a:avLst/>
          </a:prstGeom>
          <a:noFill/>
        </p:spPr>
        <p:txBody>
          <a:bodyPr wrap="square" rtlCol="0">
            <a:spAutoFit/>
          </a:bodyPr>
          <a:lstStyle/>
          <a:p>
            <a:r>
              <a:rPr lang="en-US" sz="2000" b="1" dirty="0" smtClean="0"/>
              <a:t>What are some of the measures that are proposed to achieve these recommended changes? </a:t>
            </a:r>
          </a:p>
          <a:p>
            <a:endParaRPr lang="en-US" sz="2000" b="1" dirty="0"/>
          </a:p>
          <a:p>
            <a:r>
              <a:rPr lang="en-US" sz="2000" b="1" dirty="0" smtClean="0"/>
              <a:t>Discuss: How can these produce economic and environmental benefits?</a:t>
            </a:r>
          </a:p>
          <a:p>
            <a:endParaRPr lang="en-US" sz="2000" b="1" dirty="0"/>
          </a:p>
          <a:p>
            <a:endParaRPr lang="en-US" sz="2000" b="1" dirty="0" smtClean="0"/>
          </a:p>
          <a:p>
            <a:r>
              <a:rPr lang="en-US" sz="2000" b="1" dirty="0" smtClean="0"/>
              <a:t>Film: </a:t>
            </a:r>
          </a:p>
          <a:p>
            <a:endParaRPr lang="en-US" sz="2000" b="1" dirty="0"/>
          </a:p>
          <a:p>
            <a:pPr lvl="0"/>
            <a:r>
              <a:rPr lang="en-US" sz="2000" dirty="0"/>
              <a:t>Brooklyn Grange Farm:  sustainable resource use of urban space and its benefits  </a:t>
            </a:r>
            <a:r>
              <a:rPr lang="en-US" sz="2000" u="sng" dirty="0">
                <a:hlinkClick r:id="rId2"/>
              </a:rPr>
              <a:t>http://www.growingagreenerworld.com/episode322/</a:t>
            </a:r>
            <a:endParaRPr lang="en-US" sz="2000" dirty="0"/>
          </a:p>
          <a:p>
            <a:endParaRPr lang="en-US" sz="2000" b="1" dirty="0"/>
          </a:p>
        </p:txBody>
      </p:sp>
    </p:spTree>
    <p:extLst>
      <p:ext uri="{BB962C8B-B14F-4D97-AF65-F5344CB8AC3E}">
        <p14:creationId xmlns:p14="http://schemas.microsoft.com/office/powerpoint/2010/main" val="17883945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3734" y="5105400"/>
            <a:ext cx="7239000" cy="1569660"/>
          </a:xfrm>
          <a:prstGeom prst="rect">
            <a:avLst/>
          </a:prstGeom>
        </p:spPr>
        <p:txBody>
          <a:bodyPr wrap="square">
            <a:spAutoFit/>
          </a:bodyPr>
          <a:lstStyle/>
          <a:p>
            <a:pPr marL="800100" lvl="1" indent="-342900">
              <a:buFont typeface="Arial" panose="020B0604020202020204" pitchFamily="34" charset="0"/>
              <a:buChar char="•"/>
            </a:pPr>
            <a:r>
              <a:rPr lang="en-US" sz="2800" dirty="0"/>
              <a:t>Rising inequality of access to food</a:t>
            </a:r>
          </a:p>
          <a:p>
            <a:pPr lvl="1"/>
            <a:endParaRPr lang="en-US" sz="1200" dirty="0"/>
          </a:p>
          <a:p>
            <a:pPr marL="800100" lvl="1" indent="-342900">
              <a:buFont typeface="Arial" panose="020B0604020202020204" pitchFamily="34" charset="0"/>
              <a:buChar char="•"/>
            </a:pPr>
            <a:r>
              <a:rPr lang="en-US" sz="2800" dirty="0" smtClean="0"/>
              <a:t>International </a:t>
            </a:r>
            <a:r>
              <a:rPr lang="en-US" sz="2800" dirty="0"/>
              <a:t>investment, trade policies and food price volatility</a:t>
            </a:r>
          </a:p>
        </p:txBody>
      </p:sp>
      <p:sp>
        <p:nvSpPr>
          <p:cNvPr id="3" name="Rectangle 2"/>
          <p:cNvSpPr/>
          <p:nvPr/>
        </p:nvSpPr>
        <p:spPr>
          <a:xfrm>
            <a:off x="223380" y="152400"/>
            <a:ext cx="8425841" cy="954107"/>
          </a:xfrm>
          <a:prstGeom prst="rect">
            <a:avLst/>
          </a:prstGeom>
        </p:spPr>
        <p:txBody>
          <a:bodyPr wrap="square">
            <a:spAutoFit/>
          </a:bodyPr>
          <a:lstStyle/>
          <a:p>
            <a:pPr lvl="1"/>
            <a:r>
              <a:rPr lang="en-US" sz="2800" dirty="0" smtClean="0"/>
              <a:t>2. Decisions </a:t>
            </a:r>
            <a:r>
              <a:rPr lang="en-US" sz="2800" dirty="0"/>
              <a:t>about resource use – shifting land away from agriculture and toward a built environment </a:t>
            </a:r>
          </a:p>
        </p:txBody>
      </p:sp>
    </p:spTree>
    <p:extLst>
      <p:ext uri="{BB962C8B-B14F-4D97-AF65-F5344CB8AC3E}">
        <p14:creationId xmlns:p14="http://schemas.microsoft.com/office/powerpoint/2010/main" val="6522078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533400"/>
            <a:ext cx="8229600" cy="2308324"/>
          </a:xfrm>
          <a:prstGeom prst="rect">
            <a:avLst/>
          </a:prstGeom>
        </p:spPr>
        <p:txBody>
          <a:bodyPr wrap="square">
            <a:spAutoFit/>
          </a:bodyPr>
          <a:lstStyle/>
          <a:p>
            <a:r>
              <a:rPr lang="en-US" sz="2400" dirty="0"/>
              <a:t>According to the Commission on Sustainable Agriculture and Climate Change, the </a:t>
            </a:r>
            <a:r>
              <a:rPr lang="en-US" sz="2400" dirty="0" smtClean="0"/>
              <a:t>global </a:t>
            </a:r>
            <a:r>
              <a:rPr lang="en-US" sz="2400" dirty="0"/>
              <a:t>food system will be increasingly strained as global population grows.</a:t>
            </a:r>
          </a:p>
          <a:p>
            <a:endParaRPr lang="en-US" sz="2400" dirty="0" smtClean="0"/>
          </a:p>
          <a:p>
            <a:endParaRPr lang="en-US" sz="2400" dirty="0"/>
          </a:p>
          <a:p>
            <a:endParaRPr lang="en-US" sz="2400" dirty="0"/>
          </a:p>
        </p:txBody>
      </p:sp>
    </p:spTree>
    <p:extLst>
      <p:ext uri="{BB962C8B-B14F-4D97-AF65-F5344CB8AC3E}">
        <p14:creationId xmlns:p14="http://schemas.microsoft.com/office/powerpoint/2010/main" val="26678819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3291" y="295432"/>
            <a:ext cx="8534400" cy="5447645"/>
          </a:xfrm>
          <a:prstGeom prst="rect">
            <a:avLst/>
          </a:prstGeom>
          <a:noFill/>
        </p:spPr>
        <p:txBody>
          <a:bodyPr wrap="square" rtlCol="0">
            <a:spAutoFit/>
          </a:bodyPr>
          <a:lstStyle/>
          <a:p>
            <a:r>
              <a:rPr lang="en-US" sz="2400" dirty="0" smtClean="0"/>
              <a:t>“</a:t>
            </a:r>
            <a:r>
              <a:rPr lang="en-US" sz="2400" dirty="0"/>
              <a:t>Dietary changes are highly significant </a:t>
            </a:r>
            <a:r>
              <a:rPr lang="en-US" sz="2400" dirty="0" smtClean="0"/>
              <a:t>for the </a:t>
            </a:r>
            <a:r>
              <a:rPr lang="en-US" sz="2400" dirty="0"/>
              <a:t>future food </a:t>
            </a:r>
            <a:r>
              <a:rPr lang="en-US" sz="2400" dirty="0" smtClean="0"/>
              <a:t>system: per </a:t>
            </a:r>
            <a:r>
              <a:rPr lang="en-US" sz="2400" dirty="0"/>
              <a:t>calorie, some food </a:t>
            </a:r>
            <a:r>
              <a:rPr lang="en-US" sz="2400" dirty="0" smtClean="0"/>
              <a:t>items (such as meat protein) require </a:t>
            </a:r>
            <a:r>
              <a:rPr lang="en-US" sz="2400" dirty="0"/>
              <a:t>considerably more resources (such as land, water </a:t>
            </a:r>
            <a:r>
              <a:rPr lang="en-US" sz="2400" dirty="0" smtClean="0"/>
              <a:t>and energy</a:t>
            </a:r>
            <a:r>
              <a:rPr lang="en-US" sz="2400" dirty="0"/>
              <a:t>) to produce than </a:t>
            </a:r>
            <a:r>
              <a:rPr lang="en-US" sz="2400" dirty="0" smtClean="0"/>
              <a:t>others</a:t>
            </a:r>
            <a:r>
              <a:rPr lang="en-US" sz="2400" baseline="30000" dirty="0" smtClean="0"/>
              <a:t>1</a:t>
            </a:r>
            <a:r>
              <a:rPr lang="en-US" sz="2400" dirty="0" smtClean="0"/>
              <a:t>.”  </a:t>
            </a:r>
          </a:p>
          <a:p>
            <a:endParaRPr lang="en-US" sz="1200" dirty="0"/>
          </a:p>
          <a:p>
            <a:pPr marL="342900" indent="-342900">
              <a:buFont typeface="Arial" panose="020B0604020202020204" pitchFamily="34" charset="0"/>
              <a:buChar char="•"/>
            </a:pPr>
            <a:r>
              <a:rPr lang="en-US" sz="2400" dirty="0" smtClean="0"/>
              <a:t>This production </a:t>
            </a:r>
            <a:r>
              <a:rPr lang="en-US" sz="2400" u="sng" dirty="0" smtClean="0"/>
              <a:t>exacerbates greenhouse gas emissions </a:t>
            </a:r>
            <a:r>
              <a:rPr lang="en-US" sz="2400" dirty="0" smtClean="0"/>
              <a:t>(more animal manure management and land use changes that require </a:t>
            </a:r>
            <a:r>
              <a:rPr lang="en-US" sz="2400" u="sng" dirty="0" smtClean="0"/>
              <a:t>fertilizers</a:t>
            </a:r>
            <a:r>
              <a:rPr lang="en-US" sz="2400" dirty="0" smtClean="0"/>
              <a:t> and other sources.</a:t>
            </a:r>
          </a:p>
          <a:p>
            <a:endParaRPr lang="en-US" sz="1200" dirty="0"/>
          </a:p>
          <a:p>
            <a:pPr marL="342900" indent="-342900">
              <a:buFont typeface="Arial" panose="020B0604020202020204" pitchFamily="34" charset="0"/>
              <a:buChar char="•"/>
            </a:pPr>
            <a:r>
              <a:rPr lang="en-US" sz="2400" dirty="0" smtClean="0"/>
              <a:t>Also contributes to the </a:t>
            </a:r>
            <a:r>
              <a:rPr lang="en-US" sz="2400" u="sng" dirty="0" smtClean="0"/>
              <a:t>depletion of natural forests </a:t>
            </a:r>
            <a:r>
              <a:rPr lang="en-US" sz="2400" dirty="0" smtClean="0"/>
              <a:t>that help retain water and </a:t>
            </a:r>
            <a:r>
              <a:rPr lang="en-US" sz="2400" u="sng" dirty="0" smtClean="0"/>
              <a:t>prevent soil erosion and droughts</a:t>
            </a:r>
            <a:r>
              <a:rPr lang="en-US" sz="2400" dirty="0" smtClean="0"/>
              <a:t>.</a:t>
            </a:r>
          </a:p>
          <a:p>
            <a:endParaRPr lang="en-US" sz="1200" dirty="0" smtClean="0"/>
          </a:p>
          <a:p>
            <a:r>
              <a:rPr lang="en-US" sz="2400" dirty="0" smtClean="0"/>
              <a:t>As economic development and industrialization have progressed globally, these shifts away from carbohydrate consumption to high natural resource dependent foods -  protein and fats – has grown exponentially. </a:t>
            </a:r>
            <a:endParaRPr lang="en-US" sz="2400" dirty="0"/>
          </a:p>
        </p:txBody>
      </p:sp>
      <p:sp>
        <p:nvSpPr>
          <p:cNvPr id="3" name="TextBox 2"/>
          <p:cNvSpPr txBox="1"/>
          <p:nvPr/>
        </p:nvSpPr>
        <p:spPr>
          <a:xfrm>
            <a:off x="609600" y="6172200"/>
            <a:ext cx="6400800" cy="369332"/>
          </a:xfrm>
          <a:prstGeom prst="rect">
            <a:avLst/>
          </a:prstGeom>
          <a:noFill/>
        </p:spPr>
        <p:txBody>
          <a:bodyPr wrap="square" rtlCol="0">
            <a:spAutoFit/>
          </a:bodyPr>
          <a:lstStyle/>
          <a:p>
            <a:r>
              <a:rPr lang="en-US" dirty="0" err="1" smtClean="0"/>
              <a:t>Gl</a:t>
            </a:r>
            <a:endParaRPr lang="en-US" dirty="0"/>
          </a:p>
        </p:txBody>
      </p:sp>
    </p:spTree>
    <p:extLst>
      <p:ext uri="{BB962C8B-B14F-4D97-AF65-F5344CB8AC3E}">
        <p14:creationId xmlns:p14="http://schemas.microsoft.com/office/powerpoint/2010/main" val="25587705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6241" y="152400"/>
            <a:ext cx="8795359" cy="6540252"/>
          </a:xfrm>
          <a:prstGeom prst="rect">
            <a:avLst/>
          </a:prstGeom>
        </p:spPr>
        <p:txBody>
          <a:bodyPr wrap="square">
            <a:spAutoFit/>
          </a:bodyPr>
          <a:lstStyle/>
          <a:p>
            <a:pPr marL="342900" indent="-342900">
              <a:buFont typeface="Arial" panose="020B0604020202020204" pitchFamily="34" charset="0"/>
              <a:buChar char="•"/>
            </a:pPr>
            <a:r>
              <a:rPr lang="en-US" sz="2400" dirty="0"/>
              <a:t>This shift in </a:t>
            </a:r>
            <a:r>
              <a:rPr lang="en-US" sz="2400" dirty="0" smtClean="0"/>
              <a:t>food preferences </a:t>
            </a:r>
            <a:r>
              <a:rPr lang="en-US" sz="2400" dirty="0"/>
              <a:t>is </a:t>
            </a:r>
            <a:r>
              <a:rPr lang="en-US" sz="2400" u="sng" dirty="0"/>
              <a:t>associated with an increased demand for energy and land intensive food sources </a:t>
            </a:r>
            <a:r>
              <a:rPr lang="en-US" sz="2400" dirty="0"/>
              <a:t>– so it takes more of both to produce food</a:t>
            </a:r>
            <a:r>
              <a:rPr lang="en-US" sz="2400" dirty="0" smtClean="0"/>
              <a:t>.</a:t>
            </a:r>
            <a:endParaRPr lang="en-US" sz="2400" b="1" dirty="0" smtClean="0"/>
          </a:p>
          <a:p>
            <a:endParaRPr lang="en-US" sz="1100" b="1" dirty="0"/>
          </a:p>
          <a:p>
            <a:pPr marL="342900" indent="-342900">
              <a:buFont typeface="Arial" panose="020B0604020202020204" pitchFamily="34" charset="0"/>
              <a:buChar char="•"/>
            </a:pPr>
            <a:endParaRPr lang="en-US" sz="2400" b="1" i="1" dirty="0" smtClean="0"/>
          </a:p>
          <a:p>
            <a:pPr marL="342900" indent="-342900">
              <a:buFont typeface="Arial" panose="020B0604020202020204" pitchFamily="34" charset="0"/>
              <a:buChar char="•"/>
            </a:pPr>
            <a:endParaRPr lang="en-US" sz="2400" b="1" i="1" dirty="0"/>
          </a:p>
          <a:p>
            <a:pPr marL="342900" indent="-342900">
              <a:buFont typeface="Arial" panose="020B0604020202020204" pitchFamily="34" charset="0"/>
              <a:buChar char="•"/>
            </a:pPr>
            <a:endParaRPr lang="en-US" sz="2400" b="1" i="1" dirty="0" smtClean="0"/>
          </a:p>
          <a:p>
            <a:pPr marL="342900" indent="-342900">
              <a:buFont typeface="Arial" panose="020B0604020202020204" pitchFamily="34" charset="0"/>
              <a:buChar char="•"/>
            </a:pPr>
            <a:endParaRPr lang="en-US" sz="2400" b="1" i="1" dirty="0"/>
          </a:p>
          <a:p>
            <a:pPr marL="342900" indent="-342900">
              <a:buFont typeface="Arial" panose="020B0604020202020204" pitchFamily="34" charset="0"/>
              <a:buChar char="•"/>
            </a:pPr>
            <a:endParaRPr lang="en-US" sz="2400" b="1" i="1" dirty="0" smtClean="0"/>
          </a:p>
          <a:p>
            <a:pPr marL="342900" indent="-342900">
              <a:buFont typeface="Arial" panose="020B0604020202020204" pitchFamily="34" charset="0"/>
              <a:buChar char="•"/>
            </a:pPr>
            <a:endParaRPr lang="en-US" sz="2400" b="1" i="1" dirty="0"/>
          </a:p>
          <a:p>
            <a:pPr marL="342900" indent="-342900">
              <a:buFont typeface="Arial" panose="020B0604020202020204" pitchFamily="34" charset="0"/>
              <a:buChar char="•"/>
            </a:pPr>
            <a:endParaRPr lang="en-US" sz="2400" b="1" i="1" dirty="0" smtClean="0"/>
          </a:p>
          <a:p>
            <a:pPr marL="342900" indent="-342900">
              <a:buFont typeface="Arial" panose="020B0604020202020204" pitchFamily="34" charset="0"/>
              <a:buChar char="•"/>
            </a:pPr>
            <a:endParaRPr lang="en-US" sz="2400" b="1" i="1" dirty="0"/>
          </a:p>
          <a:p>
            <a:pPr marL="342900" indent="-342900">
              <a:buFont typeface="Arial" panose="020B0604020202020204" pitchFamily="34" charset="0"/>
              <a:buChar char="•"/>
            </a:pPr>
            <a:endParaRPr lang="en-US" sz="2400" b="1" i="1" dirty="0" smtClean="0"/>
          </a:p>
          <a:p>
            <a:pPr marL="342900" indent="-342900">
              <a:buFont typeface="Arial" panose="020B0604020202020204" pitchFamily="34" charset="0"/>
              <a:buChar char="•"/>
            </a:pPr>
            <a:r>
              <a:rPr lang="en-US" sz="2400" b="1" i="1" dirty="0" smtClean="0"/>
              <a:t>The </a:t>
            </a:r>
            <a:r>
              <a:rPr lang="en-US" sz="2400" b="1" i="1" dirty="0"/>
              <a:t>Commission </a:t>
            </a:r>
            <a:r>
              <a:rPr lang="en-US" sz="2400" b="1" i="1" dirty="0" smtClean="0"/>
              <a:t>on </a:t>
            </a:r>
            <a:r>
              <a:rPr lang="en-US" sz="2400" b="1" i="1" dirty="0"/>
              <a:t>Sustainable Agriculture and Climate Change </a:t>
            </a:r>
            <a:r>
              <a:rPr lang="en-US" sz="2400" dirty="0" smtClean="0"/>
              <a:t>cites evidence predicting </a:t>
            </a:r>
            <a:r>
              <a:rPr lang="en-US" sz="2400" dirty="0"/>
              <a:t>a significant increase in </a:t>
            </a:r>
            <a:r>
              <a:rPr lang="en-US" sz="2400" u="sng" dirty="0"/>
              <a:t>per capita meat consumption</a:t>
            </a:r>
            <a:r>
              <a:rPr lang="en-US" sz="2400" dirty="0"/>
              <a:t> </a:t>
            </a:r>
            <a:r>
              <a:rPr lang="en-US" sz="2400" dirty="0" smtClean="0"/>
              <a:t>by 20150 from </a:t>
            </a:r>
            <a:r>
              <a:rPr lang="en-US" sz="2400" dirty="0"/>
              <a:t>the current 15 percent of the global human diet.</a:t>
            </a:r>
            <a:r>
              <a:rPr lang="en-US" sz="2400" baseline="30000" dirty="0"/>
              <a:t>2 </a:t>
            </a:r>
            <a:r>
              <a:rPr lang="en-US" sz="2400" dirty="0"/>
              <a:t> This corresponds with shifts away from </a:t>
            </a:r>
            <a:r>
              <a:rPr lang="en-US" sz="2400" dirty="0" smtClean="0"/>
              <a:t>vegetable </a:t>
            </a:r>
            <a:r>
              <a:rPr lang="en-US" sz="2400" dirty="0"/>
              <a:t>products </a:t>
            </a:r>
            <a:r>
              <a:rPr lang="en-US" sz="2400" u="sng" dirty="0" smtClean="0"/>
              <a:t>that </a:t>
            </a:r>
            <a:r>
              <a:rPr lang="en-US" sz="2400" u="sng" dirty="0"/>
              <a:t>require less land and less energy to </a:t>
            </a:r>
            <a:r>
              <a:rPr lang="en-US" sz="2400" u="sng" dirty="0" smtClean="0"/>
              <a:t>produce. </a:t>
            </a:r>
            <a:endParaRPr lang="en-US" sz="2400" u="sng" dirty="0"/>
          </a:p>
        </p:txBody>
      </p:sp>
      <p:pic>
        <p:nvPicPr>
          <p:cNvPr id="2052" name="Picture 4" descr="http://www.takepart.com/sites/default/files/styles/large/public/cattle-drought-MAIN.jpg?itok=19NkBq6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295400"/>
            <a:ext cx="5514742" cy="3310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5438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990556" cy="2646878"/>
          </a:xfrm>
          <a:prstGeom prst="rect">
            <a:avLst/>
          </a:prstGeom>
        </p:spPr>
        <p:txBody>
          <a:bodyPr wrap="square">
            <a:spAutoFit/>
          </a:bodyPr>
          <a:lstStyle/>
          <a:p>
            <a:pPr marL="342900" indent="-342900">
              <a:buFont typeface="Arial" panose="020B0604020202020204" pitchFamily="34" charset="0"/>
              <a:buChar char="•"/>
            </a:pPr>
            <a:r>
              <a:rPr lang="en-US" sz="2400" dirty="0"/>
              <a:t>This production </a:t>
            </a:r>
            <a:r>
              <a:rPr lang="en-US" sz="2400" u="sng" dirty="0"/>
              <a:t>exacerbates greenhouse gas emissions </a:t>
            </a:r>
            <a:r>
              <a:rPr lang="en-US" sz="2400" dirty="0"/>
              <a:t>(more </a:t>
            </a:r>
            <a:r>
              <a:rPr lang="en-US" sz="2400" u="sng" dirty="0"/>
              <a:t>animal manure </a:t>
            </a:r>
            <a:r>
              <a:rPr lang="en-US" sz="2400" u="sng" dirty="0" smtClean="0"/>
              <a:t>management</a:t>
            </a:r>
            <a:r>
              <a:rPr lang="en-US" sz="2400" dirty="0" smtClean="0"/>
              <a:t>, </a:t>
            </a:r>
            <a:r>
              <a:rPr lang="en-US" sz="2400" u="sng" dirty="0" smtClean="0"/>
              <a:t>farm machinery</a:t>
            </a:r>
            <a:r>
              <a:rPr lang="en-US" sz="2400" dirty="0" smtClean="0"/>
              <a:t>, the need for more </a:t>
            </a:r>
            <a:r>
              <a:rPr lang="en-US" sz="2400" u="sng" dirty="0" smtClean="0"/>
              <a:t>fertilizers, </a:t>
            </a:r>
            <a:r>
              <a:rPr lang="en-US" sz="2400" dirty="0" smtClean="0"/>
              <a:t> and </a:t>
            </a:r>
            <a:r>
              <a:rPr lang="en-US" sz="2400" u="sng" dirty="0"/>
              <a:t>more fuel to produce</a:t>
            </a:r>
            <a:r>
              <a:rPr lang="en-US" sz="2400" dirty="0"/>
              <a:t>, </a:t>
            </a:r>
            <a:r>
              <a:rPr lang="en-US" sz="2400" u="sng" dirty="0"/>
              <a:t>land clearing for grazing</a:t>
            </a:r>
            <a:r>
              <a:rPr lang="en-US" sz="2400" dirty="0"/>
              <a:t>, and </a:t>
            </a:r>
            <a:r>
              <a:rPr lang="en-US" sz="2400" u="sng" dirty="0"/>
              <a:t>deforestation</a:t>
            </a:r>
            <a:r>
              <a:rPr lang="en-US" sz="2400" dirty="0"/>
              <a:t>.</a:t>
            </a:r>
          </a:p>
          <a:p>
            <a:endParaRPr lang="en-US" sz="1200" dirty="0"/>
          </a:p>
          <a:p>
            <a:endParaRPr lang="en-US" sz="1000" dirty="0"/>
          </a:p>
          <a:p>
            <a:pPr marL="342900" indent="-342900">
              <a:buFont typeface="Arial" panose="020B0604020202020204" pitchFamily="34" charset="0"/>
              <a:buChar char="•"/>
            </a:pPr>
            <a:r>
              <a:rPr lang="en-US" sz="2400" dirty="0" smtClean="0"/>
              <a:t>The </a:t>
            </a:r>
            <a:r>
              <a:rPr lang="en-US" sz="2400" u="sng" dirty="0"/>
              <a:t>depletion of natural forests </a:t>
            </a:r>
            <a:r>
              <a:rPr lang="en-US" sz="2400" dirty="0" smtClean="0"/>
              <a:t>erodes their role in helping to </a:t>
            </a:r>
            <a:r>
              <a:rPr lang="en-US" sz="2400" dirty="0"/>
              <a:t>retain water and </a:t>
            </a:r>
            <a:r>
              <a:rPr lang="en-US" sz="2400" u="sng" dirty="0"/>
              <a:t>prevent soil erosion and </a:t>
            </a:r>
            <a:r>
              <a:rPr lang="en-US" sz="2400" u="sng" dirty="0" smtClean="0"/>
              <a:t>droughts</a:t>
            </a:r>
            <a:r>
              <a:rPr lang="en-US" sz="2400" u="sng" baseline="30000" dirty="0" smtClean="0"/>
              <a:t>2</a:t>
            </a:r>
            <a:r>
              <a:rPr lang="en-US" sz="2400" dirty="0" smtClean="0"/>
              <a:t>. </a:t>
            </a:r>
            <a:endParaRPr lang="en-US" sz="2400" dirty="0"/>
          </a:p>
        </p:txBody>
      </p:sp>
      <p:sp>
        <p:nvSpPr>
          <p:cNvPr id="3" name="Rectangle 2"/>
          <p:cNvSpPr/>
          <p:nvPr/>
        </p:nvSpPr>
        <p:spPr>
          <a:xfrm>
            <a:off x="89770" y="6457456"/>
            <a:ext cx="4572000" cy="307777"/>
          </a:xfrm>
          <a:prstGeom prst="rect">
            <a:avLst/>
          </a:prstGeom>
        </p:spPr>
        <p:txBody>
          <a:bodyPr>
            <a:spAutoFit/>
          </a:bodyPr>
          <a:lstStyle/>
          <a:p>
            <a:r>
              <a:rPr lang="en-US" sz="1400" baseline="30000" dirty="0" smtClean="0"/>
              <a:t>2</a:t>
            </a:r>
            <a:r>
              <a:rPr lang="en-US" sz="1400" dirty="0" smtClean="0"/>
              <a:t>Commission </a:t>
            </a:r>
            <a:r>
              <a:rPr lang="en-US" sz="1400" dirty="0"/>
              <a:t>on Sustainable Agriculture and Climate Change</a:t>
            </a:r>
          </a:p>
        </p:txBody>
      </p:sp>
      <p:pic>
        <p:nvPicPr>
          <p:cNvPr id="5122" name="Picture 2" descr="http://cdn.onegreenplanet.org/wp-content/uploads/2010/10/2014/09/3032446-poster-p-shutterstock1912589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702480"/>
            <a:ext cx="6171332" cy="346971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447800" y="6172199"/>
            <a:ext cx="2358760" cy="307777"/>
          </a:xfrm>
          <a:prstGeom prst="rect">
            <a:avLst/>
          </a:prstGeom>
        </p:spPr>
        <p:txBody>
          <a:bodyPr wrap="square">
            <a:spAutoFit/>
          </a:bodyPr>
          <a:lstStyle/>
          <a:p>
            <a:r>
              <a:rPr lang="en-US" sz="1400" dirty="0">
                <a:hlinkClick r:id="rId3"/>
              </a:rPr>
              <a:t>www.onegreenplanet.org</a:t>
            </a:r>
            <a:endParaRPr lang="en-US" sz="1400" dirty="0"/>
          </a:p>
        </p:txBody>
      </p:sp>
    </p:spTree>
    <p:extLst>
      <p:ext uri="{BB962C8B-B14F-4D97-AF65-F5344CB8AC3E}">
        <p14:creationId xmlns:p14="http://schemas.microsoft.com/office/powerpoint/2010/main" val="528272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763000" cy="6001643"/>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According to a report by the Commission on Sustainable Agriculture, the increase in extreme weather  will </a:t>
            </a:r>
            <a:r>
              <a:rPr lang="en-US" sz="2400" b="1" dirty="0" smtClean="0"/>
              <a:t>exacerbate  already fragile food production systems and strain natural resource use especially in areas already prone to drought.</a:t>
            </a:r>
          </a:p>
          <a:p>
            <a:endParaRPr lang="en-US" sz="1200" dirty="0"/>
          </a:p>
          <a:p>
            <a:pPr marL="285750" indent="-285750">
              <a:buFont typeface="Arial" panose="020B0604020202020204" pitchFamily="34" charset="0"/>
              <a:buChar char="•"/>
            </a:pPr>
            <a:r>
              <a:rPr lang="en-US" sz="2400" dirty="0" smtClean="0"/>
              <a:t>These areas are already highly sensitive to climate change.</a:t>
            </a:r>
          </a:p>
          <a:p>
            <a:endParaRPr lang="en-US" sz="1400" dirty="0"/>
          </a:p>
          <a:p>
            <a:pPr marL="285750" indent="-285750">
              <a:buFont typeface="Arial" panose="020B0604020202020204" pitchFamily="34" charset="0"/>
              <a:buChar char="•"/>
            </a:pPr>
            <a:r>
              <a:rPr lang="en-US" sz="2400" dirty="0" smtClean="0"/>
              <a:t>It is increasingly difficult for farmers to plan future food production in afflicted areas when rain patterns are unpredictable.</a:t>
            </a:r>
          </a:p>
          <a:p>
            <a:endParaRPr lang="en-US" sz="1400" dirty="0"/>
          </a:p>
          <a:p>
            <a:pPr marL="285750" indent="-285750">
              <a:buFont typeface="Arial" panose="020B0604020202020204" pitchFamily="34" charset="0"/>
              <a:buChar char="•"/>
            </a:pPr>
            <a:r>
              <a:rPr lang="en-US" sz="2400" dirty="0"/>
              <a:t>Changes in climate </a:t>
            </a:r>
            <a:r>
              <a:rPr lang="en-US" sz="2400" dirty="0" smtClean="0"/>
              <a:t>in are </a:t>
            </a:r>
            <a:r>
              <a:rPr lang="en-US" sz="2400" dirty="0"/>
              <a:t>also associated with </a:t>
            </a:r>
            <a:r>
              <a:rPr lang="en-US" sz="2400" b="1" dirty="0"/>
              <a:t>loss of biodiversity </a:t>
            </a:r>
            <a:r>
              <a:rPr lang="en-US" sz="2400" dirty="0"/>
              <a:t>(threatened species that are important to the ecosystem; growth of invasive species and pests that destroy crops</a:t>
            </a:r>
            <a:r>
              <a:rPr lang="en-US" sz="2400" dirty="0" smtClean="0"/>
              <a:t>.</a:t>
            </a:r>
          </a:p>
          <a:p>
            <a:endParaRPr lang="en-US" sz="1400" dirty="0" smtClean="0"/>
          </a:p>
          <a:p>
            <a:pPr marL="285750" indent="-285750">
              <a:buFont typeface="Arial" panose="020B0604020202020204" pitchFamily="34" charset="0"/>
              <a:buChar char="•"/>
            </a:pPr>
            <a:r>
              <a:rPr lang="en-US" sz="2400" dirty="0" smtClean="0"/>
              <a:t> It is estimated that even modest climate change (as measured by a rise of 2</a:t>
            </a:r>
            <a:r>
              <a:rPr lang="en-US" sz="2400" baseline="30000" dirty="0" smtClean="0"/>
              <a:t>0 </a:t>
            </a:r>
            <a:r>
              <a:rPr lang="en-US" sz="2400" dirty="0" smtClean="0"/>
              <a:t> centigrade will lead to the loss of agricultural output in some areas even as such output rises in other areas. </a:t>
            </a:r>
            <a:endParaRPr lang="en-US" dirty="0"/>
          </a:p>
          <a:p>
            <a:endParaRPr lang="en-US" dirty="0"/>
          </a:p>
        </p:txBody>
      </p:sp>
    </p:spTree>
    <p:extLst>
      <p:ext uri="{BB962C8B-B14F-4D97-AF65-F5344CB8AC3E}">
        <p14:creationId xmlns:p14="http://schemas.microsoft.com/office/powerpoint/2010/main" val="1161435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534400" cy="5069434"/>
          </a:xfrm>
          <a:prstGeom prst="rect">
            <a:avLst/>
          </a:prstGeom>
          <a:noFill/>
          <a:ln w="9525">
            <a:solidFill>
              <a:schemeClr val="tx1">
                <a:alpha val="98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3" name="Rectangle 2"/>
          <p:cNvSpPr/>
          <p:nvPr/>
        </p:nvSpPr>
        <p:spPr>
          <a:xfrm>
            <a:off x="76200" y="5486400"/>
            <a:ext cx="9067800" cy="1077218"/>
          </a:xfrm>
          <a:prstGeom prst="rect">
            <a:avLst/>
          </a:prstGeom>
        </p:spPr>
        <p:txBody>
          <a:bodyPr wrap="square">
            <a:spAutoFit/>
          </a:bodyPr>
          <a:lstStyle/>
          <a:p>
            <a:r>
              <a:rPr lang="en-US" sz="1600" b="1" dirty="0"/>
              <a:t>Figure 6. Projected changes in agricultural production in 2080 due to climate change. </a:t>
            </a:r>
            <a:r>
              <a:rPr lang="en-US" sz="1600" dirty="0"/>
              <a:t>Source: Cline. 2007. Projections assume </a:t>
            </a:r>
            <a:r>
              <a:rPr lang="en-US" sz="1600" dirty="0" smtClean="0"/>
              <a:t>a uniform </a:t>
            </a:r>
            <a:r>
              <a:rPr lang="en-US" sz="1600" dirty="0"/>
              <a:t>15% increase in yields due to the fertilization effect of rising carbon dioxide in the atmosphere on some plant species</a:t>
            </a:r>
            <a:r>
              <a:rPr lang="en-US" sz="1600" dirty="0" smtClean="0"/>
              <a:t>. (</a:t>
            </a:r>
            <a:r>
              <a:rPr lang="en-US" sz="1600" dirty="0"/>
              <a:t>Note that this coarse-grain analysis does not project local-scale impacts which require geographically-specific analysis</a:t>
            </a:r>
            <a:r>
              <a:rPr lang="en-US" sz="1600" dirty="0" smtClean="0"/>
              <a:t>.) Source: www.ccafs.cgiar.org/commission</a:t>
            </a:r>
            <a:endParaRPr lang="en-US" sz="1600" dirty="0"/>
          </a:p>
        </p:txBody>
      </p:sp>
    </p:spTree>
    <p:extLst>
      <p:ext uri="{BB962C8B-B14F-4D97-AF65-F5344CB8AC3E}">
        <p14:creationId xmlns:p14="http://schemas.microsoft.com/office/powerpoint/2010/main" val="605784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295" t="10516" r="21132" b="21969"/>
          <a:stretch/>
        </p:blipFill>
        <p:spPr bwMode="auto">
          <a:xfrm>
            <a:off x="152400" y="152400"/>
            <a:ext cx="8839200"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28600" y="6179128"/>
            <a:ext cx="8534400" cy="523220"/>
          </a:xfrm>
          <a:prstGeom prst="rect">
            <a:avLst/>
          </a:prstGeom>
          <a:noFill/>
        </p:spPr>
        <p:txBody>
          <a:bodyPr wrap="square" rtlCol="0">
            <a:spAutoFit/>
          </a:bodyPr>
          <a:lstStyle/>
          <a:p>
            <a:r>
              <a:rPr lang="en-US" sz="1400" dirty="0" smtClean="0"/>
              <a:t>Source: Figure 4: </a:t>
            </a:r>
            <a:r>
              <a:rPr lang="en-US" sz="1400" b="1" dirty="0" smtClean="0"/>
              <a:t>Structure of the world diet, 2005-2007, </a:t>
            </a:r>
            <a:r>
              <a:rPr lang="en-US" sz="1400" dirty="0" smtClean="0"/>
              <a:t>Commission on Sustainable Agriculture and  Climate Change. 2012 CGIAR Research Program on Climate Change, Agriculture and Food Security (CCAFS). </a:t>
            </a:r>
            <a:r>
              <a:rPr lang="en-US" sz="1400" b="1" dirty="0" smtClean="0"/>
              <a:t> </a:t>
            </a:r>
            <a:r>
              <a:rPr lang="en-US" sz="1400" dirty="0" smtClean="0"/>
              <a:t> </a:t>
            </a:r>
            <a:endParaRPr lang="en-US" sz="1400" dirty="0"/>
          </a:p>
        </p:txBody>
      </p:sp>
    </p:spTree>
    <p:extLst>
      <p:ext uri="{BB962C8B-B14F-4D97-AF65-F5344CB8AC3E}">
        <p14:creationId xmlns:p14="http://schemas.microsoft.com/office/powerpoint/2010/main" val="2034322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13858" t="19130" r="54325"/>
          <a:stretch/>
        </p:blipFill>
        <p:spPr bwMode="auto">
          <a:xfrm>
            <a:off x="457200" y="990600"/>
            <a:ext cx="8077200" cy="5405735"/>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288985" y="76200"/>
            <a:ext cx="8686800" cy="707886"/>
          </a:xfrm>
          <a:prstGeom prst="rect">
            <a:avLst/>
          </a:prstGeom>
          <a:noFill/>
        </p:spPr>
        <p:txBody>
          <a:bodyPr wrap="square" rtlCol="0">
            <a:spAutoFit/>
          </a:bodyPr>
          <a:lstStyle/>
          <a:p>
            <a:r>
              <a:rPr lang="en-US" sz="2000" dirty="0" smtClean="0"/>
              <a:t>As global incomes rise, people have </a:t>
            </a:r>
            <a:r>
              <a:rPr lang="en-US" sz="2000" u="sng" dirty="0" smtClean="0"/>
              <a:t>more choices </a:t>
            </a:r>
            <a:r>
              <a:rPr lang="en-US" sz="2000" dirty="0" smtClean="0"/>
              <a:t>about food sources; they also have more ability to attain them.</a:t>
            </a:r>
            <a:endParaRPr lang="en-US" sz="2000" dirty="0"/>
          </a:p>
        </p:txBody>
      </p:sp>
      <p:sp>
        <p:nvSpPr>
          <p:cNvPr id="4" name="Rectangle 3"/>
          <p:cNvSpPr/>
          <p:nvPr/>
        </p:nvSpPr>
        <p:spPr>
          <a:xfrm>
            <a:off x="136585" y="6396335"/>
            <a:ext cx="8839200" cy="461665"/>
          </a:xfrm>
          <a:prstGeom prst="rect">
            <a:avLst/>
          </a:prstGeom>
        </p:spPr>
        <p:txBody>
          <a:bodyPr wrap="square">
            <a:spAutoFit/>
          </a:bodyPr>
          <a:lstStyle/>
          <a:p>
            <a:r>
              <a:rPr lang="en-US" sz="1200" dirty="0"/>
              <a:t>Source: Commission on Sustainable Agriculture and  Climate Change. 2012 CGIAR Research Program on Climate Change, Agriculture and Food Security (CCAFS). </a:t>
            </a:r>
          </a:p>
        </p:txBody>
      </p:sp>
    </p:spTree>
    <p:extLst>
      <p:ext uri="{BB962C8B-B14F-4D97-AF65-F5344CB8AC3E}">
        <p14:creationId xmlns:p14="http://schemas.microsoft.com/office/powerpoint/2010/main" val="2449069928"/>
      </p:ext>
    </p:extLst>
  </p:cSld>
  <p:clrMapOvr>
    <a:masterClrMapping/>
  </p:clrMapOvr>
</p:sld>
</file>

<file path=ppt/theme/theme1.xml><?xml version="1.0" encoding="utf-8"?>
<a:theme xmlns:a="http://schemas.openxmlformats.org/drawingml/2006/main" name="Office Theme">
  <a:themeElements>
    <a:clrScheme name="Custom 4">
      <a:dk1>
        <a:sysClr val="windowText" lastClr="000000"/>
      </a:dk1>
      <a:lt1>
        <a:srgbClr val="FAD882"/>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1079</TotalTime>
  <Words>2798</Words>
  <Application>Microsoft Office PowerPoint</Application>
  <PresentationFormat>On-screen Show (4:3)</PresentationFormat>
  <Paragraphs>280</Paragraphs>
  <Slides>36</Slides>
  <Notes>2</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spmcat50</dc:creator>
  <cp:lastModifiedBy>spmcat50</cp:lastModifiedBy>
  <cp:revision>66</cp:revision>
  <dcterms:created xsi:type="dcterms:W3CDTF">2014-10-21T13:20:35Z</dcterms:created>
  <dcterms:modified xsi:type="dcterms:W3CDTF">2016-02-28T23:56:55Z</dcterms:modified>
</cp:coreProperties>
</file>