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7" r:id="rId5"/>
    <p:sldId id="269" r:id="rId6"/>
    <p:sldId id="264" r:id="rId7"/>
    <p:sldId id="265" r:id="rId8"/>
    <p:sldId id="270" r:id="rId9"/>
    <p:sldId id="268" r:id="rId10"/>
    <p:sldId id="262" r:id="rId11"/>
    <p:sldId id="259" r:id="rId12"/>
    <p:sldId id="266" r:id="rId13"/>
    <p:sldId id="271" r:id="rId14"/>
    <p:sldId id="258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FE95-B24C-4F80-B063-9F3F4C320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A2578-8926-49ED-AC71-90D3F4049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C1950-DEFE-4CA3-AAD9-10E0E395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A7D4-56EA-4C6D-A548-6330813CB281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6F176-348F-4AF2-8633-24B65461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573FA-7F77-4357-B368-98139C1C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57CB-FB4C-4D68-81FE-6C759E9F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0676-9FEE-4EC4-B577-C07C47EF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B23FE-94DA-4CEC-B2A9-E6D39141E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0721D-5070-489F-B6D8-823FBD4D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A7D4-56EA-4C6D-A548-6330813CB281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A8145-4162-43A2-9B47-BF99D3BA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45B1C-1445-4927-A00D-4DD904E0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57CB-FB4C-4D68-81FE-6C759E9F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D81C4-B4C8-423F-B010-DD5B66852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6BFD5-70C2-47F5-90AF-10656B8DC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EF2EB-2B28-413F-A8EE-4656BA22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A7D4-56EA-4C6D-A548-6330813CB281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E5486-03F3-4B73-A3EE-E2B16704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5588A-83E5-466B-B05D-CD05A668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57CB-FB4C-4D68-81FE-6C759E9F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4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DB5B-D22F-42D8-8F48-F75A894F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327D5-DE1B-4746-8604-179CD2220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C8B53-0D2E-408B-B0E5-1D65E7DE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A7D4-56EA-4C6D-A548-6330813CB281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4B53-5130-4121-991B-2A0421D0B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7A023-9751-49DD-A17B-41034677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57CB-FB4C-4D68-81FE-6C759E9F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7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C59B3-92E3-4F8E-A91C-F8933CAE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0EB87-69A8-498C-A0FE-8F5353FE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5628B-A909-4FE1-9336-1955D8054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A7D4-56EA-4C6D-A548-6330813CB281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503EC-1D2D-434F-9897-F8706B28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FD9D2-217B-4965-BF3B-1286E301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57CB-FB4C-4D68-81FE-6C759E9F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5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3488-41F4-4631-BFC7-B0126F17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0CAAA-49D1-4F28-9D98-1AC5369DC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A55FF-8E93-44F9-8122-F1F7E9239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8204D-91DF-4818-BC72-9E2F030D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A7D4-56EA-4C6D-A548-6330813CB281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E2802-33E9-4264-96D6-120850B5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6AD2-BF94-478A-BEDA-FCD7D808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57CB-FB4C-4D68-81FE-6C759E9F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5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2CD5-DB8D-49F1-8BFC-21A12AC2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37BF6-A65C-4BBD-9A94-960686BE8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8C3FF-56BB-4359-8E6B-1EF3169D6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723C4-1D26-4276-897C-31E7F7DBF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9FFE0-5D5F-41F1-A075-2FA3A82F9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205583-45B4-4E76-BAAF-5318EEA8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A7D4-56EA-4C6D-A548-6330813CB281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1849E-57BC-4E2A-8E16-9471440E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EADCB-3E74-4D5A-A09D-46D8C0B4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57CB-FB4C-4D68-81FE-6C759E9F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0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59F9-D942-4DB8-ACB1-0DF58F4E2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50880-6E6F-4440-A42D-9F9FCDD59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A7D4-56EA-4C6D-A548-6330813CB281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1CF7D-4B3C-4EC4-8AC6-E643C95B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DC0BB-20B7-4217-B82B-D2D65939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57CB-FB4C-4D68-81FE-6C759E9F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9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4E1E8-0CB3-4F43-BF60-43C3E1FC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A7D4-56EA-4C6D-A548-6330813CB281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18F0B5-6C6D-4140-A7BE-F4932E2B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6BAA5-9967-466B-B101-7E5ABF7A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57CB-FB4C-4D68-81FE-6C759E9F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5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8BCB-B365-46A0-B5B1-315797A3A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0629F-4648-4848-8F27-1AE0AF36A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95420-3A6A-41E7-8315-F386DA611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F0A61-BEBB-41A7-86D2-4C92EFAE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A7D4-56EA-4C6D-A548-6330813CB281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AD94-83A8-4770-9ABF-22B08889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35E42-B103-4997-B51B-C0270274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57CB-FB4C-4D68-81FE-6C759E9F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9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B732-D012-44DE-8F8C-77A95240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123D4-9F62-4F8A-93AD-03F26FD96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5A2E6-49E0-4007-B67D-CB3E9D972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736FD-2E6B-4CCE-9863-1931D93D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A7D4-56EA-4C6D-A548-6330813CB281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9C4D6-F0BE-47DF-B6CC-187661F0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D736-6120-448E-A62F-725DEF3D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57CB-FB4C-4D68-81FE-6C759E9F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3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E2B5DD-2CB0-44BB-B066-C631514D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86F99-D93B-49F0-8D99-359D07665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849B4-A88C-46D4-BBB2-46862546C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7A7D4-56EA-4C6D-A548-6330813CB281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FE262-8782-4261-897D-A26DC6D0A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9E4CF-B56B-4358-921D-3EE5E99D3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D57CB-FB4C-4D68-81FE-6C759E9F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2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agriculture/solving-the-food-crisis.htm" TargetMode="External"/><Relationship Id="rId2" Type="http://schemas.openxmlformats.org/officeDocument/2006/relationships/hyperlink" Target="http://www.ers.usda.gov/topics/food-nutrition-assistance/food-security-in-the-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uters.com/article/us-foundation-food-farming/family-farms-produce-80-percent-of-worlds-food-speculators-seek-land-idUSKCN0I516220141016" TargetMode="External"/><Relationship Id="rId4" Type="http://schemas.openxmlformats.org/officeDocument/2006/relationships/hyperlink" Target="http://www.wfp.org/climate-change/climate-impac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280B4-4B09-403C-8D21-96AE0D8F4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sz="4000" dirty="0"/>
              <a:t>What steps do we need to take so we don’t run out of food by 2050?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49E96-BBC3-4638-8FD7-0E30F84E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Ali Akam</a:t>
            </a:r>
          </a:p>
          <a:p>
            <a:pPr algn="l"/>
            <a:r>
              <a:rPr lang="en-US" dirty="0"/>
              <a:t>ECON 2505ID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9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8C0B6-1D51-49A5-A322-F77CC5DA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42207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FBAAD-A756-42AE-BA61-8DBC7AB44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US" sz="4800"/>
              <a:t>Tracking Food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B0907-C4F6-446B-89B9-BEAADA2A2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r>
              <a:rPr lang="en-US" sz="1600" dirty="0"/>
              <a:t>Track which countries are more vulnerable to food insecurities.</a:t>
            </a:r>
          </a:p>
          <a:p>
            <a:r>
              <a:rPr lang="en-US" sz="1600" dirty="0"/>
              <a:t>Find out why they are facing this problem and engage with them to fix their problem.</a:t>
            </a:r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800" dirty="0"/>
              <a:t>    </a:t>
            </a:r>
            <a:r>
              <a:rPr lang="en-US" sz="1800" b="1" u="sng" dirty="0"/>
              <a:t>World Food </a:t>
            </a:r>
            <a:r>
              <a:rPr lang="en-US" sz="1800" b="1" u="sng" dirty="0" err="1"/>
              <a:t>Programme</a:t>
            </a:r>
            <a:r>
              <a:rPr lang="en-US" sz="1800" b="1" u="sng" dirty="0"/>
              <a:t> (WFP):</a:t>
            </a:r>
          </a:p>
          <a:p>
            <a:r>
              <a:rPr lang="en-US" sz="1600" dirty="0"/>
              <a:t>Meets face to face with countries and provides food security info.</a:t>
            </a:r>
          </a:p>
          <a:p>
            <a:r>
              <a:rPr lang="en-US" sz="1600" dirty="0"/>
              <a:t>Uses </a:t>
            </a:r>
            <a:r>
              <a:rPr lang="en-US" sz="1600" dirty="0" err="1"/>
              <a:t>mVAM</a:t>
            </a:r>
            <a:r>
              <a:rPr lang="en-US" sz="1600" dirty="0"/>
              <a:t> (Vulnerability Analysis and Mapping) to monitor places too remote or dangerous to visit.</a:t>
            </a:r>
          </a:p>
          <a:p>
            <a:r>
              <a:rPr lang="en-US" sz="1600" dirty="0"/>
              <a:t>WFP also works with  national governments and UN partners to assess the situation.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3811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08904-7C34-4B70-813F-F0EA086A4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US" sz="4800"/>
              <a:t>Preventing Crop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2997D-F8CD-422D-985F-98E3C4153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r>
              <a:rPr lang="en-US" sz="1800"/>
              <a:t>Choose plants with built-in resistance</a:t>
            </a:r>
          </a:p>
          <a:p>
            <a:r>
              <a:rPr lang="en-US" sz="1800"/>
              <a:t>Space the plants properly for air circulation</a:t>
            </a:r>
          </a:p>
          <a:p>
            <a:r>
              <a:rPr lang="en-US" sz="1800"/>
              <a:t>Clean and sterilize tools and equipment</a:t>
            </a:r>
          </a:p>
          <a:p>
            <a:r>
              <a:rPr lang="en-US" sz="1800"/>
              <a:t>Rotate Crops annually(Less likely to get attacked by the same disease and it increases soil fertility and crop yield)</a:t>
            </a:r>
          </a:p>
          <a:p>
            <a:r>
              <a:rPr lang="en-US" sz="1800"/>
              <a:t>Remove and destroy the diseased plants (DO NOT COMPOST)</a:t>
            </a:r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2799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oecd.org/media/oecdorg/directorates/about/ken%20ash%20graph%20fr-450x415.jpg">
            <a:extLst>
              <a:ext uri="{FF2B5EF4-FFF2-40B4-BE49-F238E27FC236}">
                <a16:creationId xmlns:a16="http://schemas.microsoft.com/office/drawing/2014/main" id="{6672C076-EE7F-42F3-865B-A907B3ECE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631492"/>
            <a:ext cx="603909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78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3A181-DD09-4B0A-B7DA-C72097AB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US" sz="4800" dirty="0"/>
              <a:t>Policies and Changes in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2E47E-5E9F-4DDE-A69C-6F8089ABA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32" y="594361"/>
            <a:ext cx="5699886" cy="346488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Help educate smallholder farmers about fertile land, water, new farming techniques, and open markets ( small farms produce 80% of the worlds food).</a:t>
            </a:r>
          </a:p>
          <a:p>
            <a:r>
              <a:rPr lang="en-US" sz="1800" dirty="0"/>
              <a:t>Invest more in agriculture and make it easier to get into farming.</a:t>
            </a:r>
          </a:p>
          <a:p>
            <a:r>
              <a:rPr lang="en-US" sz="1800" dirty="0"/>
              <a:t>Create a white house office on Global Hunger ( In order to pull different agencies together and implement government wide strategies)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7458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5A08-6A8D-4C1D-9E44-D808F3D3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8F731-9FE9-4036-9DE8-979221FF3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“Food Security in the U.S.” </a:t>
            </a:r>
            <a:r>
              <a:rPr lang="en-US" i="1" dirty="0"/>
              <a:t>USDA ERS – Food Security in the U.S</a:t>
            </a:r>
            <a:r>
              <a:rPr lang="en-US" dirty="0"/>
              <a:t>, 2016, </a:t>
            </a:r>
            <a:r>
              <a:rPr lang="en-US" u="sng" dirty="0">
                <a:hlinkClick r:id="rId2"/>
              </a:rPr>
              <a:t>www.ers.usda.gov/topics/food-nutrition-assistance/food-security-in-the-us/</a:t>
            </a:r>
            <a:r>
              <a:rPr lang="en-US" dirty="0"/>
              <a:t>.</a:t>
            </a:r>
          </a:p>
          <a:p>
            <a:r>
              <a:rPr lang="en-US" dirty="0"/>
              <a:t>Ash, Ken. “Agriculture and Fisheries , Solving the Food Crisis.” </a:t>
            </a:r>
            <a:r>
              <a:rPr lang="en-US" i="1" dirty="0"/>
              <a:t>Solving the Food Crisis - OECD</a:t>
            </a:r>
            <a:r>
              <a:rPr lang="en-US" dirty="0"/>
              <a:t>, 2013, </a:t>
            </a:r>
            <a:r>
              <a:rPr lang="en-US" u="sng" dirty="0">
                <a:hlinkClick r:id="rId3"/>
              </a:rPr>
              <a:t>www.oecd.org/agriculture/solving-the-food-crisis.htm</a:t>
            </a:r>
            <a:r>
              <a:rPr lang="en-US" dirty="0"/>
              <a:t>.</a:t>
            </a:r>
          </a:p>
          <a:p>
            <a:r>
              <a:rPr lang="en-US" dirty="0"/>
              <a:t>“Climate Impacts on Food Security | WFP | United Nations World Food </a:t>
            </a:r>
            <a:r>
              <a:rPr lang="en-US" dirty="0" err="1"/>
              <a:t>Programme</a:t>
            </a:r>
            <a:r>
              <a:rPr lang="en-US" dirty="0"/>
              <a:t> - Fighting Hunger Worldwide.” </a:t>
            </a:r>
            <a:r>
              <a:rPr lang="en-US" i="1" dirty="0"/>
              <a:t>UN World Food </a:t>
            </a:r>
            <a:r>
              <a:rPr lang="en-US" i="1" dirty="0" err="1"/>
              <a:t>Programme</a:t>
            </a:r>
            <a:r>
              <a:rPr lang="en-US" dirty="0"/>
              <a:t>, </a:t>
            </a:r>
            <a:r>
              <a:rPr lang="en-US" u="sng" dirty="0">
                <a:hlinkClick r:id="rId4"/>
              </a:rPr>
              <a:t>www.wfp.org/climate-change/climate-impacts</a:t>
            </a:r>
            <a:r>
              <a:rPr lang="en-US" dirty="0"/>
              <a:t>.</a:t>
            </a:r>
          </a:p>
          <a:p>
            <a:r>
              <a:rPr lang="en-US" dirty="0"/>
              <a:t>Arsenault, Chris. “Family Farms Produce 80 Percent of World's Food, Speculators Seek Land.” </a:t>
            </a:r>
            <a:r>
              <a:rPr lang="en-US" i="1" dirty="0"/>
              <a:t>Reuters</a:t>
            </a:r>
            <a:r>
              <a:rPr lang="en-US" dirty="0"/>
              <a:t>, Thomson Reuters, 16 Oct. 2014, </a:t>
            </a:r>
            <a:r>
              <a:rPr lang="en-US" u="sng" dirty="0">
                <a:hlinkClick r:id="rId5"/>
              </a:rPr>
              <a:t>www.reuters.com/article/us-foundation-food-farming/family-farms-produce-80-percent-of-worlds-food-speculators-seek-land-idUSKCN0I516220141016</a:t>
            </a:r>
            <a:r>
              <a:rPr lang="en-US" dirty="0"/>
              <a:t>.</a:t>
            </a:r>
          </a:p>
          <a:p>
            <a:r>
              <a:rPr lang="en-US" dirty="0"/>
              <a:t>Thompson, Stuart. “Four Threats to Global Food Security and What We Can Do about Them.” </a:t>
            </a:r>
            <a:r>
              <a:rPr lang="en-US" i="1" dirty="0"/>
              <a:t>The Conversation</a:t>
            </a:r>
            <a:r>
              <a:rPr lang="en-US" dirty="0"/>
              <a:t>, The Conversation, 7 May 2018, theconversation.com/four-threats-to-global-food-security-and-what-we-can-do-about-them-65676.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FE713-6999-4A8B-A781-A1C10FA7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71" y="4485012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10236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DF499-17DB-4F99-8326-B6453448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US" sz="5400" dirty="0"/>
              <a:t>Climate Impact on Food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B8A5-58EC-461E-B291-211918C51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r>
              <a:rPr lang="en-US" sz="2400" b="1" u="sng" dirty="0"/>
              <a:t>Droughts</a:t>
            </a:r>
            <a:r>
              <a:rPr lang="en-US" sz="2400" dirty="0"/>
              <a:t> - No water for crops.</a:t>
            </a:r>
          </a:p>
          <a:p>
            <a:r>
              <a:rPr lang="en-US" sz="2400" b="1" u="sng" dirty="0"/>
              <a:t>Floods and Storms</a:t>
            </a:r>
            <a:r>
              <a:rPr lang="en-US" sz="2400" u="sng" dirty="0"/>
              <a:t> </a:t>
            </a:r>
            <a:r>
              <a:rPr lang="en-US" sz="2400" dirty="0"/>
              <a:t>- Destroy crops and critical infrastructure.</a:t>
            </a:r>
          </a:p>
          <a:p>
            <a:r>
              <a:rPr lang="en-US" sz="2400" b="1" u="sng" dirty="0"/>
              <a:t>High temperature</a:t>
            </a:r>
            <a:r>
              <a:rPr lang="en-US" sz="2400" u="sng" dirty="0"/>
              <a:t> </a:t>
            </a:r>
            <a:r>
              <a:rPr lang="en-US" sz="2400" dirty="0"/>
              <a:t>- Low crop yields</a:t>
            </a:r>
          </a:p>
          <a:p>
            <a:r>
              <a:rPr lang="en-US" sz="2400" b="1" u="sng" dirty="0"/>
              <a:t>Food accessibility</a:t>
            </a:r>
            <a:r>
              <a:rPr lang="en-US" sz="2400" u="sng" dirty="0"/>
              <a:t> </a:t>
            </a:r>
            <a:r>
              <a:rPr lang="en-US" sz="2400" dirty="0"/>
              <a:t>- Lower crop output = higher prices.  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039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roughts crops">
            <a:extLst>
              <a:ext uri="{FF2B5EF4-FFF2-40B4-BE49-F238E27FC236}">
                <a16:creationId xmlns:a16="http://schemas.microsoft.com/office/drawing/2014/main" id="{FC7F8839-595B-4855-BDF8-BBFF960D1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110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pbs.twimg.com/media/CETxC5jUIAA3jXB.png:large">
            <a:extLst>
              <a:ext uri="{FF2B5EF4-FFF2-40B4-BE49-F238E27FC236}">
                <a16:creationId xmlns:a16="http://schemas.microsoft.com/office/drawing/2014/main" id="{70164B52-82B7-4FBE-B28A-155D8388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55" y="643466"/>
            <a:ext cx="960529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5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8639F-E6DD-4BCE-AACA-D35BF078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US" sz="4800" dirty="0"/>
              <a:t>Reasons food supply is being threatened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C01F7-0C0C-49B9-934C-5BCD5494B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6057282" cy="3689991"/>
          </a:xfrm>
        </p:spPr>
        <p:txBody>
          <a:bodyPr anchor="ctr">
            <a:normAutofit/>
          </a:bodyPr>
          <a:lstStyle/>
          <a:p>
            <a:r>
              <a:rPr lang="en-US" sz="2000" b="1" u="sng" dirty="0"/>
              <a:t>Dependence of fertilizer</a:t>
            </a:r>
            <a:r>
              <a:rPr lang="en-US" sz="2000" dirty="0"/>
              <a:t> – Too much fertilizer can deplete the quality of soil.</a:t>
            </a:r>
            <a:endParaRPr lang="en-US" sz="2000" b="1" u="sng" dirty="0"/>
          </a:p>
          <a:p>
            <a:r>
              <a:rPr lang="en-US" sz="2000" b="1" u="sng" dirty="0"/>
              <a:t>Salty soil</a:t>
            </a:r>
            <a:r>
              <a:rPr lang="en-US" sz="2000" dirty="0"/>
              <a:t> – Water used for irrigation isn’t pure H20 so the minerals build up.</a:t>
            </a:r>
            <a:endParaRPr lang="en-US" sz="2000" b="1" u="sng" dirty="0"/>
          </a:p>
          <a:p>
            <a:r>
              <a:rPr lang="en-US" sz="2000" b="1" u="sng" dirty="0"/>
              <a:t>Diseases</a:t>
            </a:r>
            <a:r>
              <a:rPr lang="en-US" sz="2000" dirty="0"/>
              <a:t> - New pathogens are emerging destroying crops.</a:t>
            </a:r>
          </a:p>
          <a:p>
            <a:r>
              <a:rPr lang="en-US" sz="2000" dirty="0"/>
              <a:t>Ex. Wheat rust fungus: Is a fungal disease that affects wheat, barley and grains which causes rust on the crops.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347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DSU photo">
            <a:extLst>
              <a:ext uri="{FF2B5EF4-FFF2-40B4-BE49-F238E27FC236}">
                <a16:creationId xmlns:a16="http://schemas.microsoft.com/office/drawing/2014/main" id="{E1E0CD82-3FB7-4C21-BC59-02D6D846D44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55" y="307731"/>
            <a:ext cx="255848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heat stem">
            <a:extLst>
              <a:ext uri="{FF2B5EF4-FFF2-40B4-BE49-F238E27FC236}">
                <a16:creationId xmlns:a16="http://schemas.microsoft.com/office/drawing/2014/main" id="{00865439-D2E8-479C-AAC2-EC7E3DA4F2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84" y="307731"/>
            <a:ext cx="2648434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14364BC-4E6A-465F-A9D0-5639790B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Damaged Wheat vs. Healthy Wheat</a:t>
            </a:r>
          </a:p>
        </p:txBody>
      </p:sp>
    </p:spTree>
    <p:extLst>
      <p:ext uri="{BB962C8B-B14F-4D97-AF65-F5344CB8AC3E}">
        <p14:creationId xmlns:p14="http://schemas.microsoft.com/office/powerpoint/2010/main" val="150776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8C545BDA-3DC7-4A59-BF73-A97E92279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1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E4DFD514-D2F7-463E-B9D5-096972DC5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" b="50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2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345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What steps do we need to take so we don’t run out of food by 2050?</vt:lpstr>
      <vt:lpstr>ISSUES</vt:lpstr>
      <vt:lpstr>Climate Impact on Food Security</vt:lpstr>
      <vt:lpstr>PowerPoint Presentation</vt:lpstr>
      <vt:lpstr>PowerPoint Presentation</vt:lpstr>
      <vt:lpstr>Reasons food supply is being threatened</vt:lpstr>
      <vt:lpstr>Damaged Wheat vs. Healthy Wheat</vt:lpstr>
      <vt:lpstr>PowerPoint Presentation</vt:lpstr>
      <vt:lpstr>PowerPoint Presentation</vt:lpstr>
      <vt:lpstr>SOLUTIONS</vt:lpstr>
      <vt:lpstr>Tracking Food Security</vt:lpstr>
      <vt:lpstr>Preventing Crop Diseases</vt:lpstr>
      <vt:lpstr>PowerPoint Presentation</vt:lpstr>
      <vt:lpstr>Policies and Changes in Law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steps do we need to take so we don’t run out of food by 2050?</dc:title>
  <dc:creator>Ali.Akam@mail.citytech.cuny.edu</dc:creator>
  <cp:lastModifiedBy>Faculty</cp:lastModifiedBy>
  <cp:revision>28</cp:revision>
  <dcterms:created xsi:type="dcterms:W3CDTF">2018-05-05T00:14:03Z</dcterms:created>
  <dcterms:modified xsi:type="dcterms:W3CDTF">2018-05-18T15:48:46Z</dcterms:modified>
</cp:coreProperties>
</file>