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7" r:id="rId20"/>
    <p:sldId id="278" r:id="rId21"/>
    <p:sldId id="271" r:id="rId22"/>
    <p:sldId id="274" r:id="rId23"/>
    <p:sldId id="275" r:id="rId24"/>
    <p:sldId id="276" r:id="rId25"/>
    <p:sldId id="281" r:id="rId26"/>
    <p:sldId id="282" r:id="rId27"/>
    <p:sldId id="280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05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64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5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1F1A-137B-47D7-95F2-B837D5EB079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DCEFCA-DB3C-4F75-A993-082D0A37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qvGJwTuB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97" y="2404532"/>
            <a:ext cx="8013405" cy="1646302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Technological Investments That Individuals Can Make To Reduce Their Impact On The Environment</a:t>
            </a:r>
            <a:endParaRPr lang="en-US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636" y="4161436"/>
            <a:ext cx="3790540" cy="240453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Bryan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Tinjaca</a:t>
            </a:r>
            <a:endParaRPr lang="en-US" sz="2400" dirty="0" smtClean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Environmental 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Economics</a:t>
            </a:r>
          </a:p>
          <a:p>
            <a:pPr algn="ctr"/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 2505</a:t>
            </a:r>
          </a:p>
          <a:p>
            <a:pPr algn="ctr"/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 Sean P. MacDonald</a:t>
            </a:r>
          </a:p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December 7, 2016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1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Lifespan 1,200 hours</a:t>
            </a:r>
          </a:p>
          <a:p>
            <a:r>
              <a:rPr lang="en-US" dirty="0" smtClean="0"/>
              <a:t>Electricity 60 Watts</a:t>
            </a:r>
          </a:p>
          <a:p>
            <a:r>
              <a:rPr lang="en-US" dirty="0" smtClean="0"/>
              <a:t>30 Bulbs operating cost $328.59/yr.</a:t>
            </a:r>
          </a:p>
          <a:p>
            <a:r>
              <a:rPr lang="en-US" dirty="0" smtClean="0"/>
              <a:t>30 Bulbs Co2 emissions 4,500 pounds/yr. </a:t>
            </a:r>
          </a:p>
          <a:p>
            <a:r>
              <a:rPr lang="en-US" dirty="0" smtClean="0"/>
              <a:t>Easily Breakable</a:t>
            </a:r>
          </a:p>
          <a:p>
            <a:r>
              <a:rPr lang="en-US" dirty="0" smtClean="0"/>
              <a:t>Fire hazard they run hot </a:t>
            </a:r>
            <a:endParaRPr lang="en-US" dirty="0"/>
          </a:p>
        </p:txBody>
      </p:sp>
      <p:pic>
        <p:nvPicPr>
          <p:cNvPr id="5126" name="Picture 6" descr="Image result for incandescent light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5239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incandescent light bu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18" y="4700003"/>
            <a:ext cx="2397034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CFLs(Compact Fluorescents)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3450"/>
            <a:ext cx="6347714" cy="3880773"/>
          </a:xfrm>
        </p:spPr>
        <p:txBody>
          <a:bodyPr/>
          <a:lstStyle/>
          <a:p>
            <a:r>
              <a:rPr lang="en-US" dirty="0" smtClean="0"/>
              <a:t>Lifespan 8,000 hours</a:t>
            </a:r>
          </a:p>
          <a:p>
            <a:r>
              <a:rPr lang="en-US" dirty="0" smtClean="0"/>
              <a:t>Electricity 13-15 Watts</a:t>
            </a:r>
          </a:p>
          <a:p>
            <a:r>
              <a:rPr lang="en-US" dirty="0" smtClean="0"/>
              <a:t>30 Bulbs operating cost 76.65/yr.</a:t>
            </a:r>
          </a:p>
          <a:p>
            <a:r>
              <a:rPr lang="en-US" dirty="0" smtClean="0"/>
              <a:t>30 Bulbs Co2 emissions 1,051 pounds/yr. </a:t>
            </a:r>
          </a:p>
          <a:p>
            <a:r>
              <a:rPr lang="en-US" dirty="0" smtClean="0"/>
              <a:t>Contains 1-5mg of mercury toxic to the environment</a:t>
            </a:r>
          </a:p>
          <a:p>
            <a:r>
              <a:rPr lang="en-US" dirty="0" smtClean="0"/>
              <a:t>Easily Breakable and will pose a health risk</a:t>
            </a:r>
          </a:p>
          <a:p>
            <a:r>
              <a:rPr lang="en-US" dirty="0" smtClean="0"/>
              <a:t>Less of a fire hazard than Incandescent</a:t>
            </a:r>
            <a:endParaRPr lang="en-US" dirty="0"/>
          </a:p>
        </p:txBody>
      </p:sp>
      <p:sp>
        <p:nvSpPr>
          <p:cNvPr id="5" name="AutoShape 4" descr="Image result for cf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relumination.com/wp-content/uploads/2010/09/cf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37" y="4739934"/>
            <a:ext cx="2386430" cy="17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 (Light Emitting Diodes)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Lifespan 50,000 hours</a:t>
            </a:r>
          </a:p>
          <a:p>
            <a:r>
              <a:rPr lang="en-US" dirty="0" smtClean="0"/>
              <a:t>Electricity 6-8 Watts</a:t>
            </a:r>
          </a:p>
          <a:p>
            <a:r>
              <a:rPr lang="en-US" dirty="0" smtClean="0"/>
              <a:t>30 Bulbs operating cost 32.85/yr.</a:t>
            </a:r>
          </a:p>
          <a:p>
            <a:r>
              <a:rPr lang="en-US" dirty="0" smtClean="0"/>
              <a:t>30 Bulbs Co2 emissions 451 pounds/yr. </a:t>
            </a:r>
          </a:p>
          <a:p>
            <a:r>
              <a:rPr lang="en-US" dirty="0" smtClean="0"/>
              <a:t>Very durable housed in plastic</a:t>
            </a:r>
          </a:p>
          <a:p>
            <a:r>
              <a:rPr lang="en-US" dirty="0" smtClean="0"/>
              <a:t>Significantly lower heat output</a:t>
            </a: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818151"/>
            <a:ext cx="1724527" cy="17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philips h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68" y="4785064"/>
            <a:ext cx="2895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72" y="585537"/>
            <a:ext cx="6347713" cy="1320800"/>
          </a:xfrm>
        </p:spPr>
        <p:txBody>
          <a:bodyPr/>
          <a:lstStyle/>
          <a:p>
            <a:r>
              <a:rPr lang="en-US" dirty="0" smtClean="0"/>
              <a:t>Hybrid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3" y="1725942"/>
            <a:ext cx="6347714" cy="48312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Best of both worlds electric and gasoline working together</a:t>
            </a:r>
          </a:p>
          <a:p>
            <a:r>
              <a:rPr lang="en-US" dirty="0" smtClean="0"/>
              <a:t>Price range $25,000 or higher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dirty="0" smtClean="0"/>
              <a:t>https</a:t>
            </a:r>
            <a:r>
              <a:rPr lang="en-US" sz="1200" dirty="0"/>
              <a:t>://www.youtube.com/watch?v=m2qvGJwTuBo</a:t>
            </a:r>
          </a:p>
        </p:txBody>
      </p:sp>
      <p:pic>
        <p:nvPicPr>
          <p:cNvPr id="4" name="m2qvGJwTuB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0916" y="2918867"/>
            <a:ext cx="5540067" cy="31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85" y="371606"/>
            <a:ext cx="6347713" cy="1320800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Thermostats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energy for your home</a:t>
            </a:r>
          </a:p>
          <a:p>
            <a:r>
              <a:rPr lang="en-US" dirty="0" smtClean="0"/>
              <a:t>Convenient and intuitive interfaces</a:t>
            </a:r>
          </a:p>
          <a:p>
            <a:r>
              <a:rPr lang="en-US" dirty="0" smtClean="0"/>
              <a:t>Control when away from home </a:t>
            </a:r>
          </a:p>
        </p:txBody>
      </p:sp>
      <p:pic>
        <p:nvPicPr>
          <p:cNvPr id="8196" name="Picture 4" descr="http://www.sewer-sewist.com/wp-content/uploads/2016/09/home-ventilation-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4" y="3955387"/>
            <a:ext cx="4762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Ecobee3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250.00</a:t>
            </a:r>
          </a:p>
          <a:p>
            <a:r>
              <a:rPr lang="en-US" dirty="0" smtClean="0"/>
              <a:t>Learning Thermostats</a:t>
            </a:r>
          </a:p>
          <a:p>
            <a:r>
              <a:rPr lang="en-US" dirty="0" err="1" smtClean="0"/>
              <a:t>Ecobee</a:t>
            </a:r>
            <a:r>
              <a:rPr lang="en-US" dirty="0" smtClean="0"/>
              <a:t> 3 in room monitoring</a:t>
            </a:r>
            <a:endParaRPr lang="en-US" dirty="0"/>
          </a:p>
        </p:txBody>
      </p:sp>
      <p:pic>
        <p:nvPicPr>
          <p:cNvPr id="9220" name="Picture 4" descr="https://www.ecobee.com/wp-content/themes/ecobee/src/images/nike/homepage-heroimage-ecobee3-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28" y="3869248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Sprinklers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irrigation control</a:t>
            </a:r>
          </a:p>
          <a:p>
            <a:r>
              <a:rPr lang="en-US" dirty="0" smtClean="0"/>
              <a:t>Full control over your sprinklers </a:t>
            </a:r>
            <a:endParaRPr lang="en-US" dirty="0"/>
          </a:p>
        </p:txBody>
      </p:sp>
      <p:pic>
        <p:nvPicPr>
          <p:cNvPr id="10244" name="Picture 4" descr="http://lucentelandscaping.com/wp/wp-content/uploads/2014/11/Fort-Lauderdale-Sprinklers-960x50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94231"/>
            <a:ext cx="5150351" cy="26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Spruce Irrigation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Spruce 289.00</a:t>
            </a:r>
          </a:p>
          <a:p>
            <a:r>
              <a:rPr lang="en-US" dirty="0" smtClean="0"/>
              <a:t>The difference Spruce provides soil moisture information </a:t>
            </a:r>
          </a:p>
          <a:p>
            <a:endParaRPr lang="en-US" dirty="0"/>
          </a:p>
        </p:txBody>
      </p:sp>
      <p:pic>
        <p:nvPicPr>
          <p:cNvPr id="11268" name="Picture 4" descr="http://spruceirrigation.com/img/Shop_16x_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78" y="3970422"/>
            <a:ext cx="3528402" cy="23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energy for your home</a:t>
            </a:r>
          </a:p>
        </p:txBody>
      </p:sp>
      <p:pic>
        <p:nvPicPr>
          <p:cNvPr id="4" name="Picture 2" descr="http://www.mrroofing.net/wp-content/uploads/2014/09/Solar-Roof-Worker-96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753319"/>
            <a:ext cx="5299478" cy="35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T</a:t>
            </a:r>
            <a:r>
              <a:rPr lang="en-US" dirty="0" smtClean="0"/>
              <a:t>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41" y="2738107"/>
            <a:ext cx="6347714" cy="20985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following presentation will contain zero concepts everything I will be showing you today will be available for you to purchase the moment you leave this room. By doing this I will not be discussing any product that has not been released or does not have a pending release date. All the products mentioned today are what I found to be the easiest for the average consumer to use.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5kW system estimate $10,000-$35,000</a:t>
            </a:r>
          </a:p>
          <a:p>
            <a:r>
              <a:rPr lang="en-US" dirty="0" smtClean="0"/>
              <a:t>Tesla </a:t>
            </a:r>
            <a:r>
              <a:rPr lang="en-US" dirty="0" err="1" smtClean="0"/>
              <a:t>Powerwall</a:t>
            </a:r>
            <a:r>
              <a:rPr lang="en-US" dirty="0" smtClean="0"/>
              <a:t> 14kWh $7,000</a:t>
            </a:r>
          </a:p>
          <a:p>
            <a:r>
              <a:rPr lang="en-US" dirty="0" err="1" smtClean="0"/>
              <a:t>Powerwall</a:t>
            </a:r>
            <a:r>
              <a:rPr lang="en-US" dirty="0" smtClean="0"/>
              <a:t> provides one day of usage for Lights outlets and Fridge</a:t>
            </a:r>
            <a:endParaRPr lang="en-US" dirty="0"/>
          </a:p>
        </p:txBody>
      </p:sp>
      <p:pic>
        <p:nvPicPr>
          <p:cNvPr id="13316" name="Picture 4" descr="https://www.wired.com/wp-content/uploads/2015/04/LW3A1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9" y="3755211"/>
            <a:ext cx="3802814" cy="28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Water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your homes usage </a:t>
            </a:r>
          </a:p>
          <a:p>
            <a:r>
              <a:rPr lang="en-US" dirty="0" smtClean="0"/>
              <a:t>Learn how you can save both energy and water in your daily routine</a:t>
            </a:r>
            <a:endParaRPr lang="en-US" dirty="0"/>
          </a:p>
        </p:txBody>
      </p:sp>
      <p:pic>
        <p:nvPicPr>
          <p:cNvPr id="15364" name="Picture 4" descr="http://scibilitymedia.com/wp-content/uploads/2016/09/energy-electrical-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" y="3924037"/>
            <a:ext cx="2780130" cy="18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www.prominent.com/media/Applications/app-water-treatment-and-disinfection_Header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76" y="3924037"/>
            <a:ext cx="3407436" cy="19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Neurio</a:t>
            </a:r>
            <a:r>
              <a:rPr lang="en-US" dirty="0"/>
              <a:t> </a:t>
            </a:r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$220.00</a:t>
            </a:r>
          </a:p>
          <a:p>
            <a:r>
              <a:rPr lang="en-US" dirty="0" smtClean="0"/>
              <a:t>Track Electricity usage by the hour </a:t>
            </a:r>
          </a:p>
          <a:p>
            <a:r>
              <a:rPr lang="en-US" dirty="0" smtClean="0"/>
              <a:t>Set monthly electricity budgets</a:t>
            </a:r>
          </a:p>
          <a:p>
            <a:r>
              <a:rPr lang="en-US" dirty="0" smtClean="0"/>
              <a:t>No surprises on your monthly bill </a:t>
            </a:r>
          </a:p>
          <a:p>
            <a:endParaRPr lang="en-US" dirty="0"/>
          </a:p>
        </p:txBody>
      </p:sp>
      <p:pic>
        <p:nvPicPr>
          <p:cNvPr id="16386" name="Picture 2" descr="http://www.techspot.com/articles-info/1005/images/2015-05-20-imag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3" y="3624729"/>
            <a:ext cx="4632993" cy="24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259.00</a:t>
            </a:r>
          </a:p>
          <a:p>
            <a:r>
              <a:rPr lang="en-US" dirty="0" smtClean="0"/>
              <a:t>Track water usage by the hour</a:t>
            </a:r>
          </a:p>
          <a:p>
            <a:r>
              <a:rPr lang="en-US" dirty="0" smtClean="0"/>
              <a:t>Get alerts on excess water usage</a:t>
            </a:r>
          </a:p>
          <a:p>
            <a:r>
              <a:rPr lang="en-US" dirty="0" smtClean="0"/>
              <a:t>Detect leaks before the become a problem</a:t>
            </a:r>
          </a:p>
          <a:p>
            <a:r>
              <a:rPr lang="en-US" dirty="0" smtClean="0"/>
              <a:t>Understand your water bill</a:t>
            </a:r>
          </a:p>
          <a:p>
            <a:endParaRPr lang="en-US" dirty="0"/>
          </a:p>
        </p:txBody>
      </p:sp>
      <p:pic>
        <p:nvPicPr>
          <p:cNvPr id="17410" name="Picture 2" descr="http://www.fluidwatermeter.com/wp-content/uploads/2014/11/Fluid-Campaign.00_00_57_18.Still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225578"/>
            <a:ext cx="4067509" cy="22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16211"/>
            <a:ext cx="6347714" cy="3880773"/>
          </a:xfrm>
        </p:spPr>
        <p:txBody>
          <a:bodyPr/>
          <a:lstStyle/>
          <a:p>
            <a:r>
              <a:rPr lang="en-US" dirty="0" smtClean="0"/>
              <a:t>Price $25,000 or higher</a:t>
            </a:r>
          </a:p>
          <a:p>
            <a:r>
              <a:rPr lang="en-US" dirty="0" smtClean="0"/>
              <a:t>Only convenient if electricity is not heavily reliant on coal</a:t>
            </a:r>
            <a:endParaRPr lang="en-US" dirty="0"/>
          </a:p>
          <a:p>
            <a:r>
              <a:rPr lang="en-US" dirty="0" smtClean="0"/>
              <a:t>Putting an end to fluctuating gas prices</a:t>
            </a:r>
          </a:p>
          <a:p>
            <a:r>
              <a:rPr lang="en-US" dirty="0" smtClean="0"/>
              <a:t>More storage and legroom space</a:t>
            </a:r>
          </a:p>
          <a:p>
            <a:r>
              <a:rPr lang="en-US" dirty="0" smtClean="0"/>
              <a:t>Mileage can vary 70-315 Miles</a:t>
            </a:r>
          </a:p>
          <a:p>
            <a:endParaRPr lang="en-US" dirty="0" smtClean="0"/>
          </a:p>
        </p:txBody>
      </p:sp>
      <p:pic>
        <p:nvPicPr>
          <p:cNvPr id="18434" name="Picture 2" descr="https://tctechcrunch2011.files.wordpress.com/2015/08/tesla_model_s.jpg?w=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69" y="4584721"/>
            <a:ext cx="3333583" cy="20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Smart </a:t>
            </a:r>
            <a:r>
              <a:rPr lang="en-US" dirty="0"/>
              <a:t>H</a:t>
            </a:r>
            <a:r>
              <a:rPr lang="en-US" dirty="0" smtClean="0"/>
              <a:t>ub</a:t>
            </a:r>
            <a:endParaRPr lang="en-US" dirty="0"/>
          </a:p>
        </p:txBody>
      </p:sp>
      <p:pic>
        <p:nvPicPr>
          <p:cNvPr id="19458" name="Picture 2" descr="http://www.alphasoftware.com/blog/wp-content/uploads/2015/06/original_aefd15169aaebd3f037b5ed672db6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85" y="1696452"/>
            <a:ext cx="5391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Samsung Smart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$249</a:t>
            </a:r>
          </a:p>
          <a:p>
            <a:r>
              <a:rPr lang="en-US" dirty="0" smtClean="0"/>
              <a:t>Convenience at your fingertips</a:t>
            </a:r>
          </a:p>
          <a:p>
            <a:r>
              <a:rPr lang="en-US" dirty="0" smtClean="0"/>
              <a:t>Wide compatibility of products</a:t>
            </a:r>
          </a:p>
          <a:p>
            <a:r>
              <a:rPr lang="en-US" dirty="0" smtClean="0"/>
              <a:t>Make any home a smart home</a:t>
            </a:r>
          </a:p>
          <a:p>
            <a:endParaRPr lang="en-US" dirty="0" smtClean="0"/>
          </a:p>
        </p:txBody>
      </p:sp>
      <p:pic>
        <p:nvPicPr>
          <p:cNvPr id="20482" name="Picture 2" descr="https://images-na.ssl-images-amazon.com/images/I/510SI99hYKL._SL111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70" y="4100976"/>
            <a:ext cx="2798993" cy="25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necessary for us to do everything I mentioned today to make a change so long as we all do one action from my presentation today we can help reduce our economic footprint </a:t>
            </a:r>
          </a:p>
          <a:p>
            <a:r>
              <a:rPr lang="en-US" dirty="0" smtClean="0"/>
              <a:t>I urge everyone to educate and inform anyone you know,  that we all have the power to make a difference   </a:t>
            </a:r>
            <a:endParaRPr lang="en-US" dirty="0"/>
          </a:p>
        </p:txBody>
      </p:sp>
      <p:pic>
        <p:nvPicPr>
          <p:cNvPr id="21506" name="Picture 2" descr="http://planetgreensolutions.com/wp-content/uploads/2015/01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3" y="4560265"/>
            <a:ext cx="3166286" cy="18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2" y="212558"/>
            <a:ext cx="6347713" cy="1320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12" y="798348"/>
            <a:ext cx="6970296" cy="5659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 smtClean="0"/>
              <a:t>-</a:t>
            </a:r>
            <a:r>
              <a:rPr lang="en-US" sz="1050" dirty="0"/>
              <a:t>Hydroponic </a:t>
            </a:r>
            <a:r>
              <a:rPr lang="en-US" sz="1050" dirty="0" smtClean="0"/>
              <a:t>Gardening</a:t>
            </a:r>
          </a:p>
          <a:p>
            <a:pPr marL="0" indent="0">
              <a:buNone/>
            </a:pPr>
            <a:r>
              <a:rPr lang="en-US" sz="1050" dirty="0"/>
              <a:t>https://gardenpool.org/online-classes/how-to-make-a-simple-5-gallon-bucket-aeroponics-system</a:t>
            </a:r>
          </a:p>
          <a:p>
            <a:pPr marL="0" indent="0">
              <a:buNone/>
            </a:pPr>
            <a:r>
              <a:rPr lang="en-US" sz="1050" dirty="0"/>
              <a:t>-</a:t>
            </a:r>
            <a:r>
              <a:rPr lang="en-US" sz="1050" dirty="0" smtClean="0"/>
              <a:t>Lighting</a:t>
            </a:r>
          </a:p>
          <a:p>
            <a:pPr marL="0" indent="0">
              <a:buNone/>
            </a:pPr>
            <a:r>
              <a:rPr lang="en-US" sz="1050" dirty="0"/>
              <a:t>http://www.designrecycleinc.com/led%20comp%20chart.html</a:t>
            </a:r>
          </a:p>
          <a:p>
            <a:pPr marL="0" indent="0">
              <a:buNone/>
            </a:pPr>
            <a:r>
              <a:rPr lang="en-US" sz="1050" dirty="0"/>
              <a:t>-Hybrid Car</a:t>
            </a:r>
          </a:p>
          <a:p>
            <a:pPr marL="0" indent="0">
              <a:buNone/>
            </a:pPr>
            <a:r>
              <a:rPr lang="en-US" sz="1050" dirty="0"/>
              <a:t>https://www.youtube.com/watch?v=m2qvGJwTuBo</a:t>
            </a:r>
          </a:p>
          <a:p>
            <a:pPr marL="0" indent="0">
              <a:buNone/>
            </a:pPr>
            <a:r>
              <a:rPr lang="en-US" sz="1050" dirty="0" smtClean="0"/>
              <a:t>-Thermostats</a:t>
            </a:r>
          </a:p>
          <a:p>
            <a:pPr marL="0" indent="0">
              <a:buNone/>
            </a:pPr>
            <a:r>
              <a:rPr lang="en-US" sz="1050" dirty="0"/>
              <a:t>https://www.ecobee.com/</a:t>
            </a:r>
          </a:p>
          <a:p>
            <a:pPr marL="0" indent="0">
              <a:buNone/>
            </a:pPr>
            <a:r>
              <a:rPr lang="en-US" sz="1050" dirty="0"/>
              <a:t>-</a:t>
            </a:r>
            <a:r>
              <a:rPr lang="en-US" sz="1050" dirty="0" smtClean="0"/>
              <a:t>Sprinkler</a:t>
            </a:r>
          </a:p>
          <a:p>
            <a:pPr marL="0" indent="0">
              <a:buNone/>
            </a:pPr>
            <a:r>
              <a:rPr lang="en-US" sz="1050" dirty="0"/>
              <a:t>http://spruceirrigation.com/</a:t>
            </a:r>
          </a:p>
          <a:p>
            <a:pPr marL="0" indent="0">
              <a:buNone/>
            </a:pPr>
            <a:r>
              <a:rPr lang="en-US" sz="1050" dirty="0"/>
              <a:t>-Solar </a:t>
            </a:r>
            <a:r>
              <a:rPr lang="en-US" sz="1050" dirty="0" smtClean="0"/>
              <a:t>Roof</a:t>
            </a:r>
          </a:p>
          <a:p>
            <a:pPr marL="0" indent="0">
              <a:buNone/>
            </a:pPr>
            <a:r>
              <a:rPr lang="en-US" sz="1050" dirty="0"/>
              <a:t>https://www.solarpowerauthority.com/how-much-does-it-cost-to-install-solar-on-an-average-us-house/</a:t>
            </a:r>
          </a:p>
          <a:p>
            <a:pPr marL="0" indent="0">
              <a:buNone/>
            </a:pPr>
            <a:r>
              <a:rPr lang="en-US" sz="1050" dirty="0"/>
              <a:t>-Solar </a:t>
            </a:r>
            <a:r>
              <a:rPr lang="en-US" sz="1050" dirty="0" smtClean="0"/>
              <a:t>Battery</a:t>
            </a:r>
          </a:p>
          <a:p>
            <a:pPr marL="0" indent="0">
              <a:buNone/>
            </a:pPr>
            <a:r>
              <a:rPr lang="en-US" sz="1050" dirty="0"/>
              <a:t>https://www.tesla.com/powerwall</a:t>
            </a:r>
          </a:p>
          <a:p>
            <a:pPr marL="0" indent="0">
              <a:buNone/>
            </a:pPr>
            <a:r>
              <a:rPr lang="en-US" sz="1050" dirty="0"/>
              <a:t>-Energy and Water </a:t>
            </a:r>
            <a:r>
              <a:rPr lang="en-US" sz="1050" dirty="0" smtClean="0"/>
              <a:t>Monitors</a:t>
            </a:r>
          </a:p>
          <a:p>
            <a:pPr marL="0" indent="0">
              <a:buNone/>
            </a:pPr>
            <a:r>
              <a:rPr lang="en-US" sz="1050" dirty="0"/>
              <a:t>http://neur.io</a:t>
            </a:r>
            <a:r>
              <a:rPr lang="en-US" sz="1050" dirty="0" smtClean="0"/>
              <a:t>/</a:t>
            </a:r>
          </a:p>
          <a:p>
            <a:pPr marL="0" indent="0">
              <a:buNone/>
            </a:pPr>
            <a:r>
              <a:rPr lang="en-US" sz="1050" dirty="0"/>
              <a:t>http://www.fluidwatermeter.com/</a:t>
            </a:r>
          </a:p>
          <a:p>
            <a:pPr marL="0" indent="0">
              <a:buNone/>
            </a:pPr>
            <a:r>
              <a:rPr lang="en-US" sz="1050" dirty="0"/>
              <a:t>-Electric </a:t>
            </a:r>
            <a:r>
              <a:rPr lang="en-US" sz="1050" dirty="0" smtClean="0"/>
              <a:t>Car</a:t>
            </a:r>
          </a:p>
          <a:p>
            <a:pPr marL="0" indent="0">
              <a:buNone/>
            </a:pPr>
            <a:r>
              <a:rPr lang="en-US" sz="1050" dirty="0"/>
              <a:t>https://www.tesla.com</a:t>
            </a:r>
            <a:r>
              <a:rPr lang="en-US" sz="1050" dirty="0" smtClean="0"/>
              <a:t>/</a:t>
            </a:r>
          </a:p>
          <a:p>
            <a:pPr marL="0" indent="0">
              <a:buNone/>
            </a:pPr>
            <a:r>
              <a:rPr lang="en-US" sz="1050" dirty="0" smtClean="0"/>
              <a:t>-Samsung SmartThings</a:t>
            </a:r>
          </a:p>
          <a:p>
            <a:pPr marL="0" indent="0">
              <a:buNone/>
            </a:pPr>
            <a:r>
              <a:rPr lang="en-US" sz="1050" dirty="0"/>
              <a:t>https://www.smartthings.com/</a:t>
            </a:r>
          </a:p>
          <a:p>
            <a:pPr marL="0" indent="0">
              <a:buNone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40824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7137"/>
            <a:ext cx="7138738" cy="5118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Apartments &amp; Homes</a:t>
            </a:r>
          </a:p>
          <a:p>
            <a:pPr marL="0" indent="0">
              <a:buNone/>
            </a:pPr>
            <a:r>
              <a:rPr lang="en-US" dirty="0" smtClean="0"/>
              <a:t>-Hydroponic Gardening</a:t>
            </a:r>
          </a:p>
          <a:p>
            <a:pPr marL="0" indent="0">
              <a:buNone/>
            </a:pPr>
            <a:r>
              <a:rPr lang="en-US" dirty="0" smtClean="0"/>
              <a:t>-Lighting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-Hybrid Car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Homes</a:t>
            </a:r>
          </a:p>
          <a:p>
            <a:pPr marL="0" indent="0">
              <a:buNone/>
            </a:pPr>
            <a:r>
              <a:rPr lang="en-US" dirty="0" smtClean="0"/>
              <a:t>-Thermostats</a:t>
            </a:r>
          </a:p>
          <a:p>
            <a:pPr marL="0" indent="0">
              <a:buNone/>
            </a:pPr>
            <a:r>
              <a:rPr lang="en-US" dirty="0" smtClean="0"/>
              <a:t>-Sprinkler</a:t>
            </a:r>
          </a:p>
          <a:p>
            <a:pPr marL="0" indent="0">
              <a:buNone/>
            </a:pPr>
            <a:r>
              <a:rPr lang="en-US" dirty="0" smtClean="0"/>
              <a:t>-Solar Roof</a:t>
            </a:r>
          </a:p>
          <a:p>
            <a:pPr marL="0" indent="0">
              <a:buNone/>
            </a:pPr>
            <a:r>
              <a:rPr lang="en-US" dirty="0" smtClean="0"/>
              <a:t>-Solar Battery</a:t>
            </a:r>
          </a:p>
          <a:p>
            <a:pPr marL="0" indent="0">
              <a:buNone/>
            </a:pPr>
            <a:r>
              <a:rPr lang="en-US" dirty="0" smtClean="0"/>
              <a:t>-Energy and Water Monitors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Electric Car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Smart Hub</a:t>
            </a:r>
          </a:p>
          <a:p>
            <a:pPr marL="0" indent="0">
              <a:buNone/>
            </a:pPr>
            <a:r>
              <a:rPr lang="en-US" dirty="0" smtClean="0"/>
              <a:t>-Samsung SmartThings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10" y="23153"/>
            <a:ext cx="6347713" cy="1320800"/>
          </a:xfrm>
        </p:spPr>
        <p:txBody>
          <a:bodyPr/>
          <a:lstStyle/>
          <a:p>
            <a:r>
              <a:rPr lang="en-US" dirty="0" smtClean="0"/>
              <a:t>Apartments &amp;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 Gardening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-Excellent for small living spaces</a:t>
            </a:r>
          </a:p>
          <a:p>
            <a:pPr marL="0" indent="0">
              <a:buNone/>
            </a:pPr>
            <a:r>
              <a:rPr lang="en-US" dirty="0" smtClean="0"/>
              <a:t>-Can grow up to 5 times faster than soil</a:t>
            </a:r>
          </a:p>
          <a:p>
            <a:pPr marL="0" indent="0">
              <a:buNone/>
            </a:pPr>
            <a:r>
              <a:rPr lang="en-US" dirty="0" smtClean="0"/>
              <a:t>-Food grown by you free of pesticides and chemicals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0" y="3794577"/>
            <a:ext cx="4953952" cy="24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Aeroponics</a:t>
            </a:r>
            <a:endParaRPr lang="en-US" dirty="0" smtClean="0"/>
          </a:p>
          <a:p>
            <a:r>
              <a:rPr lang="en-US" dirty="0" smtClean="0"/>
              <a:t>Roots are misted with a nutrient solution</a:t>
            </a:r>
          </a:p>
          <a:p>
            <a:r>
              <a:rPr lang="en-US" dirty="0" smtClean="0"/>
              <a:t>Grow Anything Pod Kits(6-pods) cost $13</a:t>
            </a:r>
          </a:p>
          <a:p>
            <a:r>
              <a:rPr lang="en-US" dirty="0" smtClean="0"/>
              <a:t>Miracle-</a:t>
            </a:r>
            <a:r>
              <a:rPr lang="en-US" dirty="0" err="1" smtClean="0"/>
              <a:t>Gro</a:t>
            </a:r>
            <a:r>
              <a:rPr lang="en-US" dirty="0" smtClean="0"/>
              <a:t> Nutrients 1 Quart $30</a:t>
            </a:r>
          </a:p>
          <a:p>
            <a:r>
              <a:rPr lang="en-US" dirty="0" err="1" smtClean="0"/>
              <a:t>Aerogarden</a:t>
            </a:r>
            <a:r>
              <a:rPr lang="en-US" dirty="0" smtClean="0"/>
              <a:t> $70-$180</a:t>
            </a:r>
            <a:endParaRPr lang="en-US" dirty="0"/>
          </a:p>
        </p:txBody>
      </p:sp>
      <p:pic>
        <p:nvPicPr>
          <p:cNvPr id="1026" name="Picture 2" descr="http://www.thegreenhead.com/imgs/aerogarden-pro-2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05" y="4269205"/>
            <a:ext cx="2290010" cy="22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aerogardenimages.com/media/catalog/product/cache/1/image/9df78eab33525d08d6e5fb8d27136e95/0/2/02_7pod_grow_anything_kit_spk_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4401552"/>
            <a:ext cx="2025316" cy="20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Simple Aquaponics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Bucket or Tub $12-$30</a:t>
            </a:r>
          </a:p>
          <a:p>
            <a:r>
              <a:rPr lang="en-US" dirty="0" smtClean="0"/>
              <a:t>Air Pump $10-$26</a:t>
            </a:r>
          </a:p>
          <a:p>
            <a:r>
              <a:rPr lang="en-US" dirty="0" smtClean="0"/>
              <a:t>Chemical free sponge 6 Pack $17</a:t>
            </a:r>
          </a:p>
          <a:p>
            <a:r>
              <a:rPr lang="en-US" dirty="0" smtClean="0"/>
              <a:t>Net pots 25 Pack $9</a:t>
            </a:r>
          </a:p>
          <a:p>
            <a:r>
              <a:rPr lang="en-US" dirty="0" smtClean="0"/>
              <a:t>Miracle-</a:t>
            </a:r>
            <a:r>
              <a:rPr lang="en-US" dirty="0" err="1" smtClean="0"/>
              <a:t>Gro</a:t>
            </a:r>
            <a:r>
              <a:rPr lang="en-US" dirty="0" smtClean="0"/>
              <a:t> Nutrients 1 Quart $30</a:t>
            </a:r>
          </a:p>
          <a:p>
            <a:r>
              <a:rPr lang="en-US" dirty="0" smtClean="0"/>
              <a:t>Led Lighting 5pack stick on $10</a:t>
            </a:r>
          </a:p>
          <a:p>
            <a:r>
              <a:rPr lang="en-US" dirty="0" smtClean="0"/>
              <a:t>Aluminum Foil</a:t>
            </a:r>
          </a:p>
        </p:txBody>
      </p:sp>
      <p:pic>
        <p:nvPicPr>
          <p:cNvPr id="2050" name="Picture 2" descr="http://gardenpool.org/wp-content/uploads/2013/11/5-gallon-x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5" y="5089358"/>
            <a:ext cx="3538772" cy="16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Advanced Aquaponics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19" y="2196684"/>
            <a:ext cx="6347714" cy="3880773"/>
          </a:xfrm>
        </p:spPr>
        <p:txBody>
          <a:bodyPr/>
          <a:lstStyle/>
          <a:p>
            <a:r>
              <a:rPr lang="en-US" dirty="0" smtClean="0"/>
              <a:t>Aquarium ($10-$100)</a:t>
            </a:r>
          </a:p>
          <a:p>
            <a:r>
              <a:rPr lang="en-US" dirty="0" smtClean="0"/>
              <a:t>Air Pump ($10-$26)</a:t>
            </a:r>
          </a:p>
          <a:p>
            <a:r>
              <a:rPr lang="en-US" dirty="0" smtClean="0"/>
              <a:t>Comet Goldfish($0.29)</a:t>
            </a:r>
          </a:p>
          <a:p>
            <a:r>
              <a:rPr lang="en-US" dirty="0" smtClean="0"/>
              <a:t>Sponge Filter ($10)</a:t>
            </a:r>
          </a:p>
          <a:p>
            <a:r>
              <a:rPr lang="en-US" dirty="0" smtClean="0"/>
              <a:t>Tetra </a:t>
            </a:r>
            <a:r>
              <a:rPr lang="en-US" dirty="0" err="1" smtClean="0"/>
              <a:t>SafeStart</a:t>
            </a:r>
            <a:r>
              <a:rPr lang="en-US" dirty="0" smtClean="0"/>
              <a:t> ($5)</a:t>
            </a:r>
          </a:p>
          <a:p>
            <a:r>
              <a:rPr lang="en-US" dirty="0" smtClean="0"/>
              <a:t>Led Lighting 5pack ($10)</a:t>
            </a:r>
          </a:p>
          <a:p>
            <a:r>
              <a:rPr lang="en-US" dirty="0" smtClean="0"/>
              <a:t>Water Test Kit($25)</a:t>
            </a:r>
          </a:p>
          <a:p>
            <a:r>
              <a:rPr lang="en-US" dirty="0" smtClean="0"/>
              <a:t>Aluminum Foil</a:t>
            </a:r>
          </a:p>
        </p:txBody>
      </p:sp>
      <p:pic>
        <p:nvPicPr>
          <p:cNvPr id="3074" name="Picture 2" descr="http://boomerangfoundation.org/wp-content/uploads/2016/09/aquasprou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6" y="2681532"/>
            <a:ext cx="3464671" cy="23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Bulb Variations</a:t>
            </a:r>
          </a:p>
          <a:p>
            <a:r>
              <a:rPr lang="en-US" dirty="0" smtClean="0"/>
              <a:t>Bulb Lifespan</a:t>
            </a:r>
          </a:p>
          <a:p>
            <a:r>
              <a:rPr lang="en-US" dirty="0" smtClean="0"/>
              <a:t>Electricity Usage</a:t>
            </a:r>
          </a:p>
          <a:p>
            <a:r>
              <a:rPr lang="en-US" dirty="0" smtClean="0"/>
              <a:t>Health Risks</a:t>
            </a:r>
          </a:p>
          <a:p>
            <a:r>
              <a:rPr lang="en-US" dirty="0" smtClean="0"/>
              <a:t>Heat output  and cooling systems</a:t>
            </a:r>
          </a:p>
        </p:txBody>
      </p:sp>
      <p:pic>
        <p:nvPicPr>
          <p:cNvPr id="4098" name="Picture 2" descr="http://www.papc.net/~papc/_images/user/lightbul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6" y="4292134"/>
            <a:ext cx="2563563" cy="23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339</TotalTime>
  <Words>765</Words>
  <Application>Microsoft Office PowerPoint</Application>
  <PresentationFormat>On-screen Show (4:3)</PresentationFormat>
  <Paragraphs>167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Trebuchet MS</vt:lpstr>
      <vt:lpstr>Wingdings 3</vt:lpstr>
      <vt:lpstr>Facet</vt:lpstr>
      <vt:lpstr>Technological Investments That Individuals Can Make To Reduce Their Impact On The Environment</vt:lpstr>
      <vt:lpstr>Message To The Audience</vt:lpstr>
      <vt:lpstr>Outline</vt:lpstr>
      <vt:lpstr>Apartments &amp; Homes</vt:lpstr>
      <vt:lpstr>Hydroponic Gardening </vt:lpstr>
      <vt:lpstr>Aero Garden</vt:lpstr>
      <vt:lpstr>DIY Simple Aquaponics</vt:lpstr>
      <vt:lpstr>DIY Advanced Aquaponics</vt:lpstr>
      <vt:lpstr>Lighting</vt:lpstr>
      <vt:lpstr>Incandescent</vt:lpstr>
      <vt:lpstr>CFLs(Compact Fluorescents)</vt:lpstr>
      <vt:lpstr>LEDs (Light Emitting Diodes)</vt:lpstr>
      <vt:lpstr>Hybrid Car</vt:lpstr>
      <vt:lpstr>Homes</vt:lpstr>
      <vt:lpstr>Smart Thermostats</vt:lpstr>
      <vt:lpstr>Ecobee3</vt:lpstr>
      <vt:lpstr>Smart Sprinklers</vt:lpstr>
      <vt:lpstr>Spruce Irrigation Controller</vt:lpstr>
      <vt:lpstr>Solar Roof</vt:lpstr>
      <vt:lpstr>Solar Panels</vt:lpstr>
      <vt:lpstr>Energy and Water Monitors</vt:lpstr>
      <vt:lpstr>Neurio Monitor</vt:lpstr>
      <vt:lpstr>FLUID</vt:lpstr>
      <vt:lpstr>Electric Car</vt:lpstr>
      <vt:lpstr>The Smart Hub</vt:lpstr>
      <vt:lpstr>Samsung Smart Things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34</cp:revision>
  <dcterms:created xsi:type="dcterms:W3CDTF">2016-12-06T10:36:46Z</dcterms:created>
  <dcterms:modified xsi:type="dcterms:W3CDTF">2016-12-07T06:20:14Z</dcterms:modified>
</cp:coreProperties>
</file>