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62" r:id="rId4"/>
    <p:sldId id="260" r:id="rId5"/>
    <p:sldId id="257" r:id="rId6"/>
    <p:sldId id="259" r:id="rId7"/>
    <p:sldId id="263" r:id="rId8"/>
    <p:sldId id="264" r:id="rId9"/>
    <p:sldId id="265" r:id="rId10"/>
    <p:sldId id="266" r:id="rId11"/>
    <p:sldId id="267" r:id="rId12"/>
    <p:sldId id="268"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115" d="100"/>
          <a:sy n="115" d="100"/>
        </p:scale>
        <p:origin x="20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12/7/2016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12/7/2016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12/7/2016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12/7/2016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12/7/2016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12/7/2016</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1513490"/>
            <a:ext cx="7902403" cy="2537346"/>
          </a:xfrm>
        </p:spPr>
        <p:txBody>
          <a:bodyPr/>
          <a:lstStyle/>
          <a:p>
            <a:r>
              <a:rPr lang="en-US" dirty="0"/>
              <a:t>Renewing </a:t>
            </a:r>
            <a:r>
              <a:rPr lang="en-US" dirty="0" smtClean="0"/>
              <a:t>Soil </a:t>
            </a:r>
            <a:r>
              <a:rPr lang="en-US" dirty="0"/>
              <a:t>as a </a:t>
            </a:r>
            <a:r>
              <a:rPr lang="en-US" dirty="0" smtClean="0"/>
              <a:t>Way </a:t>
            </a:r>
            <a:r>
              <a:rPr lang="en-US" dirty="0"/>
              <a:t>to </a:t>
            </a:r>
            <a:r>
              <a:rPr lang="en-US" dirty="0" smtClean="0"/>
              <a:t>Reduce </a:t>
            </a:r>
            <a:r>
              <a:rPr lang="en-US" dirty="0"/>
              <a:t>CO2 </a:t>
            </a:r>
            <a:r>
              <a:rPr lang="en-US" dirty="0" smtClean="0"/>
              <a:t>Emissions</a:t>
            </a:r>
            <a:endParaRPr lang="en-US" dirty="0"/>
          </a:p>
        </p:txBody>
      </p:sp>
      <p:sp>
        <p:nvSpPr>
          <p:cNvPr id="3" name="Subtitle 2"/>
          <p:cNvSpPr>
            <a:spLocks noGrp="1"/>
          </p:cNvSpPr>
          <p:nvPr>
            <p:ph type="subTitle" idx="1"/>
          </p:nvPr>
        </p:nvSpPr>
        <p:spPr>
          <a:xfrm>
            <a:off x="1507067" y="4050833"/>
            <a:ext cx="7766936" cy="1624753"/>
          </a:xfrm>
        </p:spPr>
        <p:txBody>
          <a:bodyPr>
            <a:normAutofit fontScale="55000" lnSpcReduction="20000"/>
          </a:bodyPr>
          <a:lstStyle/>
          <a:p>
            <a:pPr lvl="0" algn="ctr" defTabSz="914400">
              <a:spcBef>
                <a:spcPts val="0"/>
              </a:spcBef>
              <a:buClrTx/>
              <a:buSzTx/>
            </a:pPr>
            <a:endParaRPr lang="en-US" sz="3200" dirty="0">
              <a:solidFill>
                <a:prstClr val="black"/>
              </a:solidFill>
              <a:latin typeface="Calibri"/>
            </a:endParaRPr>
          </a:p>
          <a:p>
            <a:pPr lvl="0" algn="ctr" defTabSz="914400">
              <a:spcBef>
                <a:spcPts val="0"/>
              </a:spcBef>
              <a:buClrTx/>
              <a:buSzTx/>
            </a:pPr>
            <a:r>
              <a:rPr lang="en-US" sz="2900" dirty="0" smtClean="0">
                <a:solidFill>
                  <a:prstClr val="black"/>
                </a:solidFill>
                <a:latin typeface="Calibri"/>
              </a:rPr>
              <a:t>Juan Plasencia</a:t>
            </a:r>
          </a:p>
          <a:p>
            <a:pPr lvl="0" algn="ctr" defTabSz="914400">
              <a:spcBef>
                <a:spcPts val="0"/>
              </a:spcBef>
              <a:buClrTx/>
              <a:buSzTx/>
            </a:pPr>
            <a:endParaRPr lang="en-US" sz="2900" dirty="0">
              <a:solidFill>
                <a:prstClr val="black"/>
              </a:solidFill>
              <a:latin typeface="Calibri"/>
            </a:endParaRPr>
          </a:p>
          <a:p>
            <a:pPr lvl="0" algn="ctr" defTabSz="914400">
              <a:spcBef>
                <a:spcPts val="0"/>
              </a:spcBef>
              <a:buClrTx/>
              <a:buSzTx/>
            </a:pPr>
            <a:r>
              <a:rPr lang="en-US" sz="2900" dirty="0">
                <a:solidFill>
                  <a:prstClr val="black"/>
                </a:solidFill>
                <a:latin typeface="Calibri"/>
              </a:rPr>
              <a:t>Environmental Economics</a:t>
            </a:r>
          </a:p>
          <a:p>
            <a:pPr lvl="0" algn="ctr" defTabSz="914400">
              <a:spcBef>
                <a:spcPts val="0"/>
              </a:spcBef>
              <a:buClrTx/>
              <a:buSzTx/>
            </a:pPr>
            <a:r>
              <a:rPr lang="en-US" sz="2900" dirty="0">
                <a:solidFill>
                  <a:prstClr val="black"/>
                </a:solidFill>
                <a:latin typeface="Calibri"/>
              </a:rPr>
              <a:t>ECON 2505</a:t>
            </a:r>
          </a:p>
          <a:p>
            <a:pPr lvl="0" algn="ctr" defTabSz="914400">
              <a:spcBef>
                <a:spcPts val="0"/>
              </a:spcBef>
              <a:buClrTx/>
              <a:buSzTx/>
            </a:pPr>
            <a:r>
              <a:rPr lang="en-US" sz="2900" dirty="0">
                <a:solidFill>
                  <a:prstClr val="black"/>
                </a:solidFill>
                <a:latin typeface="Calibri"/>
              </a:rPr>
              <a:t>Prof. Sean P. MacDonald</a:t>
            </a:r>
          </a:p>
          <a:p>
            <a:pPr lvl="0" algn="ctr" defTabSz="914400">
              <a:spcBef>
                <a:spcPts val="0"/>
              </a:spcBef>
              <a:buClrTx/>
              <a:buSzTx/>
            </a:pPr>
            <a:fld id="{9952361D-0D16-41A3-9223-F34B41E545C7}" type="datetime2">
              <a:rPr lang="en-US" sz="2900">
                <a:solidFill>
                  <a:prstClr val="black"/>
                </a:solidFill>
                <a:latin typeface="Calibri"/>
              </a:rPr>
              <a:t>Wednesday, December 07, 2016</a:t>
            </a:fld>
            <a:endParaRPr lang="en-US" sz="2900" dirty="0">
              <a:solidFill>
                <a:prstClr val="black"/>
              </a:solidFill>
              <a:latin typeface="Calibri"/>
            </a:endParaRPr>
          </a:p>
          <a:p>
            <a:endParaRPr lang="en-US" dirty="0"/>
          </a:p>
        </p:txBody>
      </p:sp>
    </p:spTree>
    <p:extLst>
      <p:ext uri="{BB962C8B-B14F-4D97-AF65-F5344CB8AC3E}">
        <p14:creationId xmlns:p14="http://schemas.microsoft.com/office/powerpoint/2010/main" val="24350091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a:t>According to scientist, climate change is a harsh reality that is affecting the world and our daily lives. Humanity has known about climate change for many years yet we have not found a consensus as to what the solution is or even if it exists. Whether you agree or not that climate change is a reality, you better believe in the fact that humanity is destroying our food sources with its farming and food production methods. Renewable farming methods should be the goal of all nations producing and consuming food around the world.  Current farming methods degrade soil, produce carbon dioxide, pollute water and in consequence increment the need for new farmlands. Producing new farmland is putting pressure on farmers to destroy rainforest and implements farming methods that are not safe for the environment.</a:t>
            </a:r>
          </a:p>
          <a:p>
            <a:endParaRPr lang="en-US" dirty="0"/>
          </a:p>
        </p:txBody>
      </p:sp>
    </p:spTree>
    <p:extLst>
      <p:ext uri="{BB962C8B-B14F-4D97-AF65-F5344CB8AC3E}">
        <p14:creationId xmlns:p14="http://schemas.microsoft.com/office/powerpoint/2010/main" val="38374388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or key findings</a:t>
            </a:r>
            <a:endParaRPr lang="en-US" dirty="0"/>
          </a:p>
        </p:txBody>
      </p:sp>
      <p:sp>
        <p:nvSpPr>
          <p:cNvPr id="3" name="Content Placeholder 2"/>
          <p:cNvSpPr>
            <a:spLocks noGrp="1"/>
          </p:cNvSpPr>
          <p:nvPr>
            <p:ph idx="1"/>
          </p:nvPr>
        </p:nvSpPr>
        <p:spPr/>
        <p:txBody>
          <a:bodyPr/>
          <a:lstStyle/>
          <a:p>
            <a:r>
              <a:rPr lang="en-US" dirty="0" smtClean="0"/>
              <a:t>Climate change is </a:t>
            </a:r>
            <a:r>
              <a:rPr lang="en-US" dirty="0" smtClean="0"/>
              <a:t>here </a:t>
            </a:r>
            <a:r>
              <a:rPr lang="en-US" dirty="0" smtClean="0"/>
              <a:t>and we can do something about </a:t>
            </a:r>
            <a:r>
              <a:rPr lang="en-US" dirty="0" smtClean="0"/>
              <a:t>it! </a:t>
            </a:r>
            <a:r>
              <a:rPr lang="en-US" dirty="0" smtClean="0"/>
              <a:t>The solution to climate change is right under our feet(soil) and beneath our noses(mouth). Humanity as a whole has to be educated as to the cost of the food they are consuming and where it came from. Maybe the cost of an apple </a:t>
            </a:r>
            <a:r>
              <a:rPr lang="en-US" dirty="0" smtClean="0"/>
              <a:t>or </a:t>
            </a:r>
            <a:r>
              <a:rPr lang="en-US" dirty="0" smtClean="0"/>
              <a:t>a pear is not just the Dollar that we pay at the store.</a:t>
            </a:r>
            <a:endParaRPr lang="en-US" dirty="0"/>
          </a:p>
        </p:txBody>
      </p:sp>
    </p:spTree>
    <p:extLst>
      <p:ext uri="{BB962C8B-B14F-4D97-AF65-F5344CB8AC3E}">
        <p14:creationId xmlns:p14="http://schemas.microsoft.com/office/powerpoint/2010/main" val="31609960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Works cited</a:t>
            </a:r>
            <a:endParaRPr lang="en-US" dirty="0"/>
          </a:p>
        </p:txBody>
      </p:sp>
      <p:sp>
        <p:nvSpPr>
          <p:cNvPr id="3" name="Content Placeholder 2"/>
          <p:cNvSpPr>
            <a:spLocks noGrp="1"/>
          </p:cNvSpPr>
          <p:nvPr>
            <p:ph idx="1"/>
          </p:nvPr>
        </p:nvSpPr>
        <p:spPr/>
        <p:txBody>
          <a:bodyPr>
            <a:normAutofit fontScale="92500" lnSpcReduction="10000"/>
          </a:bodyPr>
          <a:lstStyle/>
          <a:p>
            <a:r>
              <a:rPr lang="en-US" dirty="0" err="1"/>
              <a:t>Biello</a:t>
            </a:r>
            <a:r>
              <a:rPr lang="en-US" dirty="0"/>
              <a:t>, D. (2007, May 25). Combating Climate Change: Farming Out Global Warming Solutions. Retrieved from https://www.scientificamerican.com/article/combating-climate-change-farming-forestry/ </a:t>
            </a:r>
          </a:p>
          <a:p>
            <a:r>
              <a:rPr lang="en-US" dirty="0" smtClean="0"/>
              <a:t>Donlon </a:t>
            </a:r>
            <a:r>
              <a:rPr lang="en-US" dirty="0"/>
              <a:t>/ CENTER FOR FOOD AND SAFETY, D. (2014, February 14). Food &amp; Climate: Connecting the Dots, Choosing the Way Forward. Retrieved from http://www.centerforfoodsafety.org/reports/2947/food-and-climate-connecting-the-dots-choosing-the-way-forward </a:t>
            </a:r>
          </a:p>
          <a:p>
            <a:r>
              <a:rPr lang="en-US" dirty="0" smtClean="0"/>
              <a:t>Donlon </a:t>
            </a:r>
            <a:r>
              <a:rPr lang="en-US" dirty="0"/>
              <a:t>/ CENTER FOR FOOD AND SAFETY, D. (2016). SOIL SOLUTIONS TO CLIMATE PROBLEMS 2015 </a:t>
            </a:r>
            <a:r>
              <a:rPr lang="en-US" dirty="0" smtClean="0"/>
              <a:t>SOIL </a:t>
            </a:r>
            <a:r>
              <a:rPr lang="en-US" dirty="0"/>
              <a:t>&amp; CARBON. </a:t>
            </a:r>
            <a:r>
              <a:rPr lang="en-US" i="1" dirty="0"/>
              <a:t>SOIL &amp; CARBON,</a:t>
            </a:r>
            <a:r>
              <a:rPr lang="en-US" dirty="0"/>
              <a:t> 1-8. </a:t>
            </a:r>
            <a:endParaRPr lang="en-US" dirty="0" smtClean="0"/>
          </a:p>
          <a:p>
            <a:r>
              <a:rPr lang="en-US" dirty="0" err="1"/>
              <a:t>Hickel</a:t>
            </a:r>
            <a:r>
              <a:rPr lang="en-US" dirty="0"/>
              <a:t>, J. (2016, September 10). Our best shot at cooling the planet might be right under our feet. Retrieved from https://www.theguardian.com/global-development-professionals-network/2016/sep/10/soil-our-best-shot-at-cooling-the-planet-might-be-right-under-our-feet </a:t>
            </a:r>
          </a:p>
        </p:txBody>
      </p:sp>
    </p:spTree>
    <p:extLst>
      <p:ext uri="{BB962C8B-B14F-4D97-AF65-F5344CB8AC3E}">
        <p14:creationId xmlns:p14="http://schemas.microsoft.com/office/powerpoint/2010/main" val="27690663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598"/>
            <a:ext cx="8596668" cy="2511973"/>
          </a:xfrm>
        </p:spPr>
        <p:txBody>
          <a:bodyPr>
            <a:normAutofit/>
          </a:bodyPr>
          <a:lstStyle/>
          <a:p>
            <a:r>
              <a:rPr lang="en-US" sz="2800" dirty="0"/>
              <a:t>Soil is a very abundant natural </a:t>
            </a:r>
            <a:r>
              <a:rPr lang="en-US" sz="2800" dirty="0" smtClean="0"/>
              <a:t>resource and it can absorb a high percentage of the worlds CO2.</a:t>
            </a:r>
            <a:r>
              <a:rPr lang="en-US" sz="2800" dirty="0"/>
              <a:t> </a:t>
            </a:r>
            <a:r>
              <a:rPr lang="en-US" sz="2800" dirty="0" smtClean="0"/>
              <a:t> </a:t>
            </a:r>
            <a:r>
              <a:rPr lang="en-US" sz="2800" dirty="0"/>
              <a:t>New farming methods that renew and regenerate our soils have to be implemented and thought </a:t>
            </a:r>
            <a:r>
              <a:rPr lang="en-US" sz="2800" dirty="0" smtClean="0"/>
              <a:t>of.</a:t>
            </a:r>
            <a:endParaRPr lang="en-US" sz="28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38691" y="2538413"/>
            <a:ext cx="3474656" cy="3503612"/>
          </a:xfrm>
        </p:spPr>
      </p:pic>
    </p:spTree>
    <p:extLst>
      <p:ext uri="{BB962C8B-B14F-4D97-AF65-F5344CB8AC3E}">
        <p14:creationId xmlns:p14="http://schemas.microsoft.com/office/powerpoint/2010/main" val="37813106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2000" dirty="0"/>
              <a:t>The Earth’s soils store 2,500 billion tons of carbon—more carbon than the </a:t>
            </a:r>
            <a:r>
              <a:rPr lang="en-US" sz="2000" dirty="0" smtClean="0"/>
              <a:t>atmosphere </a:t>
            </a:r>
            <a:r>
              <a:rPr lang="en-US" sz="2000" dirty="0"/>
              <a:t>(780 billion tons) and plants (560 billion tons) </a:t>
            </a:r>
            <a:r>
              <a:rPr lang="en-US" sz="2000" dirty="0" smtClean="0"/>
              <a:t>combined. Additionally, fossil  </a:t>
            </a:r>
            <a:r>
              <a:rPr lang="en-US" sz="2000" dirty="0"/>
              <a:t>fuels,  formed  from  ancient,  fossilized  plants  and  animals,  store  another  </a:t>
            </a:r>
            <a:r>
              <a:rPr lang="en-US" sz="2000" dirty="0" smtClean="0"/>
              <a:t>5,000-10,000 </a:t>
            </a:r>
            <a:r>
              <a:rPr lang="en-US" sz="2000" dirty="0"/>
              <a:t>billion tons of </a:t>
            </a:r>
            <a:r>
              <a:rPr lang="en-US" sz="2000" dirty="0" smtClean="0"/>
              <a:t>carbon. When </a:t>
            </a:r>
            <a:r>
              <a:rPr lang="en-US" sz="2000" dirty="0"/>
              <a:t>burned, carbon molecules combine </a:t>
            </a:r>
            <a:r>
              <a:rPr lang="en-US" sz="2000" dirty="0" smtClean="0"/>
              <a:t>with </a:t>
            </a:r>
            <a:r>
              <a:rPr lang="en-US" sz="2000" dirty="0"/>
              <a:t>two oxygen atoms to form </a:t>
            </a:r>
            <a:r>
              <a:rPr lang="en-US" sz="2000" dirty="0" smtClean="0"/>
              <a:t>CO2, </a:t>
            </a:r>
            <a:r>
              <a:rPr lang="en-US" sz="2000" dirty="0"/>
              <a:t>a gas.</a:t>
            </a:r>
          </a:p>
        </p:txBody>
      </p:sp>
      <p:sp>
        <p:nvSpPr>
          <p:cNvPr id="6" name="Text Placeholder 5"/>
          <p:cNvSpPr>
            <a:spLocks noGrp="1"/>
          </p:cNvSpPr>
          <p:nvPr>
            <p:ph type="body" sz="quarter" idx="13"/>
          </p:nvPr>
        </p:nvSpPr>
        <p:spPr/>
        <p:txBody>
          <a:bodyPr/>
          <a:lstStyle/>
          <a:p>
            <a:r>
              <a:rPr lang="en-US" dirty="0"/>
              <a:t>CENTER FOR FOOD SAFETY</a:t>
            </a:r>
          </a:p>
          <a:p>
            <a:r>
              <a:rPr lang="en-US" dirty="0"/>
              <a:t>SOIL &amp; CARBON</a:t>
            </a:r>
          </a:p>
          <a:p>
            <a:endParaRPr lang="en-US" dirty="0"/>
          </a:p>
        </p:txBody>
      </p:sp>
    </p:spTree>
    <p:extLst>
      <p:ext uri="{BB962C8B-B14F-4D97-AF65-F5344CB8AC3E}">
        <p14:creationId xmlns:p14="http://schemas.microsoft.com/office/powerpoint/2010/main" val="18206673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8571" y="674914"/>
            <a:ext cx="7881258" cy="2957286"/>
          </a:xfrm>
        </p:spPr>
        <p:txBody>
          <a:bodyPr>
            <a:normAutofit/>
          </a:bodyPr>
          <a:lstStyle/>
          <a:p>
            <a:r>
              <a:rPr lang="en-US" sz="2700" dirty="0"/>
              <a:t>In fact, from 1750 to 2011, about one-third of total human-caused emissions </a:t>
            </a:r>
            <a:br>
              <a:rPr lang="en-US" sz="2700" dirty="0"/>
            </a:br>
            <a:r>
              <a:rPr lang="en-US" sz="2700" dirty="0"/>
              <a:t>were released through deforestation and land use </a:t>
            </a:r>
            <a:r>
              <a:rPr lang="en-US" sz="2700" dirty="0" smtClean="0"/>
              <a:t>change(approximately </a:t>
            </a:r>
            <a:r>
              <a:rPr lang="en-US" sz="2700" dirty="0"/>
              <a:t>43 </a:t>
            </a:r>
            <a:r>
              <a:rPr lang="en-US" sz="2700" dirty="0" smtClean="0"/>
              <a:t>percent </a:t>
            </a:r>
            <a:r>
              <a:rPr lang="en-US" sz="2700" dirty="0"/>
              <a:t>of which came directly from the Earth’s soils).</a:t>
            </a:r>
            <a:r>
              <a:rPr lang="en-US" dirty="0"/>
              <a:t/>
            </a:r>
            <a:br>
              <a:rPr lang="en-US" dirty="0"/>
            </a:br>
            <a:endParaRPr lang="en-US" dirty="0"/>
          </a:p>
        </p:txBody>
      </p:sp>
      <p:sp>
        <p:nvSpPr>
          <p:cNvPr id="3" name="Text Placeholder 2"/>
          <p:cNvSpPr>
            <a:spLocks noGrp="1"/>
          </p:cNvSpPr>
          <p:nvPr>
            <p:ph type="body" sz="quarter" idx="13"/>
          </p:nvPr>
        </p:nvSpPr>
        <p:spPr>
          <a:xfrm>
            <a:off x="1416938" y="3251200"/>
            <a:ext cx="7224524" cy="381000"/>
          </a:xfrm>
        </p:spPr>
        <p:txBody>
          <a:bodyPr/>
          <a:lstStyle/>
          <a:p>
            <a:r>
              <a:rPr lang="en-US" sz="1400" dirty="0"/>
              <a:t>CENTER FOR FOOD SAFETY</a:t>
            </a:r>
          </a:p>
          <a:p>
            <a:r>
              <a:rPr lang="en-US" sz="1400" dirty="0" smtClean="0"/>
              <a:t>Soil </a:t>
            </a:r>
            <a:r>
              <a:rPr lang="en-US" sz="1400" dirty="0"/>
              <a:t>&amp; </a:t>
            </a:r>
            <a:r>
              <a:rPr lang="en-US" sz="1400" dirty="0" smtClean="0"/>
              <a:t>Carbon</a:t>
            </a:r>
            <a:endParaRPr lang="en-US" sz="1400" dirty="0"/>
          </a:p>
        </p:txBody>
      </p:sp>
    </p:spTree>
    <p:extLst>
      <p:ext uri="{BB962C8B-B14F-4D97-AF65-F5344CB8AC3E}">
        <p14:creationId xmlns:p14="http://schemas.microsoft.com/office/powerpoint/2010/main" val="39383423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Industrial Farming and its consequences </a:t>
            </a:r>
            <a:endParaRPr lang="en-US" dirty="0"/>
          </a:p>
        </p:txBody>
      </p:sp>
      <p:sp>
        <p:nvSpPr>
          <p:cNvPr id="3" name="Content Placeholder 2"/>
          <p:cNvSpPr>
            <a:spLocks noGrp="1"/>
          </p:cNvSpPr>
          <p:nvPr>
            <p:ph idx="1"/>
          </p:nvPr>
        </p:nvSpPr>
        <p:spPr>
          <a:xfrm>
            <a:off x="677334" y="2160589"/>
            <a:ext cx="8596668" cy="2890382"/>
          </a:xfrm>
        </p:spPr>
        <p:txBody>
          <a:bodyPr>
            <a:normAutofit/>
          </a:bodyPr>
          <a:lstStyle/>
          <a:p>
            <a:r>
              <a:rPr lang="en-US" sz="2400" dirty="0" smtClean="0"/>
              <a:t>Excess CO2 in our atmosphere</a:t>
            </a:r>
          </a:p>
          <a:p>
            <a:r>
              <a:rPr lang="en-US" sz="2400" dirty="0" smtClean="0"/>
              <a:t>Climate change</a:t>
            </a:r>
          </a:p>
          <a:p>
            <a:r>
              <a:rPr lang="en-US" sz="2400" dirty="0" smtClean="0"/>
              <a:t>Food scarcity</a:t>
            </a:r>
          </a:p>
          <a:p>
            <a:r>
              <a:rPr lang="en-US" sz="2400" dirty="0" smtClean="0"/>
              <a:t>Food waste</a:t>
            </a:r>
          </a:p>
          <a:p>
            <a:r>
              <a:rPr lang="en-US" sz="2400" dirty="0" smtClean="0"/>
              <a:t>Loss of forest land and tree population</a:t>
            </a:r>
          </a:p>
          <a:p>
            <a:endParaRPr lang="en-US" dirty="0"/>
          </a:p>
        </p:txBody>
      </p:sp>
    </p:spTree>
    <p:extLst>
      <p:ext uri="{BB962C8B-B14F-4D97-AF65-F5344CB8AC3E}">
        <p14:creationId xmlns:p14="http://schemas.microsoft.com/office/powerpoint/2010/main" val="30326357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Reason why We need to change our faming methods</a:t>
            </a:r>
            <a:br>
              <a:rPr lang="en-US" dirty="0" smtClean="0"/>
            </a:br>
            <a:endParaRPr lang="en-US" dirty="0"/>
          </a:p>
        </p:txBody>
      </p:sp>
      <p:sp>
        <p:nvSpPr>
          <p:cNvPr id="3" name="Content Placeholder 2"/>
          <p:cNvSpPr>
            <a:spLocks noGrp="1"/>
          </p:cNvSpPr>
          <p:nvPr>
            <p:ph idx="1"/>
          </p:nvPr>
        </p:nvSpPr>
        <p:spPr>
          <a:xfrm>
            <a:off x="677334" y="2160589"/>
            <a:ext cx="8596668" cy="3880773"/>
          </a:xfrm>
        </p:spPr>
        <p:txBody>
          <a:bodyPr/>
          <a:lstStyle/>
          <a:p>
            <a:r>
              <a:rPr lang="en-US" dirty="0" smtClean="0"/>
              <a:t>Plant life can easily reduce the amounts of CO2 in the atmosphere.</a:t>
            </a:r>
          </a:p>
          <a:p>
            <a:r>
              <a:rPr lang="en-US" dirty="0" smtClean="0"/>
              <a:t>Current farming methods are depleting our soils of their nutrients and ability to retain </a:t>
            </a:r>
            <a:r>
              <a:rPr lang="en-US" dirty="0" smtClean="0"/>
              <a:t>carbon </a:t>
            </a:r>
            <a:r>
              <a:rPr lang="en-US" dirty="0" smtClean="0"/>
              <a:t>dioxide.</a:t>
            </a:r>
          </a:p>
          <a:p>
            <a:r>
              <a:rPr lang="en-US" dirty="0" smtClean="0"/>
              <a:t>A great percentage of our </a:t>
            </a:r>
            <a:r>
              <a:rPr lang="en-US" dirty="0" smtClean="0"/>
              <a:t>soils </a:t>
            </a:r>
            <a:r>
              <a:rPr lang="en-US" dirty="0" smtClean="0"/>
              <a:t>are classed as degraded or highly degraded.</a:t>
            </a:r>
          </a:p>
          <a:p>
            <a:r>
              <a:rPr lang="en-US" dirty="0" smtClean="0"/>
              <a:t>As farming lands are degraded demand for new soil grows.</a:t>
            </a:r>
          </a:p>
          <a:p>
            <a:r>
              <a:rPr lang="en-US" dirty="0" smtClean="0"/>
              <a:t>We need to slow down if not stop climate change</a:t>
            </a:r>
          </a:p>
        </p:txBody>
      </p:sp>
    </p:spTree>
    <p:extLst>
      <p:ext uri="{BB962C8B-B14F-4D97-AF65-F5344CB8AC3E}">
        <p14:creationId xmlns:p14="http://schemas.microsoft.com/office/powerpoint/2010/main" val="30897055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Organic and Agro Ecological Farming Methods</a:t>
            </a:r>
            <a:endParaRPr lang="en-US" dirty="0"/>
          </a:p>
        </p:txBody>
      </p:sp>
      <p:sp>
        <p:nvSpPr>
          <p:cNvPr id="3" name="Content Placeholder 2"/>
          <p:cNvSpPr>
            <a:spLocks noGrp="1"/>
          </p:cNvSpPr>
          <p:nvPr>
            <p:ph idx="1"/>
          </p:nvPr>
        </p:nvSpPr>
        <p:spPr/>
        <p:txBody>
          <a:bodyPr/>
          <a:lstStyle/>
          <a:p>
            <a:r>
              <a:rPr lang="en-US" dirty="0"/>
              <a:t>C</a:t>
            </a:r>
            <a:r>
              <a:rPr lang="en-US" dirty="0" smtClean="0"/>
              <a:t>rop rotation</a:t>
            </a:r>
          </a:p>
          <a:p>
            <a:r>
              <a:rPr lang="en-US" dirty="0"/>
              <a:t>U</a:t>
            </a:r>
            <a:r>
              <a:rPr lang="en-US" dirty="0" smtClean="0"/>
              <a:t>sing </a:t>
            </a:r>
            <a:r>
              <a:rPr lang="en-US" dirty="0"/>
              <a:t>organic </a:t>
            </a:r>
            <a:r>
              <a:rPr lang="en-US" dirty="0" smtClean="0"/>
              <a:t>fertilizer</a:t>
            </a:r>
          </a:p>
          <a:p>
            <a:r>
              <a:rPr lang="en-US" dirty="0" smtClean="0"/>
              <a:t>Composting</a:t>
            </a:r>
          </a:p>
          <a:p>
            <a:r>
              <a:rPr lang="en-US" dirty="0" smtClean="0"/>
              <a:t>Reducing water usage</a:t>
            </a:r>
            <a:endParaRPr lang="en-US" dirty="0" smtClean="0"/>
          </a:p>
          <a:p>
            <a:r>
              <a:rPr lang="en-US" dirty="0" smtClean="0"/>
              <a:t>Growing </a:t>
            </a:r>
            <a:r>
              <a:rPr lang="en-US" smtClean="0"/>
              <a:t>native plants</a:t>
            </a:r>
            <a:endParaRPr lang="en-US" dirty="0"/>
          </a:p>
        </p:txBody>
      </p:sp>
    </p:spTree>
    <p:extLst>
      <p:ext uri="{BB962C8B-B14F-4D97-AF65-F5344CB8AC3E}">
        <p14:creationId xmlns:p14="http://schemas.microsoft.com/office/powerpoint/2010/main" val="9819598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choose organic and Agro Ecological Farming</a:t>
            </a:r>
            <a:endParaRPr lang="en-US" dirty="0"/>
          </a:p>
        </p:txBody>
      </p:sp>
      <p:sp>
        <p:nvSpPr>
          <p:cNvPr id="3" name="Content Placeholder 2"/>
          <p:cNvSpPr>
            <a:spLocks noGrp="1"/>
          </p:cNvSpPr>
          <p:nvPr>
            <p:ph idx="1"/>
          </p:nvPr>
        </p:nvSpPr>
        <p:spPr>
          <a:xfrm>
            <a:off x="677334" y="2160589"/>
            <a:ext cx="8596668" cy="3412897"/>
          </a:xfrm>
        </p:spPr>
        <p:txBody>
          <a:bodyPr>
            <a:normAutofit fontScale="85000" lnSpcReduction="20000"/>
          </a:bodyPr>
          <a:lstStyle/>
          <a:p>
            <a:r>
              <a:rPr lang="en-US" dirty="0" smtClean="0"/>
              <a:t>No use of synthetic pesticides</a:t>
            </a:r>
          </a:p>
          <a:p>
            <a:r>
              <a:rPr lang="en-US" dirty="0" smtClean="0"/>
              <a:t>Don’t degrade soil due to natural cycle constraints and soil preservation methods</a:t>
            </a:r>
          </a:p>
          <a:p>
            <a:r>
              <a:rPr lang="en-US" dirty="0" smtClean="0"/>
              <a:t>Higher biodiversity in organic farms</a:t>
            </a:r>
          </a:p>
          <a:p>
            <a:r>
              <a:rPr lang="en-US" dirty="0" smtClean="0"/>
              <a:t>Better for ecosystem</a:t>
            </a:r>
          </a:p>
          <a:p>
            <a:r>
              <a:rPr lang="en-US" dirty="0" smtClean="0"/>
              <a:t>Organic plants are better equipped to withstand climate change</a:t>
            </a:r>
          </a:p>
          <a:p>
            <a:r>
              <a:rPr lang="en-US" dirty="0" smtClean="0"/>
              <a:t>Organic food is better for overall human health</a:t>
            </a:r>
          </a:p>
          <a:p>
            <a:r>
              <a:rPr lang="en-US" dirty="0" smtClean="0"/>
              <a:t>Reduce CO2 release </a:t>
            </a:r>
            <a:r>
              <a:rPr lang="en-US" dirty="0" smtClean="0"/>
              <a:t>and better at food </a:t>
            </a:r>
            <a:r>
              <a:rPr lang="en-US" dirty="0" smtClean="0"/>
              <a:t>production</a:t>
            </a:r>
          </a:p>
          <a:p>
            <a:endParaRPr lang="en-US" dirty="0" smtClean="0"/>
          </a:p>
          <a:p>
            <a:endParaRPr lang="en-US" dirty="0" smtClean="0"/>
          </a:p>
          <a:p>
            <a:pPr marL="457200" lvl="1" indent="0">
              <a:buNone/>
            </a:pPr>
            <a:r>
              <a:rPr lang="en-US" dirty="0" smtClean="0"/>
              <a:t>CENTER FOR FOOD AND SAFTEY</a:t>
            </a:r>
          </a:p>
          <a:p>
            <a:pPr marL="457200" lvl="1" indent="0">
              <a:buNone/>
            </a:pPr>
            <a:r>
              <a:rPr lang="en-US" dirty="0" smtClean="0"/>
              <a:t>FOOD AND CLIMATE</a:t>
            </a:r>
          </a:p>
          <a:p>
            <a:endParaRPr lang="en-US" dirty="0"/>
          </a:p>
        </p:txBody>
      </p:sp>
    </p:spTree>
    <p:extLst>
      <p:ext uri="{BB962C8B-B14F-4D97-AF65-F5344CB8AC3E}">
        <p14:creationId xmlns:p14="http://schemas.microsoft.com/office/powerpoint/2010/main" val="16848035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Brooklyn Navy Yard</a:t>
            </a:r>
            <a:endParaRPr lang="en-US" dirty="0"/>
          </a:p>
        </p:txBody>
      </p:sp>
      <p:sp>
        <p:nvSpPr>
          <p:cNvPr id="3" name="Content Placeholder 2"/>
          <p:cNvSpPr>
            <a:spLocks noGrp="1"/>
          </p:cNvSpPr>
          <p:nvPr>
            <p:ph idx="1"/>
          </p:nvPr>
        </p:nvSpPr>
        <p:spPr>
          <a:xfrm>
            <a:off x="677334" y="2160589"/>
            <a:ext cx="8596668" cy="2563811"/>
          </a:xfrm>
        </p:spPr>
        <p:txBody>
          <a:bodyPr/>
          <a:lstStyle/>
          <a:p>
            <a:r>
              <a:rPr lang="en-US" dirty="0"/>
              <a:t>I</a:t>
            </a:r>
            <a:r>
              <a:rPr lang="en-US" dirty="0" smtClean="0"/>
              <a:t>t </a:t>
            </a:r>
            <a:r>
              <a:rPr lang="en-US" dirty="0"/>
              <a:t>was observed that ecofriendly farming methods are possible and they produce food </a:t>
            </a:r>
            <a:r>
              <a:rPr lang="en-US" dirty="0" smtClean="0"/>
              <a:t>with ought no </a:t>
            </a:r>
            <a:r>
              <a:rPr lang="en-US" dirty="0"/>
              <a:t>harm the environment. In the Brooklyn Navy Yard, composting was used as a way to fertilize the soil. Crop rotation was also implemented in their farming methods. The main idea that I observed from visiting this cite is that, if ecofriendly farming such as crop rotation and composting work and yield profits in a small scale such as the setup in the Brooklyn </a:t>
            </a:r>
            <a:r>
              <a:rPr lang="en-US" dirty="0" smtClean="0"/>
              <a:t>Navy </a:t>
            </a:r>
            <a:r>
              <a:rPr lang="en-US" dirty="0"/>
              <a:t>yard maybe scientist are right and ecofriendly faming may work on a world scale.</a:t>
            </a:r>
          </a:p>
        </p:txBody>
      </p:sp>
    </p:spTree>
    <p:extLst>
      <p:ext uri="{BB962C8B-B14F-4D97-AF65-F5344CB8AC3E}">
        <p14:creationId xmlns:p14="http://schemas.microsoft.com/office/powerpoint/2010/main" val="211929758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148</TotalTime>
  <Words>777</Words>
  <Application>Microsoft Office PowerPoint</Application>
  <PresentationFormat>Widescreen</PresentationFormat>
  <Paragraphs>56</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Trebuchet MS</vt:lpstr>
      <vt:lpstr>Wingdings 3</vt:lpstr>
      <vt:lpstr>Facet</vt:lpstr>
      <vt:lpstr>Renewing Soil as a Way to Reduce CO2 Emissions</vt:lpstr>
      <vt:lpstr>Soil is a very abundant natural resource and it can absorb a high percentage of the worlds CO2.  New farming methods that renew and regenerate our soils have to be implemented and thought of.</vt:lpstr>
      <vt:lpstr>The Earth’s soils store 2,500 billion tons of carbon—more carbon than the atmosphere (780 billion tons) and plants (560 billion tons) combined. Additionally, fossil  fuels,  formed  from  ancient,  fossilized  plants  and  animals,  store  another  5,000-10,000 billion tons of carbon. When burned, carbon molecules combine with two oxygen atoms to form CO2, a gas.</vt:lpstr>
      <vt:lpstr>In fact, from 1750 to 2011, about one-third of total human-caused emissions  were released through deforestation and land use change(approximately 43 percent of which came directly from the Earth’s soils). </vt:lpstr>
      <vt:lpstr>Industrial Farming and its consequences </vt:lpstr>
      <vt:lpstr>Reason why We need to change our faming methods </vt:lpstr>
      <vt:lpstr>Organic and Agro Ecological Farming Methods</vt:lpstr>
      <vt:lpstr>Why choose organic and Agro Ecological Farming</vt:lpstr>
      <vt:lpstr>Brooklyn Navy Yard</vt:lpstr>
      <vt:lpstr>Summary</vt:lpstr>
      <vt:lpstr>Conclusion or key findings</vt:lpstr>
      <vt:lpstr>Works cited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Renewing Soil as a Way to Reduce CO2 Emissions</dc:title>
  <dc:creator>Juan PLASENCIA</dc:creator>
  <cp:lastModifiedBy>Student</cp:lastModifiedBy>
  <cp:revision>16</cp:revision>
  <dcterms:created xsi:type="dcterms:W3CDTF">2016-12-07T13:20:45Z</dcterms:created>
  <dcterms:modified xsi:type="dcterms:W3CDTF">2016-12-07T18:00:39Z</dcterms:modified>
</cp:coreProperties>
</file>