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1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9" r:id="rId1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38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Lower East Side Ecology Center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Since 2003, the Ecology Center has successfully redirected millions of pounds of e-waste from landfills that would otherwise pollute the environment with heavy metals and chemical toxins. </a:t>
            </a:r>
            <a:endParaRPr lang="en-US" sz="2800" dirty="0" smtClean="0"/>
          </a:p>
          <a:p>
            <a:r>
              <a:rPr lang="en-US" sz="2800" dirty="0"/>
              <a:t>The United States Environmental Protection Agency (EPA) </a:t>
            </a:r>
            <a:r>
              <a:rPr lang="en-US" sz="2800" dirty="0" smtClean="0"/>
              <a:t>(2015) reports </a:t>
            </a:r>
            <a:r>
              <a:rPr lang="en-US" sz="2800" dirty="0"/>
              <a:t>that e-waste accounts for 70% of the toxins found in landfills making up only 1% of its volume.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9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96767"/>
          </a:xfrm>
        </p:spPr>
        <p:txBody>
          <a:bodyPr/>
          <a:lstStyle/>
          <a:p>
            <a:r>
              <a:rPr lang="en-US" sz="2800" dirty="0" smtClean="0"/>
              <a:t>Enforcement of legislation for the proper disposal of E-waste in the United States</a:t>
            </a:r>
          </a:p>
          <a:p>
            <a:r>
              <a:rPr lang="en-US" sz="2800" dirty="0" smtClean="0"/>
              <a:t>Eliminate the </a:t>
            </a:r>
            <a:r>
              <a:rPr lang="en-US" sz="2800" dirty="0"/>
              <a:t>need to ship e-waste overseas </a:t>
            </a:r>
            <a:r>
              <a:rPr lang="en-US" sz="2800" dirty="0" smtClean="0"/>
              <a:t>as a source for </a:t>
            </a:r>
            <a:r>
              <a:rPr lang="en-US" sz="2800" dirty="0"/>
              <a:t>job growth within the U.S. </a:t>
            </a:r>
            <a:endParaRPr lang="en-US" sz="2800" dirty="0" smtClean="0"/>
          </a:p>
          <a:p>
            <a:r>
              <a:rPr lang="en-US" sz="2800" dirty="0" smtClean="0"/>
              <a:t>Educate </a:t>
            </a:r>
            <a:r>
              <a:rPr lang="en-US" sz="2800" dirty="0"/>
              <a:t>the public on recycling, reusing, and disposing of various electronics </a:t>
            </a:r>
            <a:r>
              <a:rPr lang="en-US" sz="2800" dirty="0" smtClean="0"/>
              <a:t>to encourage </a:t>
            </a:r>
            <a:r>
              <a:rPr lang="en-US" sz="2800" dirty="0"/>
              <a:t>more social responsibility </a:t>
            </a:r>
            <a:r>
              <a:rPr lang="en-US" sz="2800" dirty="0" smtClean="0"/>
              <a:t>regarding E-waste.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9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Bhutta</a:t>
            </a:r>
            <a:r>
              <a:rPr lang="en-US" dirty="0"/>
              <a:t>, M.K.S., Omar, A., &amp; Yang, X. (2011). Electronic waste: A growing </a:t>
            </a:r>
            <a:r>
              <a:rPr lang="en-US" dirty="0" smtClean="0"/>
              <a:t>concern </a:t>
            </a:r>
            <a:r>
              <a:rPr lang="en-US" dirty="0"/>
              <a:t>in today’s </a:t>
            </a:r>
            <a:r>
              <a:rPr lang="en-US" dirty="0" smtClean="0"/>
              <a:t>environment</a:t>
            </a:r>
            <a:r>
              <a:rPr lang="en-US" dirty="0"/>
              <a:t>. Economics Research International, 2011, </a:t>
            </a:r>
            <a:r>
              <a:rPr lang="en-US" dirty="0" smtClean="0"/>
              <a:t>1-8.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Goodwill Industries International. (2010). E-waste and the environment. The case for electronics recycling legislation. Retrieved from http://www.goodwill.org/wp-content/uploads/2011/01/Ewaste-Paper.pdf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92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Hawkins</a:t>
            </a:r>
            <a:r>
              <a:rPr lang="en-US" dirty="0"/>
              <a:t>, A. (2016). E-waste empire. Retrieved from http://www.theverge.com/2016/6/22/11991440/eri-e-waste-electronics-recycling-nyc-gadget-trash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Namias</a:t>
            </a:r>
            <a:r>
              <a:rPr lang="en-US" dirty="0"/>
              <a:t>, J. (2013). The future of electronic waste recycling in the United States. </a:t>
            </a:r>
            <a:r>
              <a:rPr lang="en-US" dirty="0" smtClean="0"/>
              <a:t>Obstacles and domestic </a:t>
            </a:r>
            <a:r>
              <a:rPr lang="en-US" dirty="0"/>
              <a:t>solutions. Columbia University. New York, New </a:t>
            </a:r>
            <a:r>
              <a:rPr lang="en-US" dirty="0" smtClean="0"/>
              <a:t>York</a:t>
            </a:r>
            <a:r>
              <a:rPr lang="en-US" dirty="0"/>
              <a:t>. United States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55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United States Environmental Protection </a:t>
            </a:r>
            <a:r>
              <a:rPr lang="en-US" dirty="0" smtClean="0"/>
              <a:t>Agency (2015). </a:t>
            </a:r>
            <a:r>
              <a:rPr lang="en-US" dirty="0"/>
              <a:t>Cleaning Up Electronic Waste (E-Waste). https://www.epa.gov/international-cooperation/cleaning-electronic-waste-e-waste.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4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1" y="1184856"/>
            <a:ext cx="911824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- E-Waste -</a:t>
            </a:r>
          </a:p>
          <a:p>
            <a:pPr algn="ctr"/>
            <a:r>
              <a:rPr lang="en-US" sz="3200" dirty="0" smtClean="0"/>
              <a:t>The cost of recycling and it’s economy benefits.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Paul Jacobs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Environmental Economics</a:t>
            </a:r>
          </a:p>
          <a:p>
            <a:pPr algn="ctr"/>
            <a:r>
              <a:rPr lang="en-US" sz="3200" dirty="0"/>
              <a:t>ECON </a:t>
            </a:r>
            <a:r>
              <a:rPr lang="en-US" sz="3200" dirty="0" smtClean="0"/>
              <a:t>2505ID</a:t>
            </a:r>
            <a:endParaRPr lang="en-US" sz="3200" dirty="0"/>
          </a:p>
          <a:p>
            <a:pPr algn="ctr"/>
            <a:r>
              <a:rPr lang="en-US" sz="3200" dirty="0"/>
              <a:t>Prof. Sean P. MacDonald</a:t>
            </a:r>
          </a:p>
          <a:p>
            <a:pPr algn="ctr"/>
            <a:r>
              <a:rPr lang="en-US" sz="3200" dirty="0" smtClean="0"/>
              <a:t>Date: 12/7/2016</a:t>
            </a:r>
            <a:endParaRPr lang="en-US" sz="3200" dirty="0"/>
          </a:p>
          <a:p>
            <a:pPr algn="ctr"/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3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e-waste?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71343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Electronic waste or E-waste includes all electronic and electrical appliances such as computers, mobile phones, digital music recorders/players, refrigerators, washing machines, and televisions.</a:t>
            </a:r>
          </a:p>
          <a:p>
            <a:r>
              <a:rPr lang="en-US" sz="2800" dirty="0" smtClean="0"/>
              <a:t>It can contain toxic substances that are hazardous to one’s health and the environment.</a:t>
            </a:r>
          </a:p>
          <a:p>
            <a:r>
              <a:rPr lang="en-US" sz="2800" dirty="0" smtClean="0"/>
              <a:t>E-waste is rapidly having a global impact.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3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e-waste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23997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expense of collecting E-waste</a:t>
            </a:r>
          </a:p>
          <a:p>
            <a:r>
              <a:rPr lang="en-US" sz="3600" dirty="0" smtClean="0"/>
              <a:t> The economic and environmental benefits of properly handling E-waste in the United States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635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E-waste Recycling and recovery in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189408"/>
            <a:ext cx="9905999" cy="428866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Presently, there </a:t>
            </a:r>
            <a:r>
              <a:rPr lang="en-US" sz="2800" dirty="0"/>
              <a:t>is no federal </a:t>
            </a:r>
            <a:r>
              <a:rPr lang="en-US" sz="2800" dirty="0" smtClean="0"/>
              <a:t>legislation </a:t>
            </a:r>
            <a:r>
              <a:rPr lang="en-US" sz="2800" dirty="0"/>
              <a:t>to recycle </a:t>
            </a:r>
            <a:r>
              <a:rPr lang="en-US" sz="2800" dirty="0" smtClean="0"/>
              <a:t>e-waste in </a:t>
            </a:r>
            <a:r>
              <a:rPr lang="en-US" sz="2800" dirty="0"/>
              <a:t>the United States, </a:t>
            </a:r>
            <a:r>
              <a:rPr lang="en-US" sz="2800" dirty="0" smtClean="0"/>
              <a:t>(Goodwill </a:t>
            </a:r>
            <a:r>
              <a:rPr lang="en-US" sz="2800" dirty="0"/>
              <a:t>Industries </a:t>
            </a:r>
            <a:r>
              <a:rPr lang="en-US" sz="2800" dirty="0" smtClean="0"/>
              <a:t>International</a:t>
            </a:r>
            <a:r>
              <a:rPr lang="en-US" sz="2800" dirty="0"/>
              <a:t>, 2010; Namias, 2013; Hawkins, </a:t>
            </a:r>
            <a:r>
              <a:rPr lang="en-US" sz="2800" dirty="0" smtClean="0"/>
              <a:t>2016</a:t>
            </a:r>
            <a:r>
              <a:rPr lang="en-US" sz="2800" dirty="0"/>
              <a:t>). </a:t>
            </a:r>
            <a:endParaRPr lang="en-US" sz="2800" dirty="0" smtClean="0"/>
          </a:p>
          <a:p>
            <a:r>
              <a:rPr lang="en-US" sz="2800" dirty="0" smtClean="0"/>
              <a:t>One </a:t>
            </a:r>
            <a:r>
              <a:rPr lang="en-US" sz="2800" dirty="0"/>
              <a:t>US smelter </a:t>
            </a:r>
            <a:r>
              <a:rPr lang="en-US" sz="2800" dirty="0" smtClean="0"/>
              <a:t>in Massena</a:t>
            </a:r>
            <a:r>
              <a:rPr lang="en-US" sz="2800" dirty="0"/>
              <a:t>, New </a:t>
            </a:r>
            <a:r>
              <a:rPr lang="en-US" sz="2800" dirty="0" smtClean="0"/>
              <a:t>York receives a $</a:t>
            </a:r>
            <a:r>
              <a:rPr lang="en-US" sz="2800" dirty="0"/>
              <a:t>70 million aid package from the state </a:t>
            </a:r>
            <a:r>
              <a:rPr lang="en-US" sz="2800" dirty="0" smtClean="0"/>
              <a:t>to continue its operation; only six smelters exist in the United States now (Hawkins</a:t>
            </a:r>
            <a:r>
              <a:rPr lang="en-US" sz="2800" dirty="0"/>
              <a:t>, 2016).  </a:t>
            </a:r>
            <a:endParaRPr lang="en-US" sz="2800" dirty="0" smtClean="0"/>
          </a:p>
          <a:p>
            <a:r>
              <a:rPr lang="en-US" sz="2800" dirty="0"/>
              <a:t>Minnesota, Oregon, and Washington are the states with the highest per capital collection volumes of e-waste (Namias, 2013).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4346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E-waste Recycling and recovery in the united </a:t>
            </a:r>
            <a:r>
              <a:rPr lang="en-US" dirty="0" smtClean="0"/>
              <a:t>states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384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findings about the e-waste collection and recycling programs in these states included (a) the high collection volumes correlate with collection convenient or with established collection goals; (b) the states with high collection volumes have laws that cover collection costs, encourage a variety of collector types to include government, private and non-profit; and (c) the landfill bans boost recycling levels (Namias, 2013).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3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and environmental benefits of </a:t>
            </a:r>
            <a:br>
              <a:rPr lang="en-US" dirty="0" smtClean="0"/>
            </a:br>
            <a:r>
              <a:rPr lang="en-US" dirty="0" smtClean="0"/>
              <a:t>e-waste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09645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Developing </a:t>
            </a:r>
            <a:r>
              <a:rPr lang="en-US" sz="2600" dirty="0"/>
              <a:t>new technological solutions and educating the public on recycling, reusing, and disposing of various electronics will encourage more social responsibility for </a:t>
            </a:r>
            <a:r>
              <a:rPr lang="en-US" sz="2600" dirty="0" smtClean="0"/>
              <a:t>E-waste </a:t>
            </a:r>
            <a:r>
              <a:rPr lang="en-US" sz="2600" dirty="0"/>
              <a:t>as it relates to the environment as a global concern </a:t>
            </a:r>
            <a:r>
              <a:rPr lang="en-US" sz="2600" dirty="0" smtClean="0"/>
              <a:t>(</a:t>
            </a:r>
            <a:r>
              <a:rPr lang="en-US" sz="2600" dirty="0" err="1" smtClean="0"/>
              <a:t>Bhutta</a:t>
            </a:r>
            <a:r>
              <a:rPr lang="en-US" sz="2600" dirty="0" smtClean="0"/>
              <a:t> </a:t>
            </a:r>
            <a:r>
              <a:rPr lang="en-US" sz="2600" dirty="0"/>
              <a:t>et al (2011</a:t>
            </a:r>
            <a:r>
              <a:rPr lang="en-US" sz="2600" dirty="0" smtClean="0"/>
              <a:t>). </a:t>
            </a:r>
            <a:endParaRPr lang="en-US" sz="2600" dirty="0"/>
          </a:p>
          <a:p>
            <a:r>
              <a:rPr lang="en-US" sz="2600" dirty="0" smtClean="0"/>
              <a:t>Goodwill (2010) supports </a:t>
            </a:r>
            <a:r>
              <a:rPr lang="en-US" sz="2600" dirty="0"/>
              <a:t>manufacturers who take back more than their market share of covered electronic devices through incentives, and pay a minimum price for covered electronic devices per pound beyond their annual goals. 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and environmental benefits of </a:t>
            </a:r>
            <a:br>
              <a:rPr lang="en-US" dirty="0"/>
            </a:br>
            <a:r>
              <a:rPr lang="en-US" dirty="0" smtClean="0"/>
              <a:t>e-waste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73918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Goodwill (2010) promotes the use of a green job to include recycling, computer refurbishing, and green building construction at the local, state and federal government levels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encourage the refurbishing of computers to help the environment, Goodwill has also created training programs. For the drop of covered electronic devices, some Goodwill agencies charge a nominal fee to consumers since recyclers often charge Goodwill to collect covered electronics.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3184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Lower East Side Ecology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932372"/>
          </a:xfrm>
        </p:spPr>
        <p:txBody>
          <a:bodyPr>
            <a:normAutofit/>
          </a:bodyPr>
          <a:lstStyle/>
          <a:p>
            <a:r>
              <a:rPr lang="en-US" dirty="0" smtClean="0"/>
              <a:t>This selected field research site has a central location that is a community based resource</a:t>
            </a:r>
          </a:p>
          <a:p>
            <a:r>
              <a:rPr lang="en-US" dirty="0" smtClean="0"/>
              <a:t>Offers </a:t>
            </a:r>
            <a:r>
              <a:rPr lang="en-US" dirty="0"/>
              <a:t>services and education for a wide range of environmental topics including the organics collection (composting), the electronic waste recycling, and the stewardship of </a:t>
            </a:r>
            <a:r>
              <a:rPr lang="en-US" dirty="0" smtClean="0"/>
              <a:t>public </a:t>
            </a:r>
            <a:r>
              <a:rPr lang="en-US" dirty="0"/>
              <a:t>green spaces. </a:t>
            </a:r>
            <a:endParaRPr lang="en-US" dirty="0" smtClean="0"/>
          </a:p>
          <a:p>
            <a:r>
              <a:rPr lang="en-US" dirty="0"/>
              <a:t>Provides opportunities for all New Yorkers to learn more about the environmental issues that New York City has to deal with, and provides resources and solutions that address these issues. </a:t>
            </a:r>
          </a:p>
        </p:txBody>
      </p:sp>
    </p:spTree>
    <p:extLst>
      <p:ext uri="{BB962C8B-B14F-4D97-AF65-F5344CB8AC3E}">
        <p14:creationId xmlns:p14="http://schemas.microsoft.com/office/powerpoint/2010/main" val="1877552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694</TotalTime>
  <Words>799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What is e-waste?</vt:lpstr>
      <vt:lpstr>Understanding e-waste </vt:lpstr>
      <vt:lpstr>E-waste Recycling and recovery in the united states</vt:lpstr>
      <vt:lpstr>E-waste Recycling and recovery in the united states (cont’d)</vt:lpstr>
      <vt:lpstr>Economic and environmental benefits of  e-waste</vt:lpstr>
      <vt:lpstr>Economic and environmental benefits of  e-waste (cont’d)</vt:lpstr>
      <vt:lpstr>The Lower East Side Ecology Center</vt:lpstr>
      <vt:lpstr>The Lower East Side Ecology Center (cont’d)</vt:lpstr>
      <vt:lpstr>summary</vt:lpstr>
      <vt:lpstr>References</vt:lpstr>
      <vt:lpstr>References (cont’d)</vt:lpstr>
      <vt:lpstr>References (cont’d)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Recycle and reuse of E- Waste</dc:title>
  <dc:creator>paul jacobs</dc:creator>
  <cp:lastModifiedBy>paul jacobs</cp:lastModifiedBy>
  <cp:revision>25</cp:revision>
  <cp:lastPrinted>2016-12-07T15:03:21Z</cp:lastPrinted>
  <dcterms:created xsi:type="dcterms:W3CDTF">2016-12-07T04:02:14Z</dcterms:created>
  <dcterms:modified xsi:type="dcterms:W3CDTF">2016-12-07T15:36:40Z</dcterms:modified>
</cp:coreProperties>
</file>