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5" r:id="rId8"/>
    <p:sldId id="260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5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2E81D-7C76-F54D-94A1-4D9331A9BDD2}" type="datetimeFigureOut">
              <a:rPr lang="en-US" smtClean="0"/>
              <a:t>12/7/16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50EB3-678C-BB40-AD80-5A838C0E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10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2E81D-7C76-F54D-94A1-4D9331A9BDD2}" type="datetimeFigureOut">
              <a:rPr lang="en-US" smtClean="0"/>
              <a:t>12/7/16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50EB3-678C-BB40-AD80-5A838C0E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88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2E81D-7C76-F54D-94A1-4D9331A9BDD2}" type="datetimeFigureOut">
              <a:rPr lang="en-US" smtClean="0"/>
              <a:t>12/7/16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50EB3-678C-BB40-AD80-5A838C0E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520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2E81D-7C76-F54D-94A1-4D9331A9BDD2}" type="datetimeFigureOut">
              <a:rPr lang="en-US" smtClean="0"/>
              <a:t>12/7/16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50EB3-678C-BB40-AD80-5A838C0E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214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2E81D-7C76-F54D-94A1-4D9331A9BDD2}" type="datetimeFigureOut">
              <a:rPr lang="en-US" smtClean="0"/>
              <a:t>12/7/16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50EB3-678C-BB40-AD80-5A838C0E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648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2E81D-7C76-F54D-94A1-4D9331A9BDD2}" type="datetimeFigureOut">
              <a:rPr lang="en-US" smtClean="0"/>
              <a:t>12/7/16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50EB3-678C-BB40-AD80-5A838C0E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930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2E81D-7C76-F54D-94A1-4D9331A9BDD2}" type="datetimeFigureOut">
              <a:rPr lang="en-US" smtClean="0"/>
              <a:t>12/7/16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50EB3-678C-BB40-AD80-5A838C0E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585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2E81D-7C76-F54D-94A1-4D9331A9BDD2}" type="datetimeFigureOut">
              <a:rPr lang="en-US" smtClean="0"/>
              <a:t>12/7/16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50EB3-678C-BB40-AD80-5A838C0E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416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2E81D-7C76-F54D-94A1-4D9331A9BDD2}" type="datetimeFigureOut">
              <a:rPr lang="en-US" smtClean="0"/>
              <a:t>12/7/16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50EB3-678C-BB40-AD80-5A838C0E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155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2E81D-7C76-F54D-94A1-4D9331A9BDD2}" type="datetimeFigureOut">
              <a:rPr lang="en-US" smtClean="0"/>
              <a:t>12/7/16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50EB3-678C-BB40-AD80-5A838C0E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238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2E81D-7C76-F54D-94A1-4D9331A9BDD2}" type="datetimeFigureOut">
              <a:rPr lang="en-US" smtClean="0"/>
              <a:t>12/7/16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50EB3-678C-BB40-AD80-5A838C0E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500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2E81D-7C76-F54D-94A1-4D9331A9BDD2}" type="datetimeFigureOut">
              <a:rPr lang="en-US" smtClean="0"/>
              <a:t>12/7/16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50EB3-678C-BB40-AD80-5A838C0E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291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fargeholcim-foundation.org/Projects/the-dryline" TargetMode="External"/><Relationship Id="rId4" Type="http://schemas.openxmlformats.org/officeDocument/2006/relationships/hyperlink" Target="https://www.wired.com/2014/06/a-335m-project-to-save-nyc-from-climate-catastrophe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rchdaily.com/493406/the-big-u-big-s-new-york-city-vision-for-rebuild-by-design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8287"/>
            <a:ext cx="7772400" cy="5388428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/>
                <a:cs typeface="Times New Roman"/>
              </a:rPr>
              <a:t>THE BIG U PROJECT	</a:t>
            </a:r>
            <a:br>
              <a:rPr lang="en-US" sz="3600" dirty="0" smtClean="0">
                <a:latin typeface="Times New Roman"/>
                <a:cs typeface="Times New Roman"/>
              </a:rPr>
            </a:br>
            <a:r>
              <a:rPr lang="en-US" sz="3600" dirty="0" smtClean="0">
                <a:latin typeface="Times New Roman"/>
                <a:cs typeface="Times New Roman"/>
              </a:rPr>
              <a:t>ERDEM UZUNOGLU</a:t>
            </a:r>
            <a:br>
              <a:rPr lang="en-US" sz="3600" dirty="0" smtClean="0">
                <a:latin typeface="Times New Roman"/>
                <a:cs typeface="Times New Roman"/>
              </a:rPr>
            </a:br>
            <a:r>
              <a:rPr lang="en-US" sz="3600" dirty="0" smtClean="0">
                <a:latin typeface="Times New Roman"/>
                <a:cs typeface="Times New Roman"/>
              </a:rPr>
              <a:t/>
            </a:r>
            <a:br>
              <a:rPr lang="en-US" sz="3600" dirty="0" smtClean="0">
                <a:latin typeface="Times New Roman"/>
                <a:cs typeface="Times New Roman"/>
              </a:rPr>
            </a:br>
            <a:r>
              <a:rPr lang="en-US" sz="3600" dirty="0" smtClean="0">
                <a:latin typeface="Times New Roman"/>
                <a:cs typeface="Times New Roman"/>
              </a:rPr>
              <a:t>Environmental Economics</a:t>
            </a:r>
            <a:br>
              <a:rPr lang="en-US" sz="3600" dirty="0" smtClean="0">
                <a:latin typeface="Times New Roman"/>
                <a:cs typeface="Times New Roman"/>
              </a:rPr>
            </a:br>
            <a:r>
              <a:rPr lang="en-US" sz="3600" dirty="0" smtClean="0">
                <a:latin typeface="Times New Roman"/>
                <a:cs typeface="Times New Roman"/>
              </a:rPr>
              <a:t>ECON 2505</a:t>
            </a:r>
            <a:br>
              <a:rPr lang="en-US" sz="3600" dirty="0" smtClean="0">
                <a:latin typeface="Times New Roman"/>
                <a:cs typeface="Times New Roman"/>
              </a:rPr>
            </a:br>
            <a:r>
              <a:rPr lang="en-US" sz="3600" dirty="0" smtClean="0">
                <a:latin typeface="Times New Roman"/>
                <a:cs typeface="Times New Roman"/>
              </a:rPr>
              <a:t>Prof. Sean P. MacDonald</a:t>
            </a:r>
            <a:br>
              <a:rPr lang="en-US" sz="3600" dirty="0" smtClean="0">
                <a:latin typeface="Times New Roman"/>
                <a:cs typeface="Times New Roman"/>
              </a:rPr>
            </a:br>
            <a:r>
              <a:rPr lang="en-US" sz="3600" dirty="0" smtClean="0">
                <a:latin typeface="Times New Roman"/>
                <a:cs typeface="Times New Roman"/>
              </a:rPr>
              <a:t>12/07/2016</a:t>
            </a:r>
            <a:br>
              <a:rPr lang="en-US" sz="3600" dirty="0" smtClean="0">
                <a:latin typeface="Times New Roman"/>
                <a:cs typeface="Times New Roman"/>
              </a:rPr>
            </a:br>
            <a:r>
              <a:rPr lang="en-US" sz="3600" dirty="0" smtClean="0">
                <a:latin typeface="Times New Roman"/>
                <a:cs typeface="Times New Roman"/>
              </a:rPr>
              <a:t> </a:t>
            </a:r>
            <a:br>
              <a:rPr lang="en-US" sz="3600" dirty="0" smtClean="0">
                <a:latin typeface="Times New Roman"/>
                <a:cs typeface="Times New Roman"/>
              </a:rPr>
            </a:br>
            <a:endParaRPr lang="en-US" sz="3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42182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a conclusion, The Big U project not only shields the city against floods and storm water; it provides social and environmental benefits to the community, and fosters an improved public </a:t>
            </a:r>
            <a:r>
              <a:rPr lang="en-US" dirty="0" smtClean="0"/>
              <a:t>realm.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213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701"/>
            <a:ext cx="8229600" cy="5355727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Quirk, V. (2014). The BIG U: BIG's New York City Vision for </a:t>
            </a:r>
            <a:r>
              <a:rPr lang="en-US" i="1" dirty="0" smtClean="0"/>
              <a:t>"Rebuild by Design"</a:t>
            </a:r>
            <a:r>
              <a:rPr lang="en-US" dirty="0" smtClean="0"/>
              <a:t> Retrieved November 02, 2016, from </a:t>
            </a:r>
            <a:r>
              <a:rPr lang="en-US" u="sng" dirty="0" smtClean="0">
                <a:hlinkClick r:id="rId2"/>
              </a:rPr>
              <a:t>http://www.archdaily.com/493406/the-big-u-big-s-new-york-city-vision-for-rebuild-by-design/</a:t>
            </a:r>
            <a:r>
              <a:rPr lang="en-US" dirty="0" smtClean="0"/>
              <a:t> </a:t>
            </a:r>
          </a:p>
          <a:p>
            <a:r>
              <a:rPr lang="en-US" dirty="0"/>
              <a:t>Bergman, K. U., Angels, B., </a:t>
            </a:r>
            <a:r>
              <a:rPr lang="en-US" dirty="0" err="1"/>
              <a:t>Bouw</a:t>
            </a:r>
            <a:r>
              <a:rPr lang="en-US" dirty="0"/>
              <a:t>, M., &amp; </a:t>
            </a:r>
            <a:r>
              <a:rPr lang="en-US" dirty="0" err="1"/>
              <a:t>Christoffersen</a:t>
            </a:r>
            <a:r>
              <a:rPr lang="en-US" dirty="0"/>
              <a:t>, T. (2016, May 04). </a:t>
            </a:r>
            <a:r>
              <a:rPr lang="en-US" i="1" dirty="0"/>
              <a:t>The </a:t>
            </a:r>
            <a:r>
              <a:rPr lang="en-US" i="1" dirty="0" err="1"/>
              <a:t>Dryline</a:t>
            </a:r>
            <a:r>
              <a:rPr lang="en-US" i="1" dirty="0"/>
              <a:t>: Urban flood protection infrastructure, New</a:t>
            </a:r>
            <a:r>
              <a:rPr lang="en-US" dirty="0"/>
              <a:t>. Retrieved November 02, 2016, from </a:t>
            </a:r>
            <a:r>
              <a:rPr lang="en-US" u="sng" dirty="0">
                <a:hlinkClick r:id="rId3"/>
              </a:rPr>
              <a:t>https://www.lafargeholcim-foundation.org/Projects/the-</a:t>
            </a:r>
            <a:r>
              <a:rPr lang="en-US" u="sng" dirty="0" smtClean="0">
                <a:hlinkClick r:id="rId3"/>
              </a:rPr>
              <a:t>dryline</a:t>
            </a:r>
            <a:endParaRPr lang="en-US" u="sng" dirty="0" smtClean="0"/>
          </a:p>
          <a:p>
            <a:r>
              <a:rPr lang="en-US" dirty="0"/>
              <a:t>Rhodes, M. (2014, August 06). </a:t>
            </a:r>
            <a:r>
              <a:rPr lang="en-US" i="1" dirty="0"/>
              <a:t>A $335M Project to Save NYC From Climate Catastrophe</a:t>
            </a:r>
            <a:r>
              <a:rPr lang="en-US" dirty="0"/>
              <a:t>. Retrieved November 02, 2016, from </a:t>
            </a:r>
            <a:r>
              <a:rPr lang="en-US" u="sng" dirty="0">
                <a:hlinkClick r:id="rId4"/>
              </a:rPr>
              <a:t>https://www.wired.com/2014/06/a-335m-project-to-save-nyc-from-climate-catastrophe/</a:t>
            </a:r>
            <a:r>
              <a:rPr lang="en-US" dirty="0" smtClean="0">
                <a:effectLst/>
              </a:rPr>
              <a:t> </a:t>
            </a:r>
            <a:r>
              <a:rPr lang="en-US" dirty="0"/>
              <a:t> </a:t>
            </a:r>
          </a:p>
          <a:p>
            <a:r>
              <a:rPr lang="en-US" dirty="0"/>
              <a:t>B. (</a:t>
            </a:r>
            <a:r>
              <a:rPr lang="en-US" dirty="0" err="1"/>
              <a:t>n.d.</a:t>
            </a:r>
            <a:r>
              <a:rPr lang="en-US" dirty="0"/>
              <a:t>). </a:t>
            </a:r>
            <a:r>
              <a:rPr lang="en-US" dirty="0" err="1"/>
              <a:t>Archello</a:t>
            </a:r>
            <a:r>
              <a:rPr lang="en-US" dirty="0"/>
              <a:t> - How It's Made. Discover the products, stories and building teams behind the project. Retrieved December 07, 2016, from http://</a:t>
            </a:r>
            <a:r>
              <a:rPr lang="en-US" dirty="0" err="1"/>
              <a:t>us.archello.com</a:t>
            </a:r>
            <a:r>
              <a:rPr lang="en-US" dirty="0"/>
              <a:t>/en/project/big-u </a:t>
            </a:r>
            <a:endParaRPr lang="en-US" dirty="0" smtClean="0"/>
          </a:p>
          <a:p>
            <a:r>
              <a:rPr lang="en-US" dirty="0"/>
              <a:t>Cohen, M., York, M. N., </a:t>
            </a:r>
            <a:r>
              <a:rPr lang="en-US" dirty="0" err="1"/>
              <a:t>Nonko</a:t>
            </a:r>
            <a:r>
              <a:rPr lang="en-US" dirty="0"/>
              <a:t>, E., Schulz, D., Zimmer, L., Doge, A., &amp; 6. (2016). NYC May Get a Big Ugly Wall Instead of </a:t>
            </a:r>
            <a:r>
              <a:rPr lang="en-US" dirty="0" err="1"/>
              <a:t>Bjarke</a:t>
            </a:r>
            <a:r>
              <a:rPr lang="en-US" dirty="0"/>
              <a:t> </a:t>
            </a:r>
            <a:r>
              <a:rPr lang="en-US" dirty="0" err="1"/>
              <a:t>Ingels</a:t>
            </a:r>
            <a:r>
              <a:rPr lang="en-US" dirty="0"/>
              <a:t>' Storm Protection System | 6sqft. Retrieved December 07, 2016, from https://www.6sqft.com/nyc-may-get-a-big-ugly-wall-instead-of-bjarke-ingels-proposed-big-u-storm-protection-system/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>
              <a:effectLst/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143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2629"/>
            <a:ext cx="8229600" cy="4525963"/>
          </a:xfrm>
        </p:spPr>
        <p:txBody>
          <a:bodyPr/>
          <a:lstStyle/>
          <a:p>
            <a:pPr marL="457200" indent="-457200"/>
            <a:r>
              <a:rPr lang="en-US" dirty="0" smtClean="0">
                <a:latin typeface="Times New Roman"/>
                <a:cs typeface="Times New Roman"/>
              </a:rPr>
              <a:t>The Big U is a protective system that encircles Manhattan, responding to the needs and concerns of the island’s diverse communities.</a:t>
            </a:r>
          </a:p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 </a:t>
            </a:r>
          </a:p>
          <a:p>
            <a:pPr marL="457200" indent="-457200"/>
            <a:r>
              <a:rPr lang="en-US" dirty="0" smtClean="0">
                <a:latin typeface="Times New Roman"/>
                <a:cs typeface="Times New Roman"/>
              </a:rPr>
              <a:t>Stretching from West 57th Street south to The Battery and up to East 42nd Street, the Big U protects 10 continuous miles of the city.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558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In collaboration with New York City, The BIG U proposal was developed to protect Lower Manhattan from floodwater, storms, and other impacts of a changing climate.</a:t>
            </a:r>
            <a:r>
              <a:rPr lang="en-US" sz="2000" dirty="0" smtClean="0">
                <a:effectLst/>
              </a:rPr>
              <a:t> </a:t>
            </a:r>
            <a:endParaRPr lang="en-US" sz="2000" dirty="0"/>
          </a:p>
        </p:txBody>
      </p:sp>
      <p:pic>
        <p:nvPicPr>
          <p:cNvPr id="6" name="Content Placeholder 5" descr="a14nasiusny-0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457200" y="16002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4014298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684791"/>
          </a:xfrm>
        </p:spPr>
        <p:txBody>
          <a:bodyPr>
            <a:noAutofit/>
          </a:bodyPr>
          <a:lstStyle/>
          <a:p>
            <a:r>
              <a:rPr lang="en-US" sz="2000" dirty="0"/>
              <a:t>The shape looks like the hull of a ship, each can provide a flood-protection zone, </a:t>
            </a:r>
            <a:r>
              <a:rPr lang="en-US" sz="2000" dirty="0" smtClean="0"/>
              <a:t>Each </a:t>
            </a:r>
            <a:r>
              <a:rPr lang="en-US" sz="2000" dirty="0"/>
              <a:t>compartment comprises a physically separate flood-protection </a:t>
            </a:r>
            <a:r>
              <a:rPr lang="en-US" sz="2000" dirty="0" smtClean="0"/>
              <a:t>zone</a:t>
            </a:r>
            <a:r>
              <a:rPr lang="en-US" sz="2000" dirty="0"/>
              <a:t>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60611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The Big U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</a:t>
            </a:r>
            <a:r>
              <a:rPr lang="en-US" dirty="0"/>
              <a:t>public zones include bike </a:t>
            </a:r>
            <a:r>
              <a:rPr lang="en-US" dirty="0" err="1" smtClean="0"/>
              <a:t>pathsand</a:t>
            </a:r>
            <a:r>
              <a:rPr lang="en-US" dirty="0" smtClean="0"/>
              <a:t> </a:t>
            </a:r>
            <a:r>
              <a:rPr lang="en-US" dirty="0"/>
              <a:t>new bridges – as well as pop-up sea walls, possibly deployed only during storms. </a:t>
            </a:r>
            <a:endParaRPr lang="en-US" dirty="0" smtClean="0"/>
          </a:p>
          <a:p>
            <a:r>
              <a:rPr lang="en-US" dirty="0" smtClean="0"/>
              <a:t>Salt</a:t>
            </a:r>
            <a:r>
              <a:rPr lang="en-US" dirty="0"/>
              <a:t>-resistant vegetation will be used to make the area more resilient to future flood events.</a:t>
            </a:r>
          </a:p>
          <a:p>
            <a:r>
              <a:rPr lang="en-US" dirty="0"/>
              <a:t> </a:t>
            </a:r>
            <a:r>
              <a:rPr lang="en-US" dirty="0" smtClean="0"/>
              <a:t>There will be direct and indirect job opportunities.</a:t>
            </a:r>
          </a:p>
          <a:p>
            <a:r>
              <a:rPr lang="en-US" dirty="0" smtClean="0"/>
              <a:t>It might be a economic boost for local businesses.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469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648505"/>
          </a:xfrm>
        </p:spPr>
        <p:txBody>
          <a:bodyPr>
            <a:noAutofit/>
          </a:bodyPr>
          <a:lstStyle/>
          <a:p>
            <a:pPr algn="l"/>
            <a:r>
              <a:rPr lang="en-US" sz="2400" dirty="0">
                <a:latin typeface="Times New Roman"/>
                <a:cs typeface="Times New Roman"/>
              </a:rPr>
              <a:t>In place of the existing Coast Guard building, the plan envisions a new building programmed as a maritime museum </a:t>
            </a:r>
            <a:r>
              <a:rPr lang="en-US" sz="2400" dirty="0" smtClean="0">
                <a:latin typeface="Times New Roman"/>
                <a:cs typeface="Times New Roman"/>
              </a:rPr>
              <a:t>or environmental </a:t>
            </a:r>
            <a:r>
              <a:rPr lang="en-US" sz="2400" dirty="0">
                <a:latin typeface="Times New Roman"/>
                <a:cs typeface="Times New Roman"/>
              </a:rPr>
              <a:t>education </a:t>
            </a:r>
            <a:r>
              <a:rPr lang="en-US" sz="2400" dirty="0" smtClean="0">
                <a:latin typeface="Times New Roman"/>
                <a:cs typeface="Times New Roman"/>
              </a:rPr>
              <a:t>facility.</a:t>
            </a:r>
            <a:endParaRPr lang="en-US" sz="2400" dirty="0">
              <a:latin typeface="Times New Roman"/>
              <a:cs typeface="Times New Roman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090" b="1090"/>
          <a:stretch>
            <a:fillRect/>
          </a:stretch>
        </p:blipFill>
        <p:spPr>
          <a:xfrm>
            <a:off x="457200" y="1923142"/>
            <a:ext cx="8229600" cy="4203021"/>
          </a:xfrm>
        </p:spPr>
      </p:pic>
    </p:spTree>
    <p:extLst>
      <p:ext uri="{BB962C8B-B14F-4D97-AF65-F5344CB8AC3E}">
        <p14:creationId xmlns:p14="http://schemas.microsoft.com/office/powerpoint/2010/main" val="2236271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The team envisions three compartments that function independently to provide flood protection</a:t>
            </a:r>
            <a:endParaRPr lang="en-US" sz="28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1</a:t>
            </a:r>
            <a:r>
              <a:rPr lang="en-US" baseline="30000" dirty="0" smtClean="0">
                <a:latin typeface="Times New Roman"/>
                <a:cs typeface="Times New Roman"/>
              </a:rPr>
              <a:t>st</a:t>
            </a:r>
            <a:r>
              <a:rPr lang="en-US" dirty="0" smtClean="0">
                <a:latin typeface="Times New Roman"/>
                <a:cs typeface="Times New Roman"/>
              </a:rPr>
              <a:t> compartment will be North-East River Park from east 23</a:t>
            </a:r>
            <a:r>
              <a:rPr lang="en-US" baseline="30000" dirty="0" smtClean="0">
                <a:latin typeface="Times New Roman"/>
                <a:cs typeface="Times New Roman"/>
              </a:rPr>
              <a:t>rd</a:t>
            </a:r>
            <a:r>
              <a:rPr lang="en-US" dirty="0" smtClean="0">
                <a:latin typeface="Times New Roman"/>
                <a:cs typeface="Times New Roman"/>
              </a:rPr>
              <a:t> street to Montgomery street.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2</a:t>
            </a:r>
            <a:r>
              <a:rPr lang="en-US" baseline="30000" dirty="0" smtClean="0">
                <a:latin typeface="Times New Roman"/>
                <a:cs typeface="Times New Roman"/>
              </a:rPr>
              <a:t>nd</a:t>
            </a:r>
            <a:r>
              <a:rPr lang="en-US" dirty="0" smtClean="0">
                <a:latin typeface="Times New Roman"/>
                <a:cs typeface="Times New Roman"/>
              </a:rPr>
              <a:t> will be Two bridges and Chinatown.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3</a:t>
            </a:r>
            <a:r>
              <a:rPr lang="en-US" baseline="30000" dirty="0" smtClean="0">
                <a:latin typeface="Times New Roman"/>
                <a:cs typeface="Times New Roman"/>
              </a:rPr>
              <a:t>rd</a:t>
            </a:r>
            <a:r>
              <a:rPr lang="en-US" dirty="0" smtClean="0">
                <a:latin typeface="Times New Roman"/>
                <a:cs typeface="Times New Roman"/>
              </a:rPr>
              <a:t> will be Battery park and Financial District from the Brooklyn Bridge to the Battery Park.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63299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Mayor </a:t>
            </a:r>
            <a:r>
              <a:rPr lang="en-US" dirty="0"/>
              <a:t>Bill de </a:t>
            </a:r>
            <a:r>
              <a:rPr lang="en-US" dirty="0" err="1"/>
              <a:t>Blasio</a:t>
            </a:r>
            <a:r>
              <a:rPr lang="en-US" dirty="0"/>
              <a:t> </a:t>
            </a:r>
            <a:r>
              <a:rPr lang="en-US" dirty="0" smtClean="0"/>
              <a:t>announced $170 </a:t>
            </a:r>
            <a:r>
              <a:rPr lang="en-US" dirty="0"/>
              <a:t>million has been allocated from the 2017 city budget for the climate resiliency plan of New York </a:t>
            </a:r>
            <a:r>
              <a:rPr lang="en-US" dirty="0" smtClean="0"/>
              <a:t>City.</a:t>
            </a:r>
          </a:p>
          <a:p>
            <a:r>
              <a:rPr lang="en-US" dirty="0"/>
              <a:t>Construction is set to start in 2017 on the project, which has received </a:t>
            </a:r>
            <a:r>
              <a:rPr lang="en-US" dirty="0" smtClean="0"/>
              <a:t>$335 </a:t>
            </a:r>
            <a:r>
              <a:rPr lang="en-US" dirty="0"/>
              <a:t>million from the US Federal </a:t>
            </a:r>
            <a:r>
              <a:rPr lang="en-US" dirty="0" smtClean="0"/>
              <a:t>Government.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621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/ Discussions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There are more than $500 billion business sector between east 57</a:t>
            </a:r>
            <a:r>
              <a:rPr lang="en-US" baseline="30000" dirty="0" smtClean="0"/>
              <a:t>th</a:t>
            </a:r>
            <a:r>
              <a:rPr lang="en-US" dirty="0" smtClean="0"/>
              <a:t> to west 42</a:t>
            </a:r>
            <a:r>
              <a:rPr lang="en-US" baseline="30000" dirty="0" smtClean="0"/>
              <a:t>nd</a:t>
            </a:r>
            <a:r>
              <a:rPr lang="en-US" dirty="0" smtClean="0"/>
              <a:t> street in Manhattan.</a:t>
            </a:r>
          </a:p>
          <a:p>
            <a:r>
              <a:rPr lang="en-US" dirty="0" smtClean="0"/>
              <a:t>Hurricane sandy devastated not only Financial District but also 95000 low income, elderly and disabled city residents.</a:t>
            </a:r>
          </a:p>
          <a:p>
            <a:r>
              <a:rPr lang="en-US" dirty="0" smtClean="0"/>
              <a:t> This project might be helpful for those people who lost their businesses and houses from the next hurricane.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210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571</Words>
  <Application>Microsoft Macintosh PowerPoint</Application>
  <PresentationFormat>On-screen Show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THE BIG U PROJECT  ERDEM UZUNOGLU  Environmental Economics ECON 2505 Prof. Sean P. MacDonald 12/07/2016   </vt:lpstr>
      <vt:lpstr>PowerPoint Presentation</vt:lpstr>
      <vt:lpstr>In collaboration with New York City, The BIG U proposal was developed to protect Lower Manhattan from floodwater, storms, and other impacts of a changing climate. </vt:lpstr>
      <vt:lpstr>The shape looks like the hull of a ship, each can provide a flood-protection zone, Each compartment comprises a physically separate flood-protection zone.</vt:lpstr>
      <vt:lpstr>Advantages of The Big U Project</vt:lpstr>
      <vt:lpstr>In place of the existing Coast Guard building, the plan envisions a new building programmed as a maritime museum or environmental education facility.</vt:lpstr>
      <vt:lpstr>The team envisions three compartments that function independently to provide flood protection</vt:lpstr>
      <vt:lpstr>Financial Costs</vt:lpstr>
      <vt:lpstr>Questions / Discussions</vt:lpstr>
      <vt:lpstr>PowerPoint Presentation</vt:lpstr>
      <vt:lpstr>Resources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BIG U PROJECT  ERDEM UZUNOGLU  Environmental Economics ECON 2505 Prof. Sean P. MacDonald 12/07/2016   </dc:title>
  <dc:creator>Zeynep Celik</dc:creator>
  <cp:lastModifiedBy>Zeynep Celik</cp:lastModifiedBy>
  <cp:revision>6</cp:revision>
  <dcterms:created xsi:type="dcterms:W3CDTF">2016-12-07T05:25:10Z</dcterms:created>
  <dcterms:modified xsi:type="dcterms:W3CDTF">2016-12-07T06:25:42Z</dcterms:modified>
</cp:coreProperties>
</file>