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21"/>
  </p:notesMasterIdLst>
  <p:sldIdLst>
    <p:sldId id="280" r:id="rId3"/>
    <p:sldId id="285" r:id="rId4"/>
    <p:sldId id="287" r:id="rId5"/>
    <p:sldId id="304" r:id="rId6"/>
    <p:sldId id="270" r:id="rId7"/>
    <p:sldId id="294" r:id="rId8"/>
    <p:sldId id="268" r:id="rId9"/>
    <p:sldId id="293" r:id="rId10"/>
    <p:sldId id="303" r:id="rId11"/>
    <p:sldId id="295" r:id="rId12"/>
    <p:sldId id="296" r:id="rId13"/>
    <p:sldId id="297" r:id="rId14"/>
    <p:sldId id="298" r:id="rId15"/>
    <p:sldId id="300" r:id="rId16"/>
    <p:sldId id="299" r:id="rId17"/>
    <p:sldId id="301" r:id="rId18"/>
    <p:sldId id="302" r:id="rId19"/>
    <p:sldId id="28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936">
          <p15:clr>
            <a:srgbClr val="A4A3A4"/>
          </p15:clr>
        </p15:guide>
        <p15:guide id="6" orient="horz" pos="1379">
          <p15:clr>
            <a:srgbClr val="A4A3A4"/>
          </p15:clr>
        </p15:guide>
        <p15:guide id="7" orient="horz" pos="1584">
          <p15:clr>
            <a:srgbClr val="A4A3A4"/>
          </p15:clr>
        </p15:guide>
        <p15:guide id="8" orient="horz" pos="791">
          <p15:clr>
            <a:srgbClr val="A4A3A4"/>
          </p15:clr>
        </p15:guide>
        <p15:guide id="9" orient="horz" pos="3744">
          <p15:clr>
            <a:srgbClr val="A4A3A4"/>
          </p15:clr>
        </p15:guide>
        <p15:guide id="10" orient="horz" pos="4176">
          <p15:clr>
            <a:srgbClr val="A4A3A4"/>
          </p15:clr>
        </p15:guide>
        <p15:guide id="11" orient="horz" pos="2256">
          <p15:clr>
            <a:srgbClr val="A4A3A4"/>
          </p15:clr>
        </p15:guide>
        <p15:guide id="12" pos="5616">
          <p15:clr>
            <a:srgbClr val="A4A3A4"/>
          </p15:clr>
        </p15:guide>
        <p15:guide id="13" pos="432">
          <p15:clr>
            <a:srgbClr val="A4A3A4"/>
          </p15:clr>
        </p15:guide>
        <p15:guide id="14" pos="576">
          <p15:clr>
            <a:srgbClr val="A4A3A4"/>
          </p15:clr>
        </p15:guide>
        <p15:guide id="15" pos="3098">
          <p15:clr>
            <a:srgbClr val="A4A3A4"/>
          </p15:clr>
        </p15:guide>
        <p15:guide id="16" pos="3168">
          <p15:clr>
            <a:srgbClr val="A4A3A4"/>
          </p15:clr>
        </p15:guide>
        <p15:guide id="17" pos="3024">
          <p15:clr>
            <a:srgbClr val="A4A3A4"/>
          </p15:clr>
        </p15:guide>
        <p15:guide id="18" pos="3600">
          <p15:clr>
            <a:srgbClr val="A4A3A4"/>
          </p15:clr>
        </p15:guide>
        <p15:guide id="19" pos="1728">
          <p15:clr>
            <a:srgbClr val="A4A3A4"/>
          </p15:clr>
        </p15:guide>
        <p15:guide id="20" pos="1872">
          <p15:clr>
            <a:srgbClr val="A4A3A4"/>
          </p15:clr>
        </p15:guide>
        <p15:guide id="21" pos="2880">
          <p15:clr>
            <a:srgbClr val="A4A3A4"/>
          </p15:clr>
        </p15:guide>
        <p15:guide id="22" pos="3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696"/>
    <a:srgbClr val="9CAA00"/>
    <a:srgbClr val="007896"/>
    <a:srgbClr val="B1B1B0"/>
    <a:srgbClr val="878785"/>
    <a:srgbClr val="BBBBBB"/>
    <a:srgbClr val="007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7" autoAdjust="0"/>
    <p:restoredTop sz="94660"/>
  </p:normalViewPr>
  <p:slideViewPr>
    <p:cSldViewPr snapToObjects="1" showGuides="1">
      <p:cViewPr varScale="1">
        <p:scale>
          <a:sx n="86" d="100"/>
          <a:sy n="86" d="100"/>
        </p:scale>
        <p:origin x="1380" y="90"/>
      </p:cViewPr>
      <p:guideLst>
        <p:guide orient="horz" pos="3888"/>
        <p:guide orient="horz" pos="864"/>
        <p:guide orient="horz" pos="3312"/>
        <p:guide orient="horz" pos="1008"/>
        <p:guide orient="horz" pos="3936"/>
        <p:guide orient="horz" pos="1379"/>
        <p:guide orient="horz" pos="1584"/>
        <p:guide orient="horz" pos="791"/>
        <p:guide orient="horz" pos="3744"/>
        <p:guide orient="horz" pos="4176"/>
        <p:guide orient="horz" pos="2256"/>
        <p:guide pos="5616"/>
        <p:guide pos="432"/>
        <p:guide pos="576"/>
        <p:guide pos="3098"/>
        <p:guide pos="3168"/>
        <p:guide pos="3024"/>
        <p:guide pos="3600"/>
        <p:guide pos="1728"/>
        <p:guide pos="1872"/>
        <p:guide pos="2880"/>
        <p:guide pos="3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EE96BB-3007-4719-AECA-EB64C2460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156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668991" y="2178424"/>
            <a:ext cx="5046009" cy="1402975"/>
          </a:xfrm>
        </p:spPr>
        <p:txBody>
          <a:bodyPr lIns="0" tIns="0" rIns="0" bIns="0" anchor="t" anchorCtr="0"/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68991" y="3581400"/>
            <a:ext cx="3903009" cy="1676400"/>
          </a:xfrm>
          <a:noFill/>
        </p:spPr>
        <p:txBody>
          <a:bodyPr lIns="0" tIns="0" rIns="0" bIns="0" anchor="t" anchorCtr="0"/>
          <a:lstStyle>
            <a:lvl1pPr marL="1588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30" y="5840505"/>
            <a:ext cx="2011680" cy="402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F2A4-E489-4C10-A601-70206B005BAB}" type="datetime4">
              <a:rPr lang="en-US" altLang="en-US" smtClean="0"/>
              <a:t>December 7, 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Title of Presentation | FileSite Number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85F7-5C9A-4F62-88D0-B9911C19944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805A-ADA5-4E18-8EBE-87018C244D1B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Title of Presentation | FileSite Number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F35-E3A7-4182-AFB9-6344DC7C3F8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B9F-DB15-423D-8944-78ACAC3C7ED2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Title of Presentation | FileSite Number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D536-0B44-4DC7-9EFA-1110C585705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805A-ADA5-4E18-8EBE-87018C244D1B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Title of Presentation | FileSite Number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F35-E3A7-4182-AFB9-6344DC7C3F8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805A-ADA5-4E18-8EBE-87018C244D1B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Title of Presentation | FileSite Number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F35-E3A7-4182-AFB9-6344DC7C3F8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9045-AC59-4374-A244-4F664E595AC4}" type="datetime4">
              <a:rPr lang="en-US" altLang="en-US" smtClean="0"/>
              <a:t>December 7, 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Title of Presentation | FileSite Number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2459-C713-4A3E-AEA0-530C7D77AF4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685800" y="1255712"/>
            <a:ext cx="8229600" cy="34448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rgbClr val="2A2A2A">
                  <a:lumMod val="75000"/>
                  <a:lumOff val="25000"/>
                </a:srgb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805A-ADA5-4E18-8EBE-87018C244D1B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Title of Presentation | FileSite Number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F35-E3A7-4182-AFB9-6344DC7C3F8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805A-ADA5-4E18-8EBE-87018C244D1B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Title of Presentation | FileSite Number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F35-E3A7-4182-AFB9-6344DC7C3F8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805A-ADA5-4E18-8EBE-87018C244D1B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Title of Presentation | FileSite Number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F35-E3A7-4182-AFB9-6344DC7C3F8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A5F2A4-E489-4C10-A601-70206B005BAB}" type="datetime4">
              <a:rPr lang="en-US" altLang="en-US" smtClean="0"/>
              <a:t>December 7, 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Title of Presentation | FileSite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E85F7-5C9A-4F62-88D0-B9911C199440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132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0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805A-ADA5-4E18-8EBE-87018C244D1B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Title of Presentation | FileSite Number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F35-E3A7-4182-AFB9-6344DC7C3F8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20B9F-DB15-423D-8944-78ACAC3C7ED2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Title of Presentation | </a:t>
            </a:r>
            <a:r>
              <a:rPr lang="en-US" altLang="en-US" dirty="0" err="1"/>
              <a:t>FileSite</a:t>
            </a:r>
            <a:r>
              <a:rPr lang="en-US" altLang="en-US" dirty="0"/>
              <a:t>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DD536-0B44-4DC7-9EFA-1110C585705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132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914400" y="1600200"/>
            <a:ext cx="3886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029200" y="1600200"/>
            <a:ext cx="3886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6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3DDD8-40B2-4953-9ED9-D58737D3129C}" type="datetime4">
              <a:rPr lang="en-US" altLang="en-US" smtClean="0"/>
              <a:t>December 7, 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Title of Presentation | FileSite Number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7844D-4933-418E-94B8-8CDEE13336F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132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5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3F9045-AC59-4374-A244-4F664E595AC4}" type="datetime4">
              <a:rPr lang="en-US" altLang="en-US" smtClean="0"/>
              <a:t>December 7, 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Title of Presentation | FileSite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A2459-C713-4A3E-AEA0-530C7D77AF4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85800" y="1255712"/>
            <a:ext cx="8229600" cy="34448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rgbClr val="2A2A2A">
                  <a:lumMod val="75000"/>
                  <a:lumOff val="2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1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nd Hol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3F9045-AC59-4374-A244-4F664E595AC4}" type="datetime4">
              <a:rPr lang="en-US" altLang="en-US" smtClean="0"/>
              <a:t>December 7, 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Title of Presentation | FileSite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A2459-C713-4A3E-AEA0-530C7D77AF4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85800" y="1255712"/>
            <a:ext cx="8229600" cy="34448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rgbClr val="2A2A2A">
                  <a:lumMod val="75000"/>
                  <a:lumOff val="25000"/>
                </a:srgbClr>
              </a:solidFill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2578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85800" y="3581400"/>
            <a:ext cx="8229600" cy="16764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85800" y="5257800"/>
            <a:ext cx="8229600" cy="914400"/>
          </a:xfr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 bwMode="white">
          <a:xfrm>
            <a:off x="0" y="6172200"/>
            <a:ext cx="685800" cy="685800"/>
          </a:xfrm>
          <a:prstGeom prst="rect">
            <a:avLst/>
          </a:prstGeom>
          <a:solidFill>
            <a:schemeClr val="bg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rgbClr val="2A2A2A">
                  <a:lumMod val="75000"/>
                  <a:lumOff val="2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3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805A-ADA5-4E18-8EBE-87018C244D1B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Title of Presentation | FileSite Number</a:t>
            </a:r>
            <a:endParaRPr lang="en-US" alt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F35-E3A7-4182-AFB9-6344DC7C3F8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132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971800" y="1600200"/>
            <a:ext cx="5943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4400" y="1600200"/>
            <a:ext cx="1399032" cy="185623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1" y="3581400"/>
            <a:ext cx="2057400" cy="12954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tx2"/>
                </a:solidFill>
              </a:defRPr>
            </a:lvl1pPr>
            <a:lvl2pPr marL="344488" indent="0">
              <a:buNone/>
              <a:defRPr/>
            </a:lvl2pPr>
            <a:lvl3pPr marL="687387" indent="0">
              <a:buNone/>
              <a:defRPr/>
            </a:lvl3pPr>
            <a:lvl4pPr marL="1031875" indent="0">
              <a:buNone/>
              <a:defRPr/>
            </a:lvl4pPr>
            <a:lvl5pPr marL="1374775" indent="0">
              <a:buNone/>
              <a:defRPr/>
            </a:lvl5pPr>
          </a:lstStyle>
          <a:p>
            <a:pPr lvl="0"/>
            <a:r>
              <a:rPr lang="en-US" dirty="0" smtClean="0"/>
              <a:t>Lawyer Name and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25042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132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3969310" y="6248400"/>
            <a:ext cx="12033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4470805A-ADA5-4E18-8EBE-87018C244D1B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245132"/>
            <a:ext cx="26638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altLang="en-US" dirty="0"/>
              <a:t>Title of Presentation | </a:t>
            </a:r>
            <a:r>
              <a:rPr lang="en-US" altLang="en-US" dirty="0" err="1"/>
              <a:t>FileSite</a:t>
            </a:r>
            <a:r>
              <a:rPr lang="en-US" altLang="en-US" dirty="0"/>
              <a:t> Number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42238"/>
            <a:ext cx="576263" cy="387162"/>
          </a:xfrm>
        </p:spPr>
        <p:txBody>
          <a:bodyPr/>
          <a:lstStyle>
            <a:lvl1pPr>
              <a:defRPr/>
            </a:lvl1pPr>
          </a:lstStyle>
          <a:p>
            <a:fld id="{820CBFFB-8322-46D5-8C50-9C26211E68DC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914400" y="1600200"/>
            <a:ext cx="3886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5029200" y="1600200"/>
            <a:ext cx="3886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7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8001000" cy="4343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132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3969310" y="6248400"/>
            <a:ext cx="12033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4470805A-ADA5-4E18-8EBE-87018C244D1B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245132"/>
            <a:ext cx="26638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altLang="en-US" dirty="0"/>
              <a:t>Title of Presentation | </a:t>
            </a:r>
            <a:r>
              <a:rPr lang="en-US" altLang="en-US" dirty="0" err="1"/>
              <a:t>FileSite</a:t>
            </a:r>
            <a:r>
              <a:rPr lang="en-US" altLang="en-US" dirty="0"/>
              <a:t> Number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42238"/>
            <a:ext cx="576263" cy="387162"/>
          </a:xfrm>
        </p:spPr>
        <p:txBody>
          <a:bodyPr/>
          <a:lstStyle>
            <a:lvl1pPr>
              <a:defRPr/>
            </a:lvl1pPr>
          </a:lstStyle>
          <a:p>
            <a:fld id="{820CBFFB-8322-46D5-8C50-9C26211E68D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121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685800" cy="6858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132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001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69310" y="6248400"/>
            <a:ext cx="12033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4470805A-ADA5-4E18-8EBE-87018C244D1B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1" y="6245132"/>
            <a:ext cx="2470150" cy="38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altLang="en-US" dirty="0" smtClean="0"/>
              <a:t>Title of Presentation | </a:t>
            </a:r>
            <a:r>
              <a:rPr lang="en-US" altLang="en-US" dirty="0" err="1" smtClean="0"/>
              <a:t>FileSite</a:t>
            </a:r>
            <a:r>
              <a:rPr lang="en-US" altLang="en-US" dirty="0" smtClean="0"/>
              <a:t> Number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42238"/>
            <a:ext cx="576263" cy="38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fld id="{4BBD1F35-E3A7-4182-AFB9-6344DC7C3F8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1324" name="Picture 30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45" y="6385393"/>
            <a:ext cx="15113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914400" y="1371600"/>
            <a:ext cx="8001000" cy="0"/>
          </a:xfrm>
          <a:prstGeom prst="line">
            <a:avLst/>
          </a:prstGeom>
          <a:ln w="6350">
            <a:solidFill>
              <a:srgbClr val="62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80" r:id="rId6"/>
    <p:sldLayoutId id="2147483679" r:id="rId7"/>
    <p:sldLayoutId id="2147483660" r:id="rId8"/>
    <p:sldLayoutId id="2147483662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Courier New" pitchFamily="49" charset="0"/>
        <a:buChar char="­"/>
        <a:defRPr sz="2000">
          <a:solidFill>
            <a:schemeClr val="tx1"/>
          </a:solidFill>
          <a:latin typeface="+mn-lt"/>
        </a:defRPr>
      </a:lvl2pPr>
      <a:lvl3pPr marL="914400" indent="-2270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Courier New" pitchFamily="49" charset="0"/>
        <a:buChar char="­"/>
        <a:defRPr>
          <a:solidFill>
            <a:schemeClr val="tx1"/>
          </a:solidFill>
          <a:latin typeface="+mn-lt"/>
        </a:defRPr>
      </a:lvl3pPr>
      <a:lvl4pPr marL="1258888" indent="-2270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Courier New" pitchFamily="49" charset="0"/>
        <a:buChar char="­"/>
        <a:defRPr>
          <a:solidFill>
            <a:schemeClr val="tx1"/>
          </a:solidFill>
          <a:latin typeface="+mn-lt"/>
        </a:defRPr>
      </a:lvl4pPr>
      <a:lvl5pPr marL="1601788" indent="-2270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Courier New" pitchFamily="49" charset="0"/>
        <a:buChar char="­"/>
        <a:defRPr>
          <a:solidFill>
            <a:schemeClr val="tx1"/>
          </a:solidFill>
          <a:latin typeface="+mn-lt"/>
        </a:defRPr>
      </a:lvl5pPr>
      <a:lvl6pPr marL="2058988" indent="-2270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Courier New" pitchFamily="49" charset="0"/>
        <a:buChar char="­"/>
        <a:defRPr>
          <a:solidFill>
            <a:schemeClr val="tx1"/>
          </a:solidFill>
          <a:latin typeface="+mn-lt"/>
        </a:defRPr>
      </a:lvl6pPr>
      <a:lvl7pPr marL="2516188" indent="-2270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Courier New" pitchFamily="49" charset="0"/>
        <a:buChar char="­"/>
        <a:defRPr>
          <a:solidFill>
            <a:schemeClr val="tx1"/>
          </a:solidFill>
          <a:latin typeface="+mn-lt"/>
        </a:defRPr>
      </a:lvl7pPr>
      <a:lvl8pPr marL="2973388" indent="-2270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Courier New" pitchFamily="49" charset="0"/>
        <a:buChar char="­"/>
        <a:defRPr>
          <a:solidFill>
            <a:schemeClr val="tx1"/>
          </a:solidFill>
          <a:latin typeface="+mn-lt"/>
        </a:defRPr>
      </a:lvl8pPr>
      <a:lvl9pPr marL="3430588" indent="-2270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Courier New" pitchFamily="49" charset="0"/>
        <a:buChar char="­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470805A-ADA5-4E18-8EBE-87018C244D1B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altLang="en-US" smtClean="0"/>
              <a:t>Title of Presentation | FileSite Number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BBD1F35-E3A7-4182-AFB9-6344DC7C3F8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81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Developing a Wind Project along NYC Highway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006600"/>
          </a:xfrm>
        </p:spPr>
        <p:txBody>
          <a:bodyPr>
            <a:noAutofit/>
          </a:bodyPr>
          <a:lstStyle/>
          <a:p>
            <a:r>
              <a:rPr lang="en-US" altLang="en-US" sz="2400" b="1" dirty="0" smtClean="0">
                <a:latin typeface="Andalus" pitchFamily="18" charset="-78"/>
                <a:cs typeface="Andalus" pitchFamily="18" charset="-78"/>
              </a:rPr>
              <a:t>RIEO RAMLALL</a:t>
            </a:r>
          </a:p>
          <a:p>
            <a:r>
              <a:rPr lang="en-US" altLang="en-US" sz="2400" b="1" dirty="0" smtClean="0">
                <a:latin typeface="Andalus" pitchFamily="18" charset="-78"/>
                <a:cs typeface="Andalus" pitchFamily="18" charset="-78"/>
              </a:rPr>
              <a:t>ENVIRONMENTAL ECONOMICS</a:t>
            </a:r>
            <a:endParaRPr lang="en-US" altLang="en-US" sz="2400" b="1" dirty="0">
              <a:latin typeface="Andalus" pitchFamily="18" charset="-78"/>
              <a:cs typeface="Andalus" pitchFamily="18" charset="-78"/>
            </a:endParaRPr>
          </a:p>
          <a:p>
            <a:r>
              <a:rPr lang="en-US" altLang="en-US" sz="2400" b="1" dirty="0" smtClean="0">
                <a:latin typeface="Andalus" pitchFamily="18" charset="-78"/>
                <a:cs typeface="Andalus" pitchFamily="18" charset="-78"/>
              </a:rPr>
              <a:t>Econ 2505</a:t>
            </a:r>
            <a:endParaRPr lang="en-US" altLang="en-US" sz="2400" b="1" dirty="0">
              <a:latin typeface="Andalus" pitchFamily="18" charset="-78"/>
              <a:cs typeface="Andalus" pitchFamily="18" charset="-78"/>
            </a:endParaRPr>
          </a:p>
          <a:p>
            <a:r>
              <a:rPr lang="en-US" altLang="en-US" sz="2400" b="1" dirty="0" smtClean="0">
                <a:latin typeface="Andalus" pitchFamily="18" charset="-78"/>
                <a:cs typeface="Andalus" pitchFamily="18" charset="-78"/>
              </a:rPr>
              <a:t>PROF: SEAN MECDONALD</a:t>
            </a:r>
            <a:endParaRPr lang="en-US" altLang="en-US" sz="2400" b="1" dirty="0">
              <a:latin typeface="Andalus" pitchFamily="18" charset="-78"/>
              <a:cs typeface="Andalus" pitchFamily="18" charset="-78"/>
            </a:endParaRPr>
          </a:p>
          <a:p>
            <a:r>
              <a:rPr lang="en-US" altLang="en-US" sz="2400" b="1" dirty="0" smtClean="0">
                <a:latin typeface="Andalus" pitchFamily="18" charset="-78"/>
                <a:cs typeface="Andalus" pitchFamily="18" charset="-78"/>
              </a:rPr>
              <a:t>DEC </a:t>
            </a:r>
            <a:r>
              <a:rPr lang="en-US" altLang="en-US" sz="2400" b="1" dirty="0">
                <a:latin typeface="Andalus" pitchFamily="18" charset="-78"/>
                <a:cs typeface="Andalus" pitchFamily="18" charset="-78"/>
              </a:rPr>
              <a:t>7</a:t>
            </a:r>
            <a:r>
              <a:rPr lang="en-US" altLang="en-US" sz="2400" b="1" dirty="0" smtClean="0">
                <a:latin typeface="Andalus" pitchFamily="18" charset="-78"/>
                <a:cs typeface="Andalus" pitchFamily="18" charset="-78"/>
              </a:rPr>
              <a:t>, 2016</a:t>
            </a:r>
            <a:endParaRPr lang="en-US" altLang="en-US" sz="2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26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473"/>
            <a:ext cx="4876800" cy="2988527"/>
          </a:xfrm>
          <a:prstGeom prst="rect">
            <a:avLst/>
          </a:prstGeom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Site Location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B5AA-D6EB-4908-B120-358A6078BC61}" type="datetime4">
              <a:rPr lang="en-US" altLang="en-US" smtClean="0"/>
              <a:t>December 7, 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841E-EFE6-4F3B-B112-BA8726719A9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4162" name="Rectangle 130"/>
          <p:cNvSpPr>
            <a:spLocks noGrp="1" noChangeArrowheads="1"/>
          </p:cNvSpPr>
          <p:nvPr>
            <p:ph sz="quarter" idx="13"/>
          </p:nvPr>
        </p:nvSpPr>
        <p:spPr>
          <a:xfrm>
            <a:off x="914400" y="1600200"/>
            <a:ext cx="7543800" cy="43434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	</a:t>
            </a:r>
          </a:p>
          <a:p>
            <a:pPr marL="914400" lvl="3" indent="0">
              <a:buNone/>
            </a:pP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56164"/>
            <a:ext cx="4572000" cy="1939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6164"/>
            <a:ext cx="4567237" cy="1939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95800"/>
            <a:ext cx="42672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Cost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B5AA-D6EB-4908-B120-358A6078BC61}" type="datetime4">
              <a:rPr lang="en-US" altLang="en-US" smtClean="0"/>
              <a:t>December 7, 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841E-EFE6-4F3B-B112-BA8726719A9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4162" name="Rectangle 130"/>
          <p:cNvSpPr>
            <a:spLocks noGrp="1" noChangeArrowheads="1"/>
          </p:cNvSpPr>
          <p:nvPr>
            <p:ph sz="quarter" idx="13"/>
          </p:nvPr>
        </p:nvSpPr>
        <p:spPr>
          <a:xfrm>
            <a:off x="914400" y="1600200"/>
            <a:ext cx="7543800" cy="43434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	</a:t>
            </a:r>
          </a:p>
          <a:p>
            <a:pPr marL="914400" lvl="3" indent="0">
              <a:buNone/>
            </a:pPr>
            <a:endParaRPr lang="en-US" dirty="0" smtClean="0"/>
          </a:p>
        </p:txBody>
      </p:sp>
      <p:sp>
        <p:nvSpPr>
          <p:cNvPr id="12" name="Rectangle 130"/>
          <p:cNvSpPr>
            <a:spLocks noGrp="1" noChangeArrowheads="1"/>
          </p:cNvSpPr>
          <p:nvPr>
            <p:ph sz="quarter" idx="13"/>
          </p:nvPr>
        </p:nvSpPr>
        <p:spPr>
          <a:xfrm>
            <a:off x="762000" y="1591056"/>
            <a:ext cx="7848600" cy="4504944"/>
          </a:xfrm>
        </p:spPr>
        <p:txBody>
          <a:bodyPr>
            <a:normAutofit/>
          </a:bodyPr>
          <a:lstStyle/>
          <a:p>
            <a:pPr lvl="0"/>
            <a:r>
              <a:rPr lang="en-US" sz="1800" dirty="0" smtClean="0"/>
              <a:t>On Average wind turbines cost </a:t>
            </a:r>
            <a:r>
              <a:rPr lang="en-US" sz="1800" b="1" dirty="0" smtClean="0"/>
              <a:t>1.5M per MW installed</a:t>
            </a:r>
          </a:p>
          <a:p>
            <a:pPr lvl="0"/>
            <a:r>
              <a:rPr lang="en-US" sz="1800" dirty="0" smtClean="0"/>
              <a:t>60 turbines at 3.45MW = 207MW =</a:t>
            </a:r>
            <a:r>
              <a:rPr lang="en-US" sz="1800" b="1" dirty="0" smtClean="0"/>
              <a:t> $310M</a:t>
            </a:r>
          </a:p>
          <a:p>
            <a:pPr lvl="0"/>
            <a:endParaRPr lang="en-US" sz="1800" dirty="0"/>
          </a:p>
          <a:p>
            <a:pPr lvl="1"/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Energy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produced = 60 *3.45MW *365days*24hours = 1813.32 x 10</a:t>
            </a:r>
            <a:r>
              <a:rPr lang="en-US" sz="1800" baseline="30000" dirty="0">
                <a:solidFill>
                  <a:schemeClr val="tx2">
                    <a:lumMod val="75000"/>
                  </a:schemeClr>
                </a:solidFill>
              </a:rPr>
              <a:t>6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KWh </a:t>
            </a:r>
          </a:p>
          <a:p>
            <a:pPr lvl="1"/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At 20% efficiency = 362.664 x 10</a:t>
            </a:r>
            <a:r>
              <a:rPr lang="en-US" sz="1800" baseline="30000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KWh per year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At 7 cents per kwh = $25.38648M</a:t>
            </a: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25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Years life span return =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$634.6M</a:t>
            </a:r>
          </a:p>
          <a:p>
            <a:pPr lvl="1"/>
            <a:endParaRPr lang="en-US" sz="1800" dirty="0" smtClean="0"/>
          </a:p>
          <a:p>
            <a:pPr marL="0" lvl="0" indent="0">
              <a:buNone/>
            </a:pPr>
            <a:r>
              <a:rPr lang="en-US" sz="1800" dirty="0" smtClean="0"/>
              <a:t>Profit = $634M – $310M</a:t>
            </a:r>
          </a:p>
          <a:p>
            <a:pPr marL="0" lvl="0" indent="0">
              <a:buNone/>
            </a:pPr>
            <a:r>
              <a:rPr lang="en-US" sz="1800" b="1" dirty="0" smtClean="0"/>
              <a:t>Profit = $324M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62323" y="2505075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  <a:latin typeface="Baskerville Old Face" panose="02020602080505020303" pitchFamily="18" charset="0"/>
              </a:rPr>
              <a:t>Annual return for all 3.45MW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askerville Old Face" panose="02020602080505020303" pitchFamily="18" charset="0"/>
              </a:rPr>
              <a:t>turbines</a:t>
            </a:r>
            <a:endParaRPr lang="en-US" sz="1900" b="1" dirty="0">
              <a:solidFill>
                <a:schemeClr val="tx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Site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B9F-DB15-423D-8944-78ACAC3C7ED2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D536-0B44-4DC7-9EFA-1110C5857057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7857745" cy="3447288"/>
          </a:xfrm>
        </p:spPr>
        <p:txBody>
          <a:bodyPr>
            <a:normAutofit/>
          </a:bodyPr>
          <a:lstStyle/>
          <a:p>
            <a:r>
              <a:rPr lang="en-US" dirty="0" smtClean="0"/>
              <a:t>Similar Vestas Technology that will be used. </a:t>
            </a:r>
          </a:p>
          <a:p>
            <a:r>
              <a:rPr lang="en-US" dirty="0" smtClean="0"/>
              <a:t>Located in similar conditions and wind speed resource.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76655" y="1828800"/>
            <a:ext cx="755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Maple Ridge Wind Farm(Lewis County, New York) 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25" y="3781922"/>
            <a:ext cx="3905002" cy="217848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27" y="3730042"/>
            <a:ext cx="4057402" cy="226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384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Site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B9F-DB15-423D-8944-78ACAC3C7ED2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D536-0B44-4DC7-9EFA-1110C5857057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7857745" cy="3447288"/>
          </a:xfrm>
        </p:spPr>
        <p:txBody>
          <a:bodyPr>
            <a:normAutofit/>
          </a:bodyPr>
          <a:lstStyle/>
          <a:p>
            <a:r>
              <a:rPr lang="en-US" dirty="0"/>
              <a:t>Noise level of 55dB (A) at 100 meters away. </a:t>
            </a:r>
          </a:p>
          <a:p>
            <a:pPr lvl="1"/>
            <a:r>
              <a:rPr lang="en-US" dirty="0"/>
              <a:t>Similar to the noise of a car travelling at a speed of 60km/h.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6655" y="1828800"/>
            <a:ext cx="755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Maple Ridge Wind Farm(Lewis County, New York) 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3" y="3543300"/>
            <a:ext cx="4293047" cy="321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503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Site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B9F-DB15-423D-8944-78ACAC3C7ED2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D536-0B44-4DC7-9EFA-1110C5857057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76654" y="2438400"/>
            <a:ext cx="7857745" cy="3688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Effects on Wildlife</a:t>
            </a:r>
          </a:p>
          <a:p>
            <a:pPr marL="301943" lvl="1" indent="0">
              <a:buNone/>
            </a:pPr>
            <a:r>
              <a:rPr lang="en-US" dirty="0" smtClean="0"/>
              <a:t>Over a 1 year period to include all seasons </a:t>
            </a:r>
          </a:p>
          <a:p>
            <a:pPr lvl="1"/>
            <a:r>
              <a:rPr lang="en-US" dirty="0" smtClean="0"/>
              <a:t>53 incidents were recorded of species including;</a:t>
            </a:r>
          </a:p>
          <a:p>
            <a:pPr lvl="2"/>
            <a:r>
              <a:rPr lang="en-US" dirty="0" smtClean="0"/>
              <a:t>23 Song bird species</a:t>
            </a:r>
          </a:p>
          <a:p>
            <a:pPr lvl="2"/>
            <a:r>
              <a:rPr lang="en-US" dirty="0" smtClean="0"/>
              <a:t>3 Game bird species </a:t>
            </a:r>
            <a:r>
              <a:rPr lang="en-US" sz="1400" dirty="0" smtClean="0"/>
              <a:t>(Ruffled Grouse, American Woodcock and Wild Turkey)</a:t>
            </a:r>
          </a:p>
          <a:p>
            <a:pPr lvl="2"/>
            <a:r>
              <a:rPr lang="en-US" dirty="0" smtClean="0"/>
              <a:t>3 Raptor species </a:t>
            </a:r>
            <a:r>
              <a:rPr lang="en-US" sz="1400" dirty="0" smtClean="0"/>
              <a:t>(American Kestrel, Cooper’s Hawk and Sharp-shinned Hawk)</a:t>
            </a:r>
          </a:p>
          <a:p>
            <a:pPr lvl="2"/>
            <a:r>
              <a:rPr lang="en-US" dirty="0" smtClean="0"/>
              <a:t>2 Water bird/Shore bird species </a:t>
            </a:r>
            <a:r>
              <a:rPr lang="en-US" sz="1800" dirty="0" smtClean="0"/>
              <a:t>(Mallard, Killdeer)</a:t>
            </a:r>
          </a:p>
          <a:p>
            <a:pPr marL="301943" lvl="1" indent="0">
              <a:buNone/>
            </a:pPr>
            <a:r>
              <a:rPr lang="en-US" dirty="0" smtClean="0"/>
              <a:t>The greatest number of incident occurred during the month of October.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6655" y="1828800"/>
            <a:ext cx="755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Maple Ridge Wind Farm(Lewis County, New York) 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9266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Wind Energy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B9F-DB15-423D-8944-78ACAC3C7ED2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D536-0B44-4DC7-9EFA-1110C5857057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76654" y="2133600"/>
            <a:ext cx="7248145" cy="39928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Creates employment</a:t>
            </a:r>
          </a:p>
          <a:p>
            <a:r>
              <a:rPr lang="en-US" dirty="0" smtClean="0"/>
              <a:t>Brings capital in to the local income through purchase of materials and supplies for construction. </a:t>
            </a:r>
          </a:p>
          <a:p>
            <a:r>
              <a:rPr lang="en-US" dirty="0" smtClean="0"/>
              <a:t>Helps prevent carbon pollution, sulfur dioxide and nitrogen oxides which causes smog, acid rain, and respiratory illness. </a:t>
            </a:r>
          </a:p>
          <a:p>
            <a:r>
              <a:rPr lang="en-US" dirty="0" smtClean="0"/>
              <a:t>Prevents mercury pollution, a neurotoxin that is harmful to people and wildlife. </a:t>
            </a:r>
          </a:p>
          <a:p>
            <a:r>
              <a:rPr lang="en-US" dirty="0" smtClean="0"/>
              <a:t>Reduces the exposure of our economy to high fuel prices.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9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Conclusions/Finding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B9F-DB15-423D-8944-78ACAC3C7ED2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D536-0B44-4DC7-9EFA-1110C5857057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76654" y="2133600"/>
            <a:ext cx="7248145" cy="3992880"/>
          </a:xfrm>
        </p:spPr>
        <p:txBody>
          <a:bodyPr>
            <a:normAutofit/>
          </a:bodyPr>
          <a:lstStyle/>
          <a:p>
            <a:r>
              <a:rPr lang="en-US" dirty="0" smtClean="0"/>
              <a:t>Wind resource is adequate enough for turbines.</a:t>
            </a:r>
          </a:p>
          <a:p>
            <a:r>
              <a:rPr lang="en-US" dirty="0" smtClean="0"/>
              <a:t>Available land space.</a:t>
            </a:r>
          </a:p>
          <a:p>
            <a:r>
              <a:rPr lang="en-US" dirty="0" smtClean="0"/>
              <a:t>Requires high capital but profits about 50%.</a:t>
            </a:r>
          </a:p>
          <a:p>
            <a:r>
              <a:rPr lang="en-US" dirty="0" smtClean="0"/>
              <a:t>Endangers some species but with little effect.</a:t>
            </a:r>
          </a:p>
          <a:p>
            <a:r>
              <a:rPr lang="en-US" dirty="0" smtClean="0"/>
              <a:t> Reduces CO2 emissions and global warming. </a:t>
            </a:r>
          </a:p>
          <a:p>
            <a:r>
              <a:rPr lang="en-US" dirty="0" smtClean="0"/>
              <a:t>Controls the prices of fuel </a:t>
            </a:r>
          </a:p>
          <a:p>
            <a:r>
              <a:rPr lang="en-US" dirty="0" smtClean="0"/>
              <a:t>Great for the economy by creating jobs and supporting local businesses.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07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B9F-DB15-423D-8944-78ACAC3C7ED2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D536-0B44-4DC7-9EFA-1110C5857057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76654" y="2133600"/>
            <a:ext cx="7248145" cy="448168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1600" dirty="0"/>
              <a:t>Manwell, J. F., McGowan, J. G., Rogers, A., Ellis, A., Wright, S., Brown, M., &amp; MacLeod, J. (2003). Wind turbine siting in an urban environment: The Hull, MA 660 kW turbine. </a:t>
            </a:r>
            <a:r>
              <a:rPr lang="en-US" sz="1600" i="1" dirty="0"/>
              <a:t>Retrieved October</a:t>
            </a:r>
            <a:r>
              <a:rPr lang="en-US" sz="1600" dirty="0"/>
              <a:t>, </a:t>
            </a:r>
            <a:r>
              <a:rPr lang="en-US" sz="1600" i="1" dirty="0"/>
              <a:t>26</a:t>
            </a:r>
            <a:r>
              <a:rPr lang="en-US" sz="1600" dirty="0"/>
              <a:t>, 2005.</a:t>
            </a:r>
          </a:p>
          <a:p>
            <a:r>
              <a:rPr lang="en-US" sz="1600" dirty="0"/>
              <a:t>Wind energy frequently asked questions (FAQ)| EWEA. (n.d.). Retrieved November 17, 2016, </a:t>
            </a:r>
            <a:r>
              <a:rPr lang="en-US" sz="1600" dirty="0" smtClean="0"/>
              <a:t>from </a:t>
            </a:r>
            <a:r>
              <a:rPr lang="en-US" sz="1600" dirty="0"/>
              <a:t>http://www.ewea.org/wind-energy-basics/faq/ </a:t>
            </a:r>
            <a:endParaRPr lang="en-US" sz="1600" dirty="0" smtClean="0"/>
          </a:p>
          <a:p>
            <a:r>
              <a:rPr lang="en-US" sz="1600" dirty="0"/>
              <a:t>Rautenstrauch, J. (n.d.). Siting of Wind Farms: Basic Aspects. Retrieved November 16, 2016, from http://www.wwindea.org/technology/ch02/en/2_4_1.html </a:t>
            </a:r>
          </a:p>
          <a:p>
            <a:r>
              <a:rPr lang="en-US" sz="1600" dirty="0"/>
              <a:t>Jain, A., Kerlinger, P., Curry, R., &amp; Slobodnik, L. (2009). Annual report for the Maple Ridge wind power project </a:t>
            </a:r>
            <a:r>
              <a:rPr lang="en-US" sz="1600" dirty="0" smtClean="0"/>
              <a:t>post construction </a:t>
            </a:r>
            <a:r>
              <a:rPr lang="en-US" sz="1600" dirty="0"/>
              <a:t>bird and bat fatality study–2006. Cell, 315, 560-8650.</a:t>
            </a:r>
          </a:p>
          <a:p>
            <a:r>
              <a:rPr lang="en-US" sz="1600" dirty="0"/>
              <a:t>Corbisier, C. (2003, August). Living With Noise. Retrieved November 10, 2016, from https://www.fhwa.dot.gov/publications/publicroads/03jul/06.cfm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451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057400"/>
          </a:xfrm>
        </p:spPr>
        <p:txBody>
          <a:bodyPr>
            <a:normAutofit/>
          </a:bodyPr>
          <a:lstStyle/>
          <a:p>
            <a:r>
              <a:rPr lang="en-US" alt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977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75467"/>
            <a:ext cx="4106333" cy="410633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872067" y="2675467"/>
            <a:ext cx="7814733" cy="3450696"/>
          </a:xfrm>
        </p:spPr>
        <p:txBody>
          <a:bodyPr/>
          <a:lstStyle/>
          <a:p>
            <a:pPr lvl="0"/>
            <a:r>
              <a:rPr lang="en-US" dirty="0" smtClean="0"/>
              <a:t>Reducing Green House Gasses in NYC by implementing wind energy along highways.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B9F-DB15-423D-8944-78ACAC3C7ED2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D536-0B44-4DC7-9EFA-1110C5857057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DD8-40B2-4953-9ED9-D58737D3129C}" type="datetime4">
              <a:rPr lang="en-US" altLang="en-US" smtClean="0"/>
              <a:pPr/>
              <a:t>December 7, 2016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844D-4933-418E-94B8-8CDEE13336F1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" name="Text Placeholder 7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8162546" cy="34472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Is it feasible to implement in New York </a:t>
            </a:r>
            <a:r>
              <a:rPr lang="en-US" dirty="0" smtClean="0"/>
              <a:t>City</a:t>
            </a:r>
            <a:r>
              <a:rPr lang="en-US" dirty="0"/>
              <a:t>?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Where can it be </a:t>
            </a:r>
            <a:r>
              <a:rPr lang="en-US" dirty="0" smtClean="0"/>
              <a:t>implemented</a:t>
            </a:r>
            <a:r>
              <a:rPr lang="en-US" dirty="0"/>
              <a:t>?</a:t>
            </a:r>
            <a:endParaRPr lang="en-US" dirty="0" smtClean="0"/>
          </a:p>
          <a:p>
            <a:pPr lvl="0">
              <a:lnSpc>
                <a:spcPct val="150000"/>
              </a:lnSpc>
            </a:pPr>
            <a:r>
              <a:rPr lang="en-US" dirty="0" smtClean="0"/>
              <a:t>Benefits of implementing wind energy in New York City.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wind turbine?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B9F-DB15-423D-8944-78ACAC3C7ED2}" type="datetime4">
              <a:rPr lang="en-US" altLang="en-US" smtClean="0"/>
              <a:t>December 7, 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Title of Presentation | FileSite Number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D536-0B44-4DC7-9EFA-1110C5857057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6519863" cy="3888603"/>
          </a:xfrm>
        </p:spPr>
      </p:pic>
    </p:spTree>
    <p:extLst>
      <p:ext uri="{BB962C8B-B14F-4D97-AF65-F5344CB8AC3E}">
        <p14:creationId xmlns:p14="http://schemas.microsoft.com/office/powerpoint/2010/main" val="152447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Finding from Secondary Sources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B5AA-D6EB-4908-B120-358A6078BC61}" type="datetime4">
              <a:rPr lang="en-US" altLang="en-US" smtClean="0"/>
              <a:t>December 7, 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841E-EFE6-4F3B-B112-BA8726719A9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4162" name="Rectangle 130"/>
          <p:cNvSpPr>
            <a:spLocks noGrp="1" noChangeArrowheads="1"/>
          </p:cNvSpPr>
          <p:nvPr>
            <p:ph sz="quarter" idx="13"/>
          </p:nvPr>
        </p:nvSpPr>
        <p:spPr>
          <a:xfrm>
            <a:off x="914400" y="1600200"/>
            <a:ext cx="7543800" cy="4343400"/>
          </a:xfrm>
        </p:spPr>
        <p:txBody>
          <a:bodyPr/>
          <a:lstStyle/>
          <a:p>
            <a:pPr lvl="0"/>
            <a:r>
              <a:rPr lang="en-US" dirty="0" smtClean="0"/>
              <a:t>Conditions for a successful wind energy project.  </a:t>
            </a:r>
          </a:p>
          <a:p>
            <a:pPr lvl="3">
              <a:lnSpc>
                <a:spcPct val="150000"/>
              </a:lnSpc>
            </a:pPr>
            <a:r>
              <a:rPr lang="en-US" dirty="0" smtClean="0"/>
              <a:t>Reliable wind resource</a:t>
            </a:r>
          </a:p>
          <a:p>
            <a:pPr lvl="3">
              <a:lnSpc>
                <a:spcPct val="150000"/>
              </a:lnSpc>
            </a:pPr>
            <a:r>
              <a:rPr lang="en-US" dirty="0" smtClean="0"/>
              <a:t>Close proximity of existing transmission lines</a:t>
            </a:r>
          </a:p>
          <a:p>
            <a:pPr lvl="3">
              <a:lnSpc>
                <a:spcPct val="150000"/>
              </a:lnSpc>
            </a:pPr>
            <a:r>
              <a:rPr lang="en-US" dirty="0" smtClean="0"/>
              <a:t>Access to land</a:t>
            </a:r>
          </a:p>
          <a:p>
            <a:pPr lvl="3">
              <a:lnSpc>
                <a:spcPct val="150000"/>
              </a:lnSpc>
            </a:pPr>
            <a:r>
              <a:rPr lang="en-US" dirty="0" smtClean="0"/>
              <a:t>Access to Capital </a:t>
            </a:r>
          </a:p>
          <a:p>
            <a:pPr lvl="3">
              <a:lnSpc>
                <a:spcPct val="150000"/>
              </a:lnSpc>
            </a:pPr>
            <a:r>
              <a:rPr lang="en-US" dirty="0" smtClean="0"/>
              <a:t>Reliable Market</a:t>
            </a:r>
          </a:p>
          <a:p>
            <a:pPr lvl="3">
              <a:lnSpc>
                <a:spcPct val="150000"/>
              </a:lnSpc>
            </a:pPr>
            <a:r>
              <a:rPr lang="en-US" dirty="0" smtClean="0"/>
              <a:t>Addressing site and feasibility considerations</a:t>
            </a:r>
          </a:p>
          <a:p>
            <a:pPr lvl="3">
              <a:lnSpc>
                <a:spcPct val="150000"/>
              </a:lnSpc>
            </a:pPr>
            <a:r>
              <a:rPr lang="en-US" dirty="0" smtClean="0"/>
              <a:t>Establish Dialog with manufacturers </a:t>
            </a:r>
          </a:p>
          <a:p>
            <a:pPr lvl="3">
              <a:lnSpc>
                <a:spcPct val="150000"/>
              </a:lnSpc>
            </a:pPr>
            <a:r>
              <a:rPr lang="en-US" dirty="0" smtClean="0"/>
              <a:t>Secure operation and maintenance needs</a:t>
            </a:r>
          </a:p>
          <a:p>
            <a:pPr marL="914400" lvl="3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Wind Resource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B5AA-D6EB-4908-B120-358A6078BC61}" type="datetime4">
              <a:rPr lang="en-US" altLang="en-US" smtClean="0"/>
              <a:t>December 7, 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841E-EFE6-4F3B-B112-BA8726719A9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4162" name="Rectangle 130"/>
          <p:cNvSpPr>
            <a:spLocks noGrp="1" noChangeArrowheads="1"/>
          </p:cNvSpPr>
          <p:nvPr>
            <p:ph sz="quarter" idx="13"/>
          </p:nvPr>
        </p:nvSpPr>
        <p:spPr>
          <a:xfrm>
            <a:off x="914400" y="1600200"/>
            <a:ext cx="7543800" cy="43434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	</a:t>
            </a:r>
          </a:p>
          <a:p>
            <a:pPr marL="914400" lvl="3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6" y="2514600"/>
            <a:ext cx="8030696" cy="1867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404" y="4505325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Low speed turbines require 3m/s to start = 6.7mph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Provides excellent production at an average speed of 13mph</a:t>
            </a:r>
          </a:p>
        </p:txBody>
      </p:sp>
    </p:spTree>
    <p:extLst>
      <p:ext uri="{BB962C8B-B14F-4D97-AF65-F5344CB8AC3E}">
        <p14:creationId xmlns:p14="http://schemas.microsoft.com/office/powerpoint/2010/main" val="9612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E170-80BD-42F2-BEA6-A0A2EF2650D8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373364"/>
            <a:ext cx="7416800" cy="5280025"/>
          </a:xfrm>
        </p:spPr>
      </p:pic>
      <p:sp>
        <p:nvSpPr>
          <p:cNvPr id="419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52400"/>
            <a:ext cx="7086600" cy="1066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Where ?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143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I-84 </a:t>
            </a:r>
          </a:p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71 miles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E170-80BD-42F2-BEA6-A0A2EF2650D8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52400"/>
            <a:ext cx="7086600" cy="1066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Where ?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143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I-84 </a:t>
            </a:r>
          </a:p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71 miles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66165"/>
            <a:ext cx="6400800" cy="4911383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5975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E170-80BD-42F2-BEA6-A0A2EF2650D8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52400"/>
            <a:ext cx="7086600" cy="1066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Why </a:t>
            </a:r>
            <a:r>
              <a:rPr lang="en-US" altLang="en-US" dirty="0" smtClean="0">
                <a:solidFill>
                  <a:schemeClr val="bg1"/>
                </a:solidFill>
              </a:rPr>
              <a:t>I-84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143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I-84 </a:t>
            </a:r>
          </a:p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71 miles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0" y="2286000"/>
            <a:ext cx="6944694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lank">
  <a:themeElements>
    <a:clrScheme name="Proskauer">
      <a:dk1>
        <a:srgbClr val="444D54"/>
      </a:dk1>
      <a:lt1>
        <a:srgbClr val="FFFFFF"/>
      </a:lt1>
      <a:dk2>
        <a:srgbClr val="009CDE"/>
      </a:dk2>
      <a:lt2>
        <a:srgbClr val="FFFFFF"/>
      </a:lt2>
      <a:accent1>
        <a:srgbClr val="003865"/>
      </a:accent1>
      <a:accent2>
        <a:srgbClr val="009CDE"/>
      </a:accent2>
      <a:accent3>
        <a:srgbClr val="006A52"/>
      </a:accent3>
      <a:accent4>
        <a:srgbClr val="A4D65E"/>
      </a:accent4>
      <a:accent5>
        <a:srgbClr val="FDDA24"/>
      </a:accent5>
      <a:accent6>
        <a:srgbClr val="FFA300"/>
      </a:accent6>
      <a:hlink>
        <a:srgbClr val="009CDE"/>
      </a:hlink>
      <a:folHlink>
        <a:srgbClr val="009CDE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2"/>
          </a:solidFill>
        </a:ln>
        <a:effectLst>
          <a:outerShdw dist="63500" dir="2700000" algn="tl" rotWithShape="0">
            <a:schemeClr val="tx2"/>
          </a:outerShdw>
        </a:effectLst>
      </a:spPr>
      <a:bodyPr rtlCol="0" anchor="ctr"/>
      <a:lstStyle>
        <a:defPPr algn="ctr">
          <a:defRPr sz="1300" b="1" dirty="0">
            <a:solidFill>
              <a:schemeClr val="tx1"/>
            </a:solidFill>
            <a:latin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333333"/>
        </a:dk1>
        <a:lt1>
          <a:srgbClr val="FFFFFF"/>
        </a:lt1>
        <a:dk2>
          <a:srgbClr val="007FAC"/>
        </a:dk2>
        <a:lt2>
          <a:srgbClr val="999A9D"/>
        </a:lt2>
        <a:accent1>
          <a:srgbClr val="FF7300"/>
        </a:accent1>
        <a:accent2>
          <a:srgbClr val="6C9D22"/>
        </a:accent2>
        <a:accent3>
          <a:srgbClr val="FFFFFF"/>
        </a:accent3>
        <a:accent4>
          <a:srgbClr val="2A2A2A"/>
        </a:accent4>
        <a:accent5>
          <a:srgbClr val="FFBCAA"/>
        </a:accent5>
        <a:accent6>
          <a:srgbClr val="618E1E"/>
        </a:accent6>
        <a:hlink>
          <a:srgbClr val="007FAC"/>
        </a:hlink>
        <a:folHlink>
          <a:srgbClr val="2516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1001</TotalTime>
  <Words>710</Words>
  <Application>Microsoft Office PowerPoint</Application>
  <PresentationFormat>On-screen Show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Andalus</vt:lpstr>
      <vt:lpstr>Arial</vt:lpstr>
      <vt:lpstr>Baskerville Old Face</vt:lpstr>
      <vt:lpstr>Candara</vt:lpstr>
      <vt:lpstr>Courier New</vt:lpstr>
      <vt:lpstr>Symbol</vt:lpstr>
      <vt:lpstr>Blank</vt:lpstr>
      <vt:lpstr>Waveform</vt:lpstr>
      <vt:lpstr>Developing a Wind Project along NYC Highway</vt:lpstr>
      <vt:lpstr>Thesis</vt:lpstr>
      <vt:lpstr>Objectives</vt:lpstr>
      <vt:lpstr>What is a wind turbine? </vt:lpstr>
      <vt:lpstr>Finding from Secondary Sources</vt:lpstr>
      <vt:lpstr>Wind Resource</vt:lpstr>
      <vt:lpstr>Where ?</vt:lpstr>
      <vt:lpstr>Where ?</vt:lpstr>
      <vt:lpstr>Why I-84</vt:lpstr>
      <vt:lpstr>Site Location</vt:lpstr>
      <vt:lpstr>Cost</vt:lpstr>
      <vt:lpstr>Contributions of Site</vt:lpstr>
      <vt:lpstr>Contributions of Site</vt:lpstr>
      <vt:lpstr>Contributions of Site</vt:lpstr>
      <vt:lpstr>Benefits of Wind Energy</vt:lpstr>
      <vt:lpstr>Conclusions/Finding</vt:lpstr>
      <vt:lpstr>References</vt:lpstr>
      <vt:lpstr>Thank you</vt:lpstr>
    </vt:vector>
  </TitlesOfParts>
  <Company>Proskauer Rose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Windmills along NYC Highway</dc:title>
  <dc:creator>Proskauer</dc:creator>
  <cp:lastModifiedBy>Student</cp:lastModifiedBy>
  <cp:revision>50</cp:revision>
  <dcterms:created xsi:type="dcterms:W3CDTF">2016-11-26T14:08:41Z</dcterms:created>
  <dcterms:modified xsi:type="dcterms:W3CDTF">2016-12-07T16:31:36Z</dcterms:modified>
</cp:coreProperties>
</file>