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Proxima Nova"/>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roximaNova-bold.fntdata"/><Relationship Id="rId12"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roximaNova-boldItalic.fntdata"/><Relationship Id="rId14" Type="http://schemas.openxmlformats.org/officeDocument/2006/relationships/font" Target="fonts/ProximaNova-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300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png"/><Relationship Id="rId4"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png"/><Relationship Id="rId4"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png"/><Relationship Id="rId4" Type="http://schemas.openxmlformats.org/officeDocument/2006/relationships/hyperlink" Target="http://nysci.org/connected-world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dec.ny.gov/energy/45202.html" TargetMode="External"/><Relationship Id="rId4" Type="http://schemas.openxmlformats.org/officeDocument/2006/relationships/hyperlink" Target="https://en.wikipedia.org/wiki/East_River" TargetMode="External"/><Relationship Id="rId5" Type="http://schemas.openxmlformats.org/officeDocument/2006/relationships/hyperlink" Target="http://nysci.org/connected-worlds/" TargetMode="External"/><Relationship Id="rId6" Type="http://schemas.openxmlformats.org/officeDocument/2006/relationships/hyperlink" Target="http://www.huffingtonpost.com/2015/02/17/new-york-city-sea-level-rise_n_6700320.html" TargetMode="External"/><Relationship Id="rId7" Type="http://schemas.openxmlformats.org/officeDocument/2006/relationships/hyperlink" Target="http://nymag.com/daily/intelligencer/2016/09/new-york-future-flooding-climate-change.html" TargetMode="External"/><Relationship Id="rId8" Type="http://schemas.openxmlformats.org/officeDocument/2006/relationships/hyperlink" Target="http://www.nyc.gov/html/dep/html/environment_education/connected_worlds.s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775050" y="480450"/>
            <a:ext cx="7593900" cy="1308600"/>
          </a:xfrm>
          <a:prstGeom prst="rect">
            <a:avLst/>
          </a:prstGeom>
        </p:spPr>
        <p:txBody>
          <a:bodyPr anchorCtr="0" anchor="b" bIns="91425" lIns="91425" rIns="91425" tIns="91425">
            <a:noAutofit/>
          </a:bodyPr>
          <a:lstStyle/>
          <a:p>
            <a:pPr lvl="0" algn="ctr">
              <a:spcBef>
                <a:spcPts val="0"/>
              </a:spcBef>
              <a:buNone/>
            </a:pPr>
            <a:r>
              <a:rPr lang="en" sz="3600">
                <a:latin typeface="Trebuchet MS"/>
                <a:ea typeface="Trebuchet MS"/>
                <a:cs typeface="Trebuchet MS"/>
                <a:sym typeface="Trebuchet MS"/>
              </a:rPr>
              <a:t>Dangers of Rising Sea Levels in </a:t>
            </a:r>
          </a:p>
          <a:p>
            <a:pPr lvl="0" algn="ctr">
              <a:spcBef>
                <a:spcPts val="0"/>
              </a:spcBef>
              <a:buNone/>
            </a:pPr>
            <a:r>
              <a:rPr lang="en" sz="3600">
                <a:latin typeface="Trebuchet MS"/>
                <a:ea typeface="Trebuchet MS"/>
                <a:cs typeface="Trebuchet MS"/>
                <a:sym typeface="Trebuchet MS"/>
              </a:rPr>
              <a:t>New York City</a:t>
            </a:r>
          </a:p>
        </p:txBody>
      </p:sp>
      <p:sp>
        <p:nvSpPr>
          <p:cNvPr id="60" name="Shape 60"/>
          <p:cNvSpPr txBox="1"/>
          <p:nvPr>
            <p:ph idx="1" type="subTitle"/>
          </p:nvPr>
        </p:nvSpPr>
        <p:spPr>
          <a:xfrm>
            <a:off x="3270600" y="1711550"/>
            <a:ext cx="2602800" cy="420600"/>
          </a:xfrm>
          <a:prstGeom prst="rect">
            <a:avLst/>
          </a:prstGeom>
        </p:spPr>
        <p:txBody>
          <a:bodyPr anchorCtr="0" anchor="t" bIns="91425" lIns="91425" rIns="91425" tIns="91425">
            <a:noAutofit/>
          </a:bodyPr>
          <a:lstStyle/>
          <a:p>
            <a:pPr lvl="0" rtl="0" algn="l">
              <a:spcBef>
                <a:spcPts val="0"/>
              </a:spcBef>
              <a:buNone/>
            </a:pPr>
            <a:r>
              <a:rPr lang="en" sz="1800">
                <a:latin typeface="Trebuchet MS"/>
                <a:ea typeface="Trebuchet MS"/>
                <a:cs typeface="Trebuchet MS"/>
                <a:sym typeface="Trebuchet MS"/>
              </a:rPr>
              <a:t>By Mayveline Guzhnay</a:t>
            </a:r>
          </a:p>
          <a:p>
            <a:pPr lvl="0" algn="l">
              <a:spcBef>
                <a:spcPts val="0"/>
              </a:spcBef>
              <a:buNone/>
            </a:pPr>
            <a:r>
              <a:t/>
            </a:r>
            <a:endParaRPr sz="1800">
              <a:latin typeface="Trebuchet MS"/>
              <a:ea typeface="Trebuchet MS"/>
              <a:cs typeface="Trebuchet MS"/>
              <a:sym typeface="Trebuchet MS"/>
            </a:endParaRPr>
          </a:p>
        </p:txBody>
      </p:sp>
      <p:sp>
        <p:nvSpPr>
          <p:cNvPr id="61" name="Shape 61"/>
          <p:cNvSpPr txBox="1"/>
          <p:nvPr/>
        </p:nvSpPr>
        <p:spPr>
          <a:xfrm>
            <a:off x="3084150" y="3022175"/>
            <a:ext cx="2975700" cy="17358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lt1"/>
                </a:solidFill>
              </a:rPr>
              <a:t>ENVIRONMENTAL ECONOMICS</a:t>
            </a:r>
          </a:p>
          <a:p>
            <a:pPr lvl="0" algn="ctr">
              <a:spcBef>
                <a:spcPts val="0"/>
              </a:spcBef>
              <a:buNone/>
            </a:pPr>
            <a:r>
              <a:rPr lang="en">
                <a:solidFill>
                  <a:schemeClr val="lt1"/>
                </a:solidFill>
              </a:rPr>
              <a:t>ECON 2505</a:t>
            </a:r>
          </a:p>
          <a:p>
            <a:pPr lvl="0" algn="ctr">
              <a:spcBef>
                <a:spcPts val="0"/>
              </a:spcBef>
              <a:buNone/>
            </a:pPr>
            <a:r>
              <a:rPr lang="en">
                <a:solidFill>
                  <a:schemeClr val="lt1"/>
                </a:solidFill>
              </a:rPr>
              <a:t>PROF. SEAN P. MACDONALD</a:t>
            </a:r>
          </a:p>
          <a:p>
            <a:pPr lvl="0" algn="ctr">
              <a:spcBef>
                <a:spcPts val="0"/>
              </a:spcBef>
              <a:buNone/>
            </a:pPr>
            <a:r>
              <a:rPr lang="en">
                <a:solidFill>
                  <a:schemeClr val="lt1"/>
                </a:solidFill>
              </a:rPr>
              <a:t>DECEMBER 7TH 2016</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2888424" y="2257575"/>
            <a:ext cx="5619926" cy="2387374"/>
          </a:xfrm>
          <a:prstGeom prst="rect">
            <a:avLst/>
          </a:prstGeom>
          <a:noFill/>
          <a:ln>
            <a:noFill/>
          </a:ln>
        </p:spPr>
      </p:pic>
      <p:pic>
        <p:nvPicPr>
          <p:cNvPr id="67" name="Shape 67"/>
          <p:cNvPicPr preferRelativeResize="0"/>
          <p:nvPr/>
        </p:nvPicPr>
        <p:blipFill>
          <a:blip r:embed="rId4">
            <a:alphaModFix/>
          </a:blip>
          <a:stretch>
            <a:fillRect/>
          </a:stretch>
        </p:blipFill>
        <p:spPr>
          <a:xfrm>
            <a:off x="266299" y="873562"/>
            <a:ext cx="2560100" cy="3396374"/>
          </a:xfrm>
          <a:prstGeom prst="rect">
            <a:avLst/>
          </a:prstGeom>
          <a:noFill/>
          <a:ln>
            <a:noFill/>
          </a:ln>
        </p:spPr>
      </p:pic>
      <p:sp>
        <p:nvSpPr>
          <p:cNvPr id="68" name="Shape 68"/>
          <p:cNvSpPr txBox="1"/>
          <p:nvPr/>
        </p:nvSpPr>
        <p:spPr>
          <a:xfrm>
            <a:off x="3090300" y="350475"/>
            <a:ext cx="5582100" cy="1907100"/>
          </a:xfrm>
          <a:prstGeom prst="rect">
            <a:avLst/>
          </a:prstGeom>
          <a:noFill/>
          <a:ln>
            <a:noFill/>
          </a:ln>
        </p:spPr>
        <p:txBody>
          <a:bodyPr anchorCtr="0" anchor="t" bIns="91425" lIns="91425" rIns="91425" tIns="91425">
            <a:noAutofit/>
          </a:bodyPr>
          <a:lstStyle/>
          <a:p>
            <a:pPr lvl="0">
              <a:spcBef>
                <a:spcPts val="0"/>
              </a:spcBef>
              <a:buNone/>
            </a:pPr>
            <a:r>
              <a:rPr lang="en" sz="1200">
                <a:latin typeface="Trebuchet MS"/>
                <a:ea typeface="Trebuchet MS"/>
                <a:cs typeface="Trebuchet MS"/>
                <a:sym typeface="Trebuchet MS"/>
              </a:rPr>
              <a:t>All my research has validated my hypothesis that most coastal areas that pertain to New York City will be flooded in the timespan of the coming century. </a:t>
            </a:r>
          </a:p>
          <a:p>
            <a:pPr lvl="0">
              <a:spcBef>
                <a:spcPts val="0"/>
              </a:spcBef>
              <a:buNone/>
            </a:pPr>
            <a:r>
              <a:rPr lang="en" sz="1200">
                <a:latin typeface="Trebuchet MS"/>
                <a:ea typeface="Trebuchet MS"/>
                <a:cs typeface="Trebuchet MS"/>
                <a:sym typeface="Trebuchet MS"/>
              </a:rPr>
              <a:t> </a:t>
            </a:r>
          </a:p>
          <a:p>
            <a:pPr lvl="0">
              <a:spcBef>
                <a:spcPts val="0"/>
              </a:spcBef>
              <a:buNone/>
            </a:pPr>
            <a:r>
              <a:rPr lang="en" sz="1200">
                <a:latin typeface="Trebuchet MS"/>
                <a:ea typeface="Trebuchet MS"/>
                <a:cs typeface="Trebuchet MS"/>
                <a:sym typeface="Trebuchet MS"/>
              </a:rPr>
              <a:t>Water located around New York City: Hudson River, East River, Atlantic Ocean</a:t>
            </a:r>
          </a:p>
          <a:p>
            <a:pPr lvl="0">
              <a:spcBef>
                <a:spcPts val="0"/>
              </a:spcBef>
              <a:buNone/>
            </a:pPr>
            <a:r>
              <a:t/>
            </a:r>
            <a:endParaRPr sz="1200">
              <a:latin typeface="Trebuchet MS"/>
              <a:ea typeface="Trebuchet MS"/>
              <a:cs typeface="Trebuchet MS"/>
              <a:sym typeface="Trebuchet MS"/>
            </a:endParaRPr>
          </a:p>
          <a:p>
            <a:pPr lvl="0">
              <a:spcBef>
                <a:spcPts val="0"/>
              </a:spcBef>
              <a:buNone/>
            </a:pPr>
            <a:r>
              <a:rPr lang="en" sz="1200">
                <a:latin typeface="Trebuchet MS"/>
                <a:ea typeface="Trebuchet MS"/>
                <a:cs typeface="Trebuchet MS"/>
                <a:sym typeface="Trebuchet MS"/>
              </a:rPr>
              <a:t>8.4 million people reside in New York City and about 4 million live near the waterfronts of New York City. </a:t>
            </a:r>
          </a:p>
          <a:p>
            <a:pPr lvl="0">
              <a:spcBef>
                <a:spcPts val="0"/>
              </a:spcBef>
              <a:buNone/>
            </a:pPr>
            <a:r>
              <a:t/>
            </a:r>
            <a:endParaRPr sz="1200">
              <a:latin typeface="Trebuchet MS"/>
              <a:ea typeface="Trebuchet MS"/>
              <a:cs typeface="Trebuchet MS"/>
              <a:sym typeface="Trebuchet MS"/>
            </a:endParaRPr>
          </a:p>
          <a:p>
            <a:pPr lvl="0">
              <a:spcBef>
                <a:spcPts val="0"/>
              </a:spcBef>
              <a:buNone/>
            </a:pPr>
            <a:r>
              <a:rPr lang="en" sz="1200">
                <a:latin typeface="Trebuchet MS"/>
                <a:ea typeface="Trebuchet MS"/>
                <a:cs typeface="Trebuchet MS"/>
                <a:sym typeface="Trebuchet MS"/>
              </a:rPr>
              <a:t>Do you know if you live in a potential flooding area in New York City?</a:t>
            </a:r>
          </a:p>
          <a:p>
            <a:pPr lvl="0">
              <a:spcBef>
                <a:spcPts val="0"/>
              </a:spcBef>
              <a:buNone/>
            </a:pPr>
            <a:r>
              <a:t/>
            </a:r>
            <a:endParaRPr sz="1200">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152400" y="152400"/>
            <a:ext cx="4838698" cy="4838698"/>
          </a:xfrm>
          <a:prstGeom prst="rect">
            <a:avLst/>
          </a:prstGeom>
          <a:noFill/>
          <a:ln>
            <a:noFill/>
          </a:ln>
        </p:spPr>
      </p:pic>
      <p:sp>
        <p:nvSpPr>
          <p:cNvPr id="74" name="Shape 74"/>
          <p:cNvSpPr txBox="1"/>
          <p:nvPr/>
        </p:nvSpPr>
        <p:spPr>
          <a:xfrm>
            <a:off x="5129575" y="292325"/>
            <a:ext cx="3528900" cy="4635300"/>
          </a:xfrm>
          <a:prstGeom prst="rect">
            <a:avLst/>
          </a:prstGeom>
          <a:noFill/>
          <a:ln>
            <a:noFill/>
          </a:ln>
        </p:spPr>
        <p:txBody>
          <a:bodyPr anchorCtr="0" anchor="t" bIns="91425" lIns="91425" rIns="91425" tIns="91425">
            <a:noAutofit/>
          </a:bodyPr>
          <a:lstStyle/>
          <a:p>
            <a:pPr lvl="0">
              <a:spcBef>
                <a:spcPts val="0"/>
              </a:spcBef>
              <a:buNone/>
            </a:pPr>
            <a:r>
              <a:rPr lang="en" sz="1200">
                <a:latin typeface="Trebuchet MS"/>
                <a:ea typeface="Trebuchet MS"/>
                <a:cs typeface="Trebuchet MS"/>
                <a:sym typeface="Trebuchet MS"/>
              </a:rPr>
              <a:t>New York City Should See Up To Six Feet of Sea Level Rise This Century</a:t>
            </a:r>
          </a:p>
          <a:p>
            <a:pPr lvl="0">
              <a:spcBef>
                <a:spcPts val="0"/>
              </a:spcBef>
              <a:buNone/>
            </a:pPr>
            <a:r>
              <a:rPr lang="en" sz="1200">
                <a:latin typeface="Trebuchet MS"/>
                <a:ea typeface="Trebuchet MS"/>
                <a:cs typeface="Trebuchet MS"/>
                <a:sym typeface="Trebuchet MS"/>
              </a:rPr>
              <a:t>Source: Huffington Post</a:t>
            </a:r>
          </a:p>
          <a:p>
            <a:pPr lvl="0">
              <a:spcBef>
                <a:spcPts val="0"/>
              </a:spcBef>
              <a:buNone/>
            </a:pPr>
            <a:r>
              <a:t/>
            </a:r>
            <a:endParaRPr sz="1200">
              <a:latin typeface="Trebuchet MS"/>
              <a:ea typeface="Trebuchet MS"/>
              <a:cs typeface="Trebuchet MS"/>
              <a:sym typeface="Trebuchet MS"/>
            </a:endParaRPr>
          </a:p>
          <a:p>
            <a:pPr lvl="0">
              <a:spcBef>
                <a:spcPts val="0"/>
              </a:spcBef>
              <a:buNone/>
            </a:pPr>
            <a:r>
              <a:rPr lang="en" sz="1200">
                <a:latin typeface="Trebuchet MS"/>
                <a:ea typeface="Trebuchet MS"/>
                <a:cs typeface="Trebuchet MS"/>
                <a:sym typeface="Trebuchet MS"/>
              </a:rPr>
              <a:t>The chart gives a visualization on how much land of New York City will be flooded after one century. Some of the neighborhoods which will be submerged are:</a:t>
            </a:r>
          </a:p>
          <a:p>
            <a:pPr lvl="0">
              <a:spcBef>
                <a:spcPts val="0"/>
              </a:spcBef>
              <a:buNone/>
            </a:pPr>
            <a:r>
              <a:t/>
            </a:r>
            <a:endParaRPr sz="1200">
              <a:latin typeface="Trebuchet MS"/>
              <a:ea typeface="Trebuchet MS"/>
              <a:cs typeface="Trebuchet MS"/>
              <a:sym typeface="Trebuchet MS"/>
            </a:endParaRPr>
          </a:p>
          <a:p>
            <a:pPr lvl="0">
              <a:spcBef>
                <a:spcPts val="0"/>
              </a:spcBef>
              <a:buNone/>
            </a:pPr>
            <a:r>
              <a:rPr b="1" lang="en" sz="1200">
                <a:latin typeface="Trebuchet MS"/>
                <a:ea typeface="Trebuchet MS"/>
                <a:cs typeface="Trebuchet MS"/>
                <a:sym typeface="Trebuchet MS"/>
              </a:rPr>
              <a:t>Bronx:</a:t>
            </a:r>
            <a:r>
              <a:rPr lang="en" sz="1200">
                <a:latin typeface="Trebuchet MS"/>
                <a:ea typeface="Trebuchet MS"/>
                <a:cs typeface="Trebuchet MS"/>
                <a:sym typeface="Trebuchet MS"/>
              </a:rPr>
              <a:t> Port Morris, Hunts Point, Soundview, Throgs Neck, Middletown- Pelham Bay</a:t>
            </a:r>
          </a:p>
          <a:p>
            <a:pPr lvl="0">
              <a:spcBef>
                <a:spcPts val="0"/>
              </a:spcBef>
              <a:buNone/>
            </a:pPr>
            <a:r>
              <a:t/>
            </a:r>
            <a:endParaRPr sz="1200">
              <a:latin typeface="Trebuchet MS"/>
              <a:ea typeface="Trebuchet MS"/>
              <a:cs typeface="Trebuchet MS"/>
              <a:sym typeface="Trebuchet MS"/>
            </a:endParaRPr>
          </a:p>
          <a:p>
            <a:pPr lvl="0">
              <a:spcBef>
                <a:spcPts val="0"/>
              </a:spcBef>
              <a:buNone/>
            </a:pPr>
            <a:r>
              <a:rPr b="1" lang="en" sz="1200">
                <a:latin typeface="Trebuchet MS"/>
                <a:ea typeface="Trebuchet MS"/>
                <a:cs typeface="Trebuchet MS"/>
                <a:sym typeface="Trebuchet MS"/>
              </a:rPr>
              <a:t>Manhattan:</a:t>
            </a:r>
            <a:r>
              <a:rPr lang="en" sz="1200">
                <a:latin typeface="Trebuchet MS"/>
                <a:ea typeface="Trebuchet MS"/>
                <a:cs typeface="Trebuchet MS"/>
                <a:sym typeface="Trebuchet MS"/>
              </a:rPr>
              <a:t> East Harlem, Battery Park City, the Lower East Side</a:t>
            </a:r>
          </a:p>
          <a:p>
            <a:pPr lvl="0">
              <a:spcBef>
                <a:spcPts val="0"/>
              </a:spcBef>
              <a:buNone/>
            </a:pPr>
            <a:r>
              <a:t/>
            </a:r>
            <a:endParaRPr sz="1200">
              <a:latin typeface="Trebuchet MS"/>
              <a:ea typeface="Trebuchet MS"/>
              <a:cs typeface="Trebuchet MS"/>
              <a:sym typeface="Trebuchet MS"/>
            </a:endParaRPr>
          </a:p>
          <a:p>
            <a:pPr lvl="0">
              <a:spcBef>
                <a:spcPts val="0"/>
              </a:spcBef>
              <a:buNone/>
            </a:pPr>
            <a:r>
              <a:rPr b="1" lang="en" sz="1200">
                <a:latin typeface="Trebuchet MS"/>
                <a:ea typeface="Trebuchet MS"/>
                <a:cs typeface="Trebuchet MS"/>
                <a:sym typeface="Trebuchet MS"/>
              </a:rPr>
              <a:t>Brooklyn:</a:t>
            </a:r>
            <a:r>
              <a:rPr lang="en" sz="1200">
                <a:latin typeface="Trebuchet MS"/>
                <a:ea typeface="Trebuchet MS"/>
                <a:cs typeface="Trebuchet MS"/>
                <a:sym typeface="Trebuchet MS"/>
              </a:rPr>
              <a:t> Waterfront in Dumbo, Greenpoint, Sheepshead Bay, Coney Island</a:t>
            </a:r>
          </a:p>
          <a:p>
            <a:pPr lvl="0">
              <a:spcBef>
                <a:spcPts val="0"/>
              </a:spcBef>
              <a:buNone/>
            </a:pPr>
            <a:r>
              <a:t/>
            </a:r>
            <a:endParaRPr sz="1200">
              <a:latin typeface="Trebuchet MS"/>
              <a:ea typeface="Trebuchet MS"/>
              <a:cs typeface="Trebuchet MS"/>
              <a:sym typeface="Trebuchet MS"/>
            </a:endParaRPr>
          </a:p>
          <a:p>
            <a:pPr lvl="0">
              <a:spcBef>
                <a:spcPts val="0"/>
              </a:spcBef>
              <a:buNone/>
            </a:pPr>
            <a:r>
              <a:rPr b="1" lang="en" sz="1200">
                <a:latin typeface="Trebuchet MS"/>
                <a:ea typeface="Trebuchet MS"/>
                <a:cs typeface="Trebuchet MS"/>
                <a:sym typeface="Trebuchet MS"/>
              </a:rPr>
              <a:t>Queens:</a:t>
            </a:r>
            <a:r>
              <a:rPr lang="en" sz="1200">
                <a:latin typeface="Trebuchet MS"/>
                <a:ea typeface="Trebuchet MS"/>
                <a:cs typeface="Trebuchet MS"/>
                <a:sym typeface="Trebuchet MS"/>
              </a:rPr>
              <a:t> Long Island City, Astoria, East Elmhurst, College Point, Flushing, and Rockaway</a:t>
            </a:r>
          </a:p>
          <a:p>
            <a:pPr lvl="0">
              <a:spcBef>
                <a:spcPts val="0"/>
              </a:spcBef>
              <a:buNone/>
            </a:pPr>
            <a:r>
              <a:t/>
            </a:r>
            <a:endParaRPr>
              <a:latin typeface="Trebuchet MS"/>
              <a:ea typeface="Trebuchet MS"/>
              <a:cs typeface="Trebuchet MS"/>
              <a:sym typeface="Trebuchet MS"/>
            </a:endParaRPr>
          </a:p>
          <a:p>
            <a:pPr lvl="0">
              <a:spcBef>
                <a:spcPts val="0"/>
              </a:spcBef>
              <a:buNone/>
            </a:pPr>
            <a:r>
              <a:rPr b="1" lang="en" sz="1200">
                <a:latin typeface="Trebuchet MS"/>
                <a:ea typeface="Trebuchet MS"/>
                <a:cs typeface="Trebuchet MS"/>
                <a:sym typeface="Trebuchet MS"/>
              </a:rPr>
              <a:t>Staten Island:</a:t>
            </a:r>
            <a:r>
              <a:rPr lang="en" sz="1200">
                <a:latin typeface="Trebuchet MS"/>
                <a:ea typeface="Trebuchet MS"/>
                <a:cs typeface="Trebuchet MS"/>
                <a:sym typeface="Trebuchet MS"/>
              </a:rPr>
              <a:t> Old Place, Arrochar, Dongan Hills, Midland Beach, New Drop, Bay Terrace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1762875" y="431100"/>
            <a:ext cx="7233000" cy="585000"/>
          </a:xfrm>
          <a:prstGeom prst="rect">
            <a:avLst/>
          </a:prstGeom>
        </p:spPr>
        <p:txBody>
          <a:bodyPr anchorCtr="0" anchor="t" bIns="91425" lIns="91425" rIns="91425" tIns="91425">
            <a:noAutofit/>
          </a:bodyPr>
          <a:lstStyle/>
          <a:p>
            <a:pPr lvl="0">
              <a:spcBef>
                <a:spcPts val="0"/>
              </a:spcBef>
              <a:buNone/>
            </a:pPr>
            <a:r>
              <a:rPr lang="en"/>
              <a:t>Department of Environmental Conservation</a:t>
            </a:r>
          </a:p>
        </p:txBody>
      </p:sp>
      <p:sp>
        <p:nvSpPr>
          <p:cNvPr id="80" name="Shape 80"/>
          <p:cNvSpPr txBox="1"/>
          <p:nvPr/>
        </p:nvSpPr>
        <p:spPr>
          <a:xfrm>
            <a:off x="911750" y="1141450"/>
            <a:ext cx="3939300" cy="2582100"/>
          </a:xfrm>
          <a:prstGeom prst="rect">
            <a:avLst/>
          </a:prstGeom>
          <a:noFill/>
          <a:ln>
            <a:noFill/>
          </a:ln>
        </p:spPr>
        <p:txBody>
          <a:bodyPr anchorCtr="0" anchor="t" bIns="91425" lIns="91425" rIns="91425" tIns="91425">
            <a:noAutofit/>
          </a:bodyPr>
          <a:lstStyle/>
          <a:p>
            <a:pPr lvl="0">
              <a:spcBef>
                <a:spcPts val="0"/>
              </a:spcBef>
              <a:buNone/>
            </a:pPr>
            <a:r>
              <a:rPr lang="en" sz="1200">
                <a:latin typeface="Trebuchet MS"/>
                <a:ea typeface="Trebuchet MS"/>
                <a:cs typeface="Trebuchet MS"/>
                <a:sym typeface="Trebuchet MS"/>
              </a:rPr>
              <a:t>The source provides facts about the expected state of New York City, in terms of rapid sea level rise associated with the years to come, including risks and planning for the resilience to minimize damage. The Responding to Climate Change in New York State (ClimAID), the Community Risk and Resiliency Act (CRRA), and the Sea Level Rise Task Force, are all listed as information sources, and methods of prevention, for the rise of sea levels in New York City. Sea level rise is a significant risk to the inhabitants, economy, and resources of New York City.</a:t>
            </a:r>
          </a:p>
          <a:p>
            <a:pPr lvl="0">
              <a:spcBef>
                <a:spcPts val="0"/>
              </a:spcBef>
              <a:buNone/>
            </a:pPr>
            <a:r>
              <a:t/>
            </a:r>
            <a:endParaRPr/>
          </a:p>
        </p:txBody>
      </p:sp>
      <p:pic>
        <p:nvPicPr>
          <p:cNvPr id="81" name="Shape 81"/>
          <p:cNvPicPr preferRelativeResize="0"/>
          <p:nvPr/>
        </p:nvPicPr>
        <p:blipFill>
          <a:blip r:embed="rId3">
            <a:alphaModFix/>
          </a:blip>
          <a:stretch>
            <a:fillRect/>
          </a:stretch>
        </p:blipFill>
        <p:spPr>
          <a:xfrm>
            <a:off x="569875" y="409275"/>
            <a:ext cx="1038225" cy="628650"/>
          </a:xfrm>
          <a:prstGeom prst="rect">
            <a:avLst/>
          </a:prstGeom>
          <a:noFill/>
          <a:ln>
            <a:noFill/>
          </a:ln>
        </p:spPr>
      </p:pic>
      <p:pic>
        <p:nvPicPr>
          <p:cNvPr id="82" name="Shape 82"/>
          <p:cNvPicPr preferRelativeResize="0"/>
          <p:nvPr/>
        </p:nvPicPr>
        <p:blipFill>
          <a:blip r:embed="rId4">
            <a:alphaModFix/>
          </a:blip>
          <a:stretch>
            <a:fillRect/>
          </a:stretch>
        </p:blipFill>
        <p:spPr>
          <a:xfrm>
            <a:off x="5003450" y="1168500"/>
            <a:ext cx="3988149" cy="26568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2747700" y="431100"/>
            <a:ext cx="3648600" cy="585000"/>
          </a:xfrm>
          <a:prstGeom prst="rect">
            <a:avLst/>
          </a:prstGeom>
        </p:spPr>
        <p:txBody>
          <a:bodyPr anchorCtr="0" anchor="t" bIns="91425" lIns="91425" rIns="91425" tIns="91425">
            <a:noAutofit/>
          </a:bodyPr>
          <a:lstStyle/>
          <a:p>
            <a:pPr lvl="0">
              <a:spcBef>
                <a:spcPts val="0"/>
              </a:spcBef>
              <a:buNone/>
            </a:pPr>
            <a:r>
              <a:rPr lang="en" sz="2400"/>
              <a:t>New York Hall of Science</a:t>
            </a:r>
          </a:p>
        </p:txBody>
      </p:sp>
      <p:pic>
        <p:nvPicPr>
          <p:cNvPr id="88" name="Shape 88"/>
          <p:cNvPicPr preferRelativeResize="0"/>
          <p:nvPr/>
        </p:nvPicPr>
        <p:blipFill>
          <a:blip r:embed="rId3">
            <a:alphaModFix/>
          </a:blip>
          <a:stretch>
            <a:fillRect/>
          </a:stretch>
        </p:blipFill>
        <p:spPr>
          <a:xfrm>
            <a:off x="1238250" y="980575"/>
            <a:ext cx="6667500" cy="2571750"/>
          </a:xfrm>
          <a:prstGeom prst="rect">
            <a:avLst/>
          </a:prstGeom>
          <a:noFill/>
          <a:ln>
            <a:noFill/>
          </a:ln>
        </p:spPr>
      </p:pic>
      <p:sp>
        <p:nvSpPr>
          <p:cNvPr id="89" name="Shape 89"/>
          <p:cNvSpPr txBox="1"/>
          <p:nvPr/>
        </p:nvSpPr>
        <p:spPr>
          <a:xfrm>
            <a:off x="640325" y="3640125"/>
            <a:ext cx="7885800" cy="1085700"/>
          </a:xfrm>
          <a:prstGeom prst="rect">
            <a:avLst/>
          </a:prstGeom>
          <a:noFill/>
          <a:ln>
            <a:noFill/>
          </a:ln>
        </p:spPr>
        <p:txBody>
          <a:bodyPr anchorCtr="0" anchor="t" bIns="91425" lIns="91425" rIns="91425" tIns="91425">
            <a:noAutofit/>
          </a:bodyPr>
          <a:lstStyle/>
          <a:p>
            <a:pPr lvl="0">
              <a:spcBef>
                <a:spcPts val="0"/>
              </a:spcBef>
              <a:buNone/>
            </a:pPr>
            <a:r>
              <a:rPr lang="en" sz="1200">
                <a:latin typeface="Trebuchet MS"/>
                <a:ea typeface="Trebuchet MS"/>
                <a:cs typeface="Trebuchet MS"/>
                <a:sym typeface="Trebuchet MS"/>
              </a:rPr>
              <a:t>The Connected Worlds Exhibit allows one to interact with six environments- jungle, desert, wetlands, river valley, reservoir, and grasslands and their actions, gestures, movements, and decisions affects the environment. The environments are all connected by one water supply and people can use logs to navigate water flow for each environment. </a:t>
            </a:r>
          </a:p>
          <a:p>
            <a:pPr lvl="0" rtl="0">
              <a:lnSpc>
                <a:spcPct val="115000"/>
              </a:lnSpc>
              <a:spcBef>
                <a:spcPts val="0"/>
              </a:spcBef>
              <a:spcAft>
                <a:spcPts val="1600"/>
              </a:spcAft>
              <a:buNone/>
            </a:pPr>
            <a:r>
              <a:rPr lang="en" sz="1200" u="sng">
                <a:solidFill>
                  <a:schemeClr val="accent5"/>
                </a:solidFill>
                <a:latin typeface="Proxima Nova"/>
                <a:ea typeface="Proxima Nova"/>
                <a:cs typeface="Proxima Nova"/>
                <a:sym typeface="Proxima Nova"/>
                <a:hlinkClick r:id="rId4"/>
              </a:rPr>
              <a:t>http://nysci.org/connected-worlds/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1971600" y="458925"/>
            <a:ext cx="5200800" cy="557100"/>
          </a:xfrm>
          <a:prstGeom prst="rect">
            <a:avLst/>
          </a:prstGeom>
        </p:spPr>
        <p:txBody>
          <a:bodyPr anchorCtr="0" anchor="t" bIns="91425" lIns="91425" rIns="91425" tIns="91425">
            <a:noAutofit/>
          </a:bodyPr>
          <a:lstStyle/>
          <a:p>
            <a:pPr lvl="0">
              <a:spcBef>
                <a:spcPts val="0"/>
              </a:spcBef>
              <a:buNone/>
            </a:pPr>
            <a:r>
              <a:rPr lang="en"/>
              <a:t>Dangers of Rising Sea Levels</a:t>
            </a:r>
          </a:p>
        </p:txBody>
      </p:sp>
      <p:sp>
        <p:nvSpPr>
          <p:cNvPr id="95" name="Shape 9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17500" lvl="0" marL="457200" rtl="0">
              <a:spcBef>
                <a:spcPts val="0"/>
              </a:spcBef>
              <a:buClr>
                <a:srgbClr val="000000"/>
              </a:buClr>
              <a:buSzPct val="100000"/>
              <a:buFont typeface="Arial"/>
            </a:pPr>
            <a:r>
              <a:rPr lang="en" sz="1400"/>
              <a:t>Increased intensity and recurrence of severe flooding and storm surge damage to communities, buildings, ecosystems that helps against floods which protects drinking water and provide habitats</a:t>
            </a:r>
          </a:p>
          <a:p>
            <a:pPr indent="-317500" lvl="0" marL="457200" rtl="0">
              <a:spcBef>
                <a:spcPts val="0"/>
              </a:spcBef>
              <a:buClr>
                <a:srgbClr val="000000"/>
              </a:buClr>
              <a:buSzPct val="100000"/>
              <a:buFont typeface="Arial"/>
            </a:pPr>
            <a:r>
              <a:rPr lang="en" sz="1400"/>
              <a:t>Erosion of beaches will increase</a:t>
            </a:r>
          </a:p>
          <a:p>
            <a:pPr indent="-317500" lvl="0" marL="457200" rtl="0">
              <a:spcBef>
                <a:spcPts val="0"/>
              </a:spcBef>
              <a:buClr>
                <a:srgbClr val="000000"/>
              </a:buClr>
              <a:buSzPct val="100000"/>
              <a:buFont typeface="Arial"/>
            </a:pPr>
            <a:r>
              <a:rPr lang="en" sz="1400"/>
              <a:t>Saltwater will enter surface waters and aquifers</a:t>
            </a:r>
          </a:p>
          <a:p>
            <a:pPr indent="-317500" lvl="0" marL="457200">
              <a:spcBef>
                <a:spcPts val="0"/>
              </a:spcBef>
              <a:buClr>
                <a:srgbClr val="000000"/>
              </a:buClr>
              <a:buSzPct val="100000"/>
              <a:buFont typeface="Arial"/>
            </a:pPr>
            <a:r>
              <a:rPr lang="en" sz="1400"/>
              <a:t>Damage to sewages, wastewater, transportation, communication, and energy building and systems</a:t>
            </a:r>
          </a:p>
          <a:p>
            <a:pPr lvl="0">
              <a:spcBef>
                <a:spcPts val="0"/>
              </a:spcBef>
              <a:buNone/>
            </a:pPr>
            <a:r>
              <a:t/>
            </a:r>
            <a:endParaRPr sz="1400">
              <a:latin typeface="Trebuchet MS"/>
              <a:ea typeface="Trebuchet MS"/>
              <a:cs typeface="Trebuchet MS"/>
              <a:sym typeface="Trebuchet MS"/>
            </a:endParaRPr>
          </a:p>
          <a:p>
            <a:pPr lvl="0">
              <a:spcBef>
                <a:spcPts val="0"/>
              </a:spcBef>
              <a:buNone/>
            </a:pPr>
            <a:r>
              <a:rPr lang="en" sz="1400">
                <a:latin typeface="Trebuchet MS"/>
                <a:ea typeface="Trebuchet MS"/>
                <a:cs typeface="Trebuchet MS"/>
                <a:sym typeface="Trebuchet MS"/>
              </a:rPr>
              <a:t>Considering the threat and significance of this reality, precautions must take place on behalf of the city in order to allow for a better future and provide living space. Although currently there is no solution yet, there are statistical data providing projected flood zones available for the public to acknowledge about areas they reside in.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Bibliography</a:t>
            </a:r>
          </a:p>
        </p:txBody>
      </p:sp>
      <p:sp>
        <p:nvSpPr>
          <p:cNvPr id="101" name="Shape 101"/>
          <p:cNvSpPr txBox="1"/>
          <p:nvPr>
            <p:ph idx="1" type="body"/>
          </p:nvPr>
        </p:nvSpPr>
        <p:spPr>
          <a:xfrm>
            <a:off x="387900" y="1228675"/>
            <a:ext cx="8520600" cy="3416400"/>
          </a:xfrm>
          <a:prstGeom prst="rect">
            <a:avLst/>
          </a:prstGeom>
        </p:spPr>
        <p:txBody>
          <a:bodyPr anchorCtr="0" anchor="t" bIns="91425" lIns="91425" rIns="91425" tIns="91425">
            <a:noAutofit/>
          </a:bodyPr>
          <a:lstStyle/>
          <a:p>
            <a:pPr lvl="0">
              <a:spcBef>
                <a:spcPts val="0"/>
              </a:spcBef>
              <a:buNone/>
            </a:pPr>
            <a:r>
              <a:rPr lang="en" sz="1200"/>
              <a:t>Department of Environment Conservation. (n.d). Retrieved November 10, 2016, from </a:t>
            </a:r>
            <a:r>
              <a:rPr lang="en" sz="1200" u="sng">
                <a:solidFill>
                  <a:schemeClr val="hlink"/>
                </a:solidFill>
                <a:hlinkClick r:id="rId3"/>
              </a:rPr>
              <a:t>http://www.dec.ny.gov/energy/45202.html</a:t>
            </a:r>
            <a:r>
              <a:rPr lang="en" sz="1200"/>
              <a:t> </a:t>
            </a:r>
          </a:p>
          <a:p>
            <a:pPr lvl="0">
              <a:spcBef>
                <a:spcPts val="0"/>
              </a:spcBef>
              <a:buNone/>
            </a:pPr>
            <a:r>
              <a:rPr lang="en" sz="1200"/>
              <a:t>East River. (n.d) Retrieved November 01, 2016, from </a:t>
            </a:r>
            <a:r>
              <a:rPr lang="en" sz="1200" u="sng">
                <a:solidFill>
                  <a:schemeClr val="accent5"/>
                </a:solidFill>
                <a:hlinkClick r:id="rId4"/>
              </a:rPr>
              <a:t>https://en.wikipedia.org/wiki/East_River</a:t>
            </a:r>
          </a:p>
          <a:p>
            <a:pPr lvl="0">
              <a:spcBef>
                <a:spcPts val="0"/>
              </a:spcBef>
              <a:buNone/>
            </a:pPr>
            <a:r>
              <a:rPr lang="en" sz="1200"/>
              <a:t>Exhibits. (n.d.). Retrieved November 20, 2016, from </a:t>
            </a:r>
            <a:r>
              <a:rPr lang="en" sz="1200" u="sng">
                <a:solidFill>
                  <a:schemeClr val="hlink"/>
                </a:solidFill>
                <a:hlinkClick r:id="rId5"/>
              </a:rPr>
              <a:t>http://nysci.org/connected-worlds/</a:t>
            </a:r>
          </a:p>
          <a:p>
            <a:pPr lvl="0">
              <a:spcBef>
                <a:spcPts val="0"/>
              </a:spcBef>
              <a:buNone/>
            </a:pPr>
            <a:r>
              <a:rPr lang="en" sz="1200"/>
              <a:t>Gerken, J. (2015, February 17). New York City Could See Up To Six Feet Of Sea Level Rise This Century: Report. Retrieved November 01, 2016, from </a:t>
            </a:r>
            <a:r>
              <a:rPr lang="en" sz="1200" u="sng">
                <a:solidFill>
                  <a:schemeClr val="hlink"/>
                </a:solidFill>
                <a:hlinkClick r:id="rId6"/>
              </a:rPr>
              <a:t>http://www.huffingtonpost.com/2015/02/17/new-york-city-sea-level-rise_n_6700320.html</a:t>
            </a:r>
          </a:p>
          <a:p>
            <a:pPr lvl="0">
              <a:spcBef>
                <a:spcPts val="0"/>
              </a:spcBef>
              <a:buNone/>
            </a:pPr>
            <a:r>
              <a:rPr lang="en" sz="1200"/>
              <a:t>Rice,A. (2016, September 07). When will New York City Sink? Retrieved November 01, 2016, from </a:t>
            </a:r>
            <a:r>
              <a:rPr lang="en" sz="1200" u="sng">
                <a:solidFill>
                  <a:schemeClr val="hlink"/>
                </a:solidFill>
                <a:hlinkClick r:id="rId7"/>
              </a:rPr>
              <a:t>http://nymag.com/daily/intelligencer/2016/09/new-york-future-flooding-climate-change.html</a:t>
            </a:r>
          </a:p>
          <a:p>
            <a:pPr lvl="0" rtl="0">
              <a:spcBef>
                <a:spcPts val="0"/>
              </a:spcBef>
              <a:buNone/>
            </a:pPr>
            <a:r>
              <a:rPr lang="en" sz="1200"/>
              <a:t>Understanding Connected Worlds through Water. (n.d). Retrieved November 20, 2016, from </a:t>
            </a:r>
            <a:r>
              <a:rPr lang="en" sz="1200" u="sng">
                <a:solidFill>
                  <a:schemeClr val="hlink"/>
                </a:solidFill>
                <a:hlinkClick r:id="rId8"/>
              </a:rPr>
              <a:t>http://www.nyc.gov/html/dep/html/environment_education/connected_worlds.shtml</a:t>
            </a: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