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5" r:id="rId5"/>
    <p:sldId id="272" r:id="rId6"/>
    <p:sldId id="266" r:id="rId7"/>
    <p:sldId id="273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4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4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5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5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9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4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B5BE8-800E-4963-AE9B-67E43E8EE79C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0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dc.org/energy/renewables/default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dc.org/energy/renewables/default.asp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82000" cy="34470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and Where will Renewable Energy Development Create Jobs?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400" dirty="0" smtClean="0"/>
              <a:t>What kinds of jobs/occupations will be  in demand?</a:t>
            </a:r>
          </a:p>
          <a:p>
            <a:endParaRPr lang="en-US" sz="2400" dirty="0" smtClean="0"/>
          </a:p>
          <a:p>
            <a:r>
              <a:rPr lang="en-US" sz="2400" dirty="0" smtClean="0"/>
              <a:t>2. In what parts of the country is there projected to be the  greatest demand?</a:t>
            </a:r>
          </a:p>
          <a:p>
            <a:endParaRPr lang="en-US" sz="2400" dirty="0" smtClean="0"/>
          </a:p>
          <a:p>
            <a:r>
              <a:rPr lang="en-US" sz="2400" dirty="0" smtClean="0"/>
              <a:t>3. How fast are “green” jobs projected to grow?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7144" y="5257800"/>
            <a:ext cx="8485909" cy="1446550"/>
          </a:xfrm>
          <a:prstGeom prst="rect">
            <a:avLst/>
          </a:prstGeom>
          <a:noFill/>
          <a:ln w="28575">
            <a:solidFill>
              <a:srgbClr val="0054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U.S. Green Building Council Green Jobs Study: National Study</a:t>
            </a:r>
          </a:p>
          <a:p>
            <a:endParaRPr lang="en-US" sz="1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New York State Green Jobs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854" y="3886200"/>
            <a:ext cx="8368146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upon the scale of existing and planned major renewable energy projects nationwide, so called “green” jobs would appear to be poised for major growth in the very near future.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327" y="1219200"/>
            <a:ext cx="8839200" cy="4247317"/>
          </a:xfrm>
          <a:prstGeom prst="rect">
            <a:avLst/>
          </a:prstGeom>
          <a:ln w="28575">
            <a:solidFill>
              <a:srgbClr val="0054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Residential Construction</a:t>
            </a:r>
          </a:p>
          <a:p>
            <a:r>
              <a:rPr lang="en-US" b="1" dirty="0" smtClean="0"/>
              <a:t>Occupational		Average		% of		Required</a:t>
            </a:r>
          </a:p>
          <a:p>
            <a:r>
              <a:rPr lang="en-US" b="1" dirty="0" smtClean="0"/>
              <a:t>Title			Annual		Sector		Educational</a:t>
            </a:r>
          </a:p>
          <a:p>
            <a:r>
              <a:rPr lang="en-US" b="1" dirty="0" smtClean="0"/>
              <a:t>			Salary				Attainment (years</a:t>
            </a:r>
            <a:endParaRPr lang="en-US" b="1" dirty="0"/>
          </a:p>
          <a:p>
            <a:endParaRPr lang="en-US" b="1" dirty="0"/>
          </a:p>
          <a:p>
            <a:r>
              <a:rPr lang="fr-FR" dirty="0" smtClean="0"/>
              <a:t>Construction </a:t>
            </a:r>
            <a:r>
              <a:rPr lang="fr-FR" dirty="0"/>
              <a:t>Managers </a:t>
            </a:r>
            <a:r>
              <a:rPr lang="fr-FR" dirty="0" smtClean="0"/>
              <a:t>	$</a:t>
            </a:r>
            <a:r>
              <a:rPr lang="fr-FR" dirty="0"/>
              <a:t>84,130 </a:t>
            </a:r>
            <a:r>
              <a:rPr lang="fr-FR" dirty="0" smtClean="0"/>
              <a:t>		4.74</a:t>
            </a:r>
            <a:r>
              <a:rPr lang="fr-FR" dirty="0"/>
              <a:t>% </a:t>
            </a:r>
            <a:r>
              <a:rPr lang="fr-FR" dirty="0" smtClean="0"/>
              <a:t> 		16</a:t>
            </a:r>
            <a:endParaRPr lang="fr-FR" dirty="0"/>
          </a:p>
          <a:p>
            <a:r>
              <a:rPr lang="en-US" dirty="0"/>
              <a:t>Real Estate Sales Agents </a:t>
            </a:r>
            <a:r>
              <a:rPr lang="en-US" dirty="0" smtClean="0"/>
              <a:t>	$</a:t>
            </a:r>
            <a:r>
              <a:rPr lang="en-US" dirty="0"/>
              <a:t>63,520 </a:t>
            </a:r>
            <a:r>
              <a:rPr lang="en-US" dirty="0" smtClean="0"/>
              <a:t>		3.27</a:t>
            </a:r>
            <a:r>
              <a:rPr lang="en-US" dirty="0"/>
              <a:t>% </a:t>
            </a:r>
            <a:r>
              <a:rPr lang="en-US" dirty="0" smtClean="0"/>
              <a:t>		14</a:t>
            </a:r>
            <a:endParaRPr lang="en-US" dirty="0"/>
          </a:p>
          <a:p>
            <a:r>
              <a:rPr lang="en-US" dirty="0"/>
              <a:t>Secretaries (not Executive, </a:t>
            </a:r>
            <a:endParaRPr lang="en-US" dirty="0" smtClean="0"/>
          </a:p>
          <a:p>
            <a:r>
              <a:rPr lang="en-US" dirty="0" smtClean="0"/>
              <a:t>Legal</a:t>
            </a:r>
            <a:r>
              <a:rPr lang="en-US" dirty="0"/>
              <a:t>, </a:t>
            </a:r>
            <a:r>
              <a:rPr lang="en-US" dirty="0" smtClean="0"/>
              <a:t>or Medical</a:t>
            </a:r>
            <a:r>
              <a:rPr lang="en-US" dirty="0"/>
              <a:t>) </a:t>
            </a:r>
            <a:r>
              <a:rPr lang="en-US" dirty="0" smtClean="0"/>
              <a:t>		$</a:t>
            </a:r>
            <a:r>
              <a:rPr lang="en-US" dirty="0"/>
              <a:t>27,580 </a:t>
            </a:r>
            <a:r>
              <a:rPr lang="en-US" dirty="0" smtClean="0"/>
              <a:t>		1.69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Carpenters </a:t>
            </a:r>
            <a:r>
              <a:rPr lang="en-US" dirty="0" smtClean="0"/>
              <a:t>		$</a:t>
            </a:r>
            <a:r>
              <a:rPr lang="en-US" dirty="0"/>
              <a:t>41,010 </a:t>
            </a:r>
            <a:r>
              <a:rPr lang="en-US" dirty="0" smtClean="0"/>
              <a:t>		30.47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Construction Laborers </a:t>
            </a:r>
            <a:r>
              <a:rPr lang="en-US" dirty="0" smtClean="0"/>
              <a:t>	$</a:t>
            </a:r>
            <a:r>
              <a:rPr lang="en-US" dirty="0"/>
              <a:t>31,150 </a:t>
            </a:r>
            <a:r>
              <a:rPr lang="en-US" dirty="0" smtClean="0"/>
              <a:t>		13.30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Janitors and Cleaners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not Maids </a:t>
            </a:r>
            <a:r>
              <a:rPr lang="en-US" dirty="0" smtClean="0"/>
              <a:t>or Housekeeping</a:t>
            </a:r>
            <a:r>
              <a:rPr lang="en-US" dirty="0"/>
              <a:t>) $23,850 </a:t>
            </a:r>
            <a:r>
              <a:rPr lang="en-US" dirty="0" smtClean="0"/>
              <a:t>		0.57</a:t>
            </a:r>
            <a:r>
              <a:rPr lang="en-US" dirty="0"/>
              <a:t>% </a:t>
            </a:r>
            <a:r>
              <a:rPr lang="en-US" dirty="0" smtClean="0"/>
              <a:t>		none</a:t>
            </a:r>
            <a:endParaRPr lang="en-US" dirty="0"/>
          </a:p>
          <a:p>
            <a:r>
              <a:rPr lang="en-US" dirty="0"/>
              <a:t>Cost Estimators </a:t>
            </a:r>
            <a:r>
              <a:rPr lang="en-US" dirty="0" smtClean="0"/>
              <a:t>		$</a:t>
            </a:r>
            <a:r>
              <a:rPr lang="en-US" dirty="0"/>
              <a:t>59,110 </a:t>
            </a:r>
            <a:r>
              <a:rPr lang="en-US" dirty="0" smtClean="0"/>
              <a:t>		1.93</a:t>
            </a:r>
            <a:r>
              <a:rPr lang="en-US" dirty="0"/>
              <a:t>% </a:t>
            </a:r>
            <a:r>
              <a:rPr lang="en-US" dirty="0" smtClean="0"/>
              <a:t> 		16</a:t>
            </a:r>
            <a:endParaRPr lang="en-US" dirty="0"/>
          </a:p>
          <a:p>
            <a:r>
              <a:rPr lang="en-US" dirty="0"/>
              <a:t>Industry-Wide </a:t>
            </a:r>
            <a:r>
              <a:rPr lang="en-US" dirty="0" smtClean="0"/>
              <a:t>		$</a:t>
            </a:r>
            <a:r>
              <a:rPr lang="en-US" dirty="0"/>
              <a:t>45,110</a:t>
            </a:r>
          </a:p>
        </p:txBody>
      </p:sp>
    </p:spTree>
    <p:extLst>
      <p:ext uri="{BB962C8B-B14F-4D97-AF65-F5344CB8AC3E}">
        <p14:creationId xmlns:p14="http://schemas.microsoft.com/office/powerpoint/2010/main" val="403395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228600"/>
            <a:ext cx="8915400" cy="4001095"/>
          </a:xfrm>
          <a:prstGeom prst="rect">
            <a:avLst/>
          </a:prstGeom>
          <a:ln w="28575">
            <a:solidFill>
              <a:srgbClr val="0054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Non-Residential Construction</a:t>
            </a:r>
          </a:p>
          <a:p>
            <a:r>
              <a:rPr lang="en-US" b="1" dirty="0" smtClean="0"/>
              <a:t>Occupational	 	Average Annual 		% of Sector	Required</a:t>
            </a:r>
          </a:p>
          <a:p>
            <a:r>
              <a:rPr lang="en-US" b="1" dirty="0" smtClean="0"/>
              <a:t>Title			 Salary					Education</a:t>
            </a:r>
          </a:p>
          <a:p>
            <a:r>
              <a:rPr lang="en-US" b="1" dirty="0" smtClean="0"/>
              <a:t>								(years)</a:t>
            </a:r>
          </a:p>
          <a:p>
            <a:r>
              <a:rPr lang="fr-FR" dirty="0" smtClean="0"/>
              <a:t>Construction </a:t>
            </a:r>
            <a:r>
              <a:rPr lang="fr-FR" dirty="0"/>
              <a:t>Managers </a:t>
            </a:r>
            <a:r>
              <a:rPr lang="fr-FR" dirty="0" smtClean="0"/>
              <a:t>	$</a:t>
            </a:r>
            <a:r>
              <a:rPr lang="fr-FR" dirty="0"/>
              <a:t>88,550 </a:t>
            </a:r>
            <a:r>
              <a:rPr lang="fr-FR" dirty="0" smtClean="0"/>
              <a:t>			6.36</a:t>
            </a:r>
            <a:r>
              <a:rPr lang="fr-FR" dirty="0"/>
              <a:t>% </a:t>
            </a:r>
            <a:r>
              <a:rPr lang="fr-FR" dirty="0" smtClean="0"/>
              <a:t>		16</a:t>
            </a:r>
            <a:endParaRPr lang="fr-FR" dirty="0"/>
          </a:p>
          <a:p>
            <a:r>
              <a:rPr lang="en-US" dirty="0"/>
              <a:t>Civil Engineers </a:t>
            </a:r>
            <a:r>
              <a:rPr lang="en-US" dirty="0" smtClean="0"/>
              <a:t>		$</a:t>
            </a:r>
            <a:r>
              <a:rPr lang="en-US" dirty="0"/>
              <a:t>78,630 </a:t>
            </a:r>
            <a:r>
              <a:rPr lang="en-US" dirty="0" smtClean="0"/>
              <a:t>			2.33</a:t>
            </a:r>
            <a:r>
              <a:rPr lang="en-US" dirty="0"/>
              <a:t>% </a:t>
            </a:r>
            <a:r>
              <a:rPr lang="en-US" dirty="0" smtClean="0"/>
              <a:t>		16</a:t>
            </a:r>
            <a:endParaRPr lang="en-US" dirty="0"/>
          </a:p>
          <a:p>
            <a:r>
              <a:rPr lang="en-US" dirty="0"/>
              <a:t>Secretaries (not Executive, </a:t>
            </a:r>
          </a:p>
          <a:p>
            <a:r>
              <a:rPr lang="en-US" dirty="0" smtClean="0"/>
              <a:t>Legal or Medical</a:t>
            </a:r>
            <a:r>
              <a:rPr lang="en-US" dirty="0"/>
              <a:t>) </a:t>
            </a:r>
            <a:r>
              <a:rPr lang="en-US" dirty="0" smtClean="0"/>
              <a:t>		$</a:t>
            </a:r>
            <a:r>
              <a:rPr lang="en-US" dirty="0"/>
              <a:t>30,680 </a:t>
            </a:r>
            <a:r>
              <a:rPr lang="en-US" dirty="0" smtClean="0"/>
              <a:t>1		76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Carpenters </a:t>
            </a:r>
            <a:r>
              <a:rPr lang="en-US" dirty="0" smtClean="0"/>
              <a:t>		$</a:t>
            </a:r>
            <a:r>
              <a:rPr lang="en-US" dirty="0"/>
              <a:t>47,730 </a:t>
            </a:r>
            <a:r>
              <a:rPr lang="en-US" dirty="0" smtClean="0"/>
              <a:t>			19.36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Construction Laborers </a:t>
            </a:r>
            <a:r>
              <a:rPr lang="en-US" dirty="0" smtClean="0"/>
              <a:t>	$35,710 			15.61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Truck Drivers, Heavy or </a:t>
            </a:r>
            <a:endParaRPr lang="en-US" dirty="0" smtClean="0"/>
          </a:p>
          <a:p>
            <a:r>
              <a:rPr lang="en-US" dirty="0" smtClean="0"/>
              <a:t>Tractor-Trailer 		$38,740 			74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Cost Estimators </a:t>
            </a:r>
            <a:r>
              <a:rPr lang="en-US" dirty="0" smtClean="0"/>
              <a:t>		$</a:t>
            </a:r>
            <a:r>
              <a:rPr lang="en-US" dirty="0"/>
              <a:t>68,900 </a:t>
            </a:r>
            <a:r>
              <a:rPr lang="en-US" dirty="0" smtClean="0"/>
              <a:t>			2.61</a:t>
            </a:r>
            <a:r>
              <a:rPr lang="en-US" dirty="0"/>
              <a:t>% </a:t>
            </a:r>
            <a:r>
              <a:rPr lang="en-US" dirty="0" smtClean="0"/>
              <a:t>		16</a:t>
            </a:r>
            <a:endParaRPr lang="en-US" dirty="0"/>
          </a:p>
          <a:p>
            <a:r>
              <a:rPr lang="en-US" dirty="0"/>
              <a:t>Industry-Wide </a:t>
            </a:r>
            <a:r>
              <a:rPr lang="en-US" dirty="0" smtClean="0"/>
              <a:t>		$</a:t>
            </a:r>
            <a:r>
              <a:rPr lang="en-US" dirty="0"/>
              <a:t>52,200</a:t>
            </a:r>
          </a:p>
        </p:txBody>
      </p:sp>
    </p:spTree>
    <p:extLst>
      <p:ext uri="{BB962C8B-B14F-4D97-AF65-F5344CB8AC3E}">
        <p14:creationId xmlns:p14="http://schemas.microsoft.com/office/powerpoint/2010/main" val="78764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York State Green Jobs Survey: New York State and New York City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10508" r="25260" b="6250"/>
          <a:stretch/>
        </p:blipFill>
        <p:spPr bwMode="auto">
          <a:xfrm>
            <a:off x="2099445" y="1030306"/>
            <a:ext cx="5712016" cy="55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7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t="16667" r="35411" b="32540"/>
          <a:stretch/>
        </p:blipFill>
        <p:spPr bwMode="auto">
          <a:xfrm>
            <a:off x="228599" y="762000"/>
            <a:ext cx="86008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599" y="115669"/>
            <a:ext cx="8600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Existing and Planned Solar installations in the U.S. and areas identified as Highest Potential for Solar Energy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1" y="6172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Natural Resources Defense Council; Renewable Energy for America, </a:t>
            </a:r>
            <a:r>
              <a:rPr lang="en-US" sz="1400" dirty="0" smtClean="0">
                <a:hlinkClick r:id="rId3"/>
              </a:rPr>
              <a:t>http://www.nrdc.org/energy/renewables/default.asp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544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12469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Existing and Planned Wind Energy Installations and areas identified as Highest Potential for Wind Energy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23413" r="36192" b="24802"/>
          <a:stretch/>
        </p:blipFill>
        <p:spPr bwMode="auto">
          <a:xfrm>
            <a:off x="117544" y="733679"/>
            <a:ext cx="8921447" cy="54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674" y="6180891"/>
            <a:ext cx="8817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Natural Resources Defense Council; Renewable Energy for America, </a:t>
            </a:r>
            <a:r>
              <a:rPr lang="en-US" sz="1400" dirty="0" smtClean="0">
                <a:hlinkClick r:id="rId3"/>
              </a:rPr>
              <a:t>http://www.nrdc.org/energy/renewables/default.asp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51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39485" r="37307" b="9280"/>
          <a:stretch/>
        </p:blipFill>
        <p:spPr bwMode="auto">
          <a:xfrm>
            <a:off x="297268" y="762000"/>
            <a:ext cx="854105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4026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Existing and Planned Geothermal Energy Installations and areas identified as Highest Potential for Geothermal Energy (Reservoirs of steam and hot water beneath the earth's surface)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6327016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Natural Resources Defense Council; Renewable Energy for America, http://www.nrdc.org/energy/renewables/default.asp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8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52400"/>
            <a:ext cx="8839200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U.S. Green Building Council Green Jobs Study findings</a:t>
            </a:r>
          </a:p>
          <a:p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 smtClean="0"/>
              <a:t>study suggests that </a:t>
            </a:r>
            <a:r>
              <a:rPr lang="en-US" sz="2800" dirty="0"/>
              <a:t>the economic impact from </a:t>
            </a:r>
            <a:r>
              <a:rPr lang="en-US" sz="2800" dirty="0" smtClean="0"/>
              <a:t>sustainable </a:t>
            </a:r>
            <a:r>
              <a:rPr lang="en-US" sz="2800" dirty="0"/>
              <a:t>building construction </a:t>
            </a:r>
            <a:r>
              <a:rPr lang="en-US" sz="2800" dirty="0" smtClean="0"/>
              <a:t>will be </a:t>
            </a:r>
            <a:r>
              <a:rPr lang="en-US" sz="2800" dirty="0"/>
              <a:t>significant </a:t>
            </a:r>
            <a:endParaRPr lang="en-US" sz="2800" dirty="0" smtClean="0"/>
          </a:p>
          <a:p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impact will </a:t>
            </a:r>
            <a:r>
              <a:rPr lang="en-US" sz="2800" dirty="0"/>
              <a:t>continue to grow as the demand for </a:t>
            </a:r>
            <a:r>
              <a:rPr lang="en-US" sz="2800" dirty="0" smtClean="0"/>
              <a:t>renewable features in new residential and commercial buildings increases. 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Based on the results of the study “Green” </a:t>
            </a:r>
            <a:r>
              <a:rPr lang="en-US" sz="2800" dirty="0"/>
              <a:t>construction spending </a:t>
            </a:r>
            <a:r>
              <a:rPr lang="en-US" sz="2800" dirty="0" smtClean="0"/>
              <a:t>currently supports </a:t>
            </a:r>
            <a:r>
              <a:rPr lang="en-US" sz="2800" dirty="0"/>
              <a:t>over 2 million jobs and generates over 100 billion dollars in gross domestic product and </a:t>
            </a:r>
            <a:r>
              <a:rPr lang="en-US" sz="2800" dirty="0" smtClean="0"/>
              <a:t>wages”. 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is further projected that by 2013 green buildings will support close to </a:t>
            </a:r>
            <a:r>
              <a:rPr lang="en-US" sz="2800" u="sng" dirty="0" smtClean="0"/>
              <a:t>8 million jobs </a:t>
            </a:r>
            <a:r>
              <a:rPr lang="en-US" sz="2800" dirty="0" smtClean="0"/>
              <a:t>across a </a:t>
            </a:r>
            <a:r>
              <a:rPr lang="en-US" sz="2800" u="sng" dirty="0" smtClean="0"/>
              <a:t>wide range of occupations.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33969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54" y="1148069"/>
            <a:ext cx="8735291" cy="475514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u="sng" dirty="0" smtClean="0"/>
              <a:t>Green </a:t>
            </a:r>
            <a:r>
              <a:rPr lang="en-US" sz="2800" b="1" u="sng" dirty="0"/>
              <a:t>Construction Economic </a:t>
            </a:r>
            <a:r>
              <a:rPr lang="en-US" sz="2800" b="1" u="sng" dirty="0" smtClean="0"/>
              <a:t>Impact</a:t>
            </a:r>
          </a:p>
          <a:p>
            <a:endParaRPr lang="en-US" sz="1200" b="1" dirty="0"/>
          </a:p>
          <a:p>
            <a:r>
              <a:rPr lang="en-US" sz="2800" b="1" dirty="0" smtClean="0"/>
              <a:t>From </a:t>
            </a:r>
            <a:r>
              <a:rPr lang="en-US" sz="2800" b="1" dirty="0"/>
              <a:t>2000–2008</a:t>
            </a:r>
            <a:r>
              <a:rPr lang="en-US" sz="2800" dirty="0"/>
              <a:t>, the </a:t>
            </a:r>
            <a:r>
              <a:rPr lang="en-US" sz="2800" dirty="0" smtClean="0"/>
              <a:t>sustainable </a:t>
            </a:r>
            <a:r>
              <a:rPr lang="en-US" sz="2800" dirty="0"/>
              <a:t>construction market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Generated </a:t>
            </a:r>
            <a:r>
              <a:rPr lang="en-US" sz="2800" dirty="0"/>
              <a:t>$173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Supported </a:t>
            </a:r>
            <a:r>
              <a:rPr lang="en-US" sz="2800" dirty="0"/>
              <a:t>over 2.4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Provided </a:t>
            </a:r>
            <a:r>
              <a:rPr lang="en-US" sz="2800" dirty="0"/>
              <a:t>$123 billion dollars in labor </a:t>
            </a:r>
            <a:r>
              <a:rPr lang="en-US" sz="2800" dirty="0" smtClean="0"/>
              <a:t>earnings</a:t>
            </a:r>
          </a:p>
          <a:p>
            <a:endParaRPr lang="en-US" sz="1100" dirty="0"/>
          </a:p>
          <a:p>
            <a:r>
              <a:rPr lang="en-US" sz="2800" b="1" dirty="0"/>
              <a:t>From 2009–2013</a:t>
            </a:r>
            <a:r>
              <a:rPr lang="en-US" sz="2800" dirty="0"/>
              <a:t>, </a:t>
            </a:r>
            <a:r>
              <a:rPr lang="en-US" sz="2800" dirty="0" smtClean="0"/>
              <a:t>the study forecasts </a:t>
            </a:r>
            <a:r>
              <a:rPr lang="en-US" sz="2800" dirty="0"/>
              <a:t>that green construction </a:t>
            </a:r>
            <a:r>
              <a:rPr lang="en-US" sz="2800" dirty="0" smtClean="0"/>
              <a:t>would: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 </a:t>
            </a:r>
            <a:r>
              <a:rPr lang="en-US" sz="2800" dirty="0"/>
              <a:t>an additional $554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 </a:t>
            </a:r>
            <a:r>
              <a:rPr lang="en-US" sz="2800" dirty="0"/>
              <a:t>over 7.9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Provide </a:t>
            </a:r>
            <a:r>
              <a:rPr lang="en-US" sz="2800" dirty="0"/>
              <a:t>$396 billion in labor earnings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93962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study’s estimates and projections point to both a green </a:t>
            </a:r>
            <a:r>
              <a:rPr lang="en-US" sz="2800" u="sng" dirty="0" smtClean="0"/>
              <a:t>construction impact </a:t>
            </a:r>
            <a:r>
              <a:rPr lang="en-US" sz="2800" dirty="0" smtClean="0"/>
              <a:t>and an </a:t>
            </a:r>
            <a:r>
              <a:rPr lang="en-US" sz="2800" u="sng" dirty="0" smtClean="0"/>
              <a:t>economic growth impact   </a:t>
            </a:r>
            <a:endParaRPr lang="en-US" sz="2800" u="sng" dirty="0"/>
          </a:p>
        </p:txBody>
      </p:sp>
      <p:sp>
        <p:nvSpPr>
          <p:cNvPr id="4" name="Rectangle 3"/>
          <p:cNvSpPr/>
          <p:nvPr/>
        </p:nvSpPr>
        <p:spPr>
          <a:xfrm>
            <a:off x="228600" y="6204466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Source: </a:t>
            </a:r>
            <a:r>
              <a:rPr lang="en-US" i="1" dirty="0" smtClean="0"/>
              <a:t>Green Jobs Survey</a:t>
            </a:r>
            <a:r>
              <a:rPr lang="en-US" dirty="0" smtClean="0"/>
              <a:t>, U.S. Green Building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8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946" y="304800"/>
            <a:ext cx="8624454" cy="5201424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2. </a:t>
            </a:r>
            <a:r>
              <a:rPr lang="en-US" sz="2800" b="1" u="sng" dirty="0" smtClean="0"/>
              <a:t>U.S. Green Building Council </a:t>
            </a:r>
            <a:r>
              <a:rPr lang="en-US" sz="2800" b="1" u="sng" dirty="0"/>
              <a:t>Economic </a:t>
            </a:r>
            <a:r>
              <a:rPr lang="en-US" sz="2800" b="1" u="sng" dirty="0" smtClean="0"/>
              <a:t>Impact</a:t>
            </a:r>
          </a:p>
          <a:p>
            <a:endParaRPr lang="en-US" sz="1200" b="1" dirty="0"/>
          </a:p>
          <a:p>
            <a:r>
              <a:rPr lang="en-US" sz="2800" b="1" dirty="0"/>
              <a:t>Between 2000–2008</a:t>
            </a:r>
            <a:r>
              <a:rPr lang="en-US" sz="2800" dirty="0"/>
              <a:t>, </a:t>
            </a:r>
            <a:r>
              <a:rPr lang="en-US" sz="2800" dirty="0" smtClean="0"/>
              <a:t>LEED-related (</a:t>
            </a:r>
            <a:r>
              <a:rPr lang="en-US" sz="2800" u="sng" dirty="0" smtClean="0"/>
              <a:t>Leadership in Energy and Environmental Design</a:t>
            </a:r>
            <a:r>
              <a:rPr lang="en-US" sz="2800" dirty="0" smtClean="0"/>
              <a:t>) construction </a:t>
            </a:r>
            <a:r>
              <a:rPr lang="en-US" sz="2800" dirty="0"/>
              <a:t>spending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Generated </a:t>
            </a:r>
            <a:r>
              <a:rPr lang="en-US" sz="2800" dirty="0"/>
              <a:t>$830 million in </a:t>
            </a:r>
            <a:r>
              <a:rPr lang="en-US" sz="2800" dirty="0" smtClean="0"/>
              <a:t>Gross Domestic Product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Supported </a:t>
            </a:r>
            <a:r>
              <a:rPr lang="en-US" sz="2800" dirty="0"/>
              <a:t>15,000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Provided $703 million in labor </a:t>
            </a:r>
            <a:r>
              <a:rPr lang="en-US" sz="2800" dirty="0" smtClean="0"/>
              <a:t>earnings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2800" b="1" dirty="0"/>
              <a:t>Between 2009–2013</a:t>
            </a:r>
            <a:r>
              <a:rPr lang="en-US" sz="2800" dirty="0"/>
              <a:t>, </a:t>
            </a:r>
            <a:r>
              <a:rPr lang="en-US" sz="2800" dirty="0" smtClean="0"/>
              <a:t>it is forecast </a:t>
            </a:r>
            <a:r>
              <a:rPr lang="en-US" sz="2800" dirty="0"/>
              <a:t>that LEED related spending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 </a:t>
            </a:r>
            <a:r>
              <a:rPr lang="en-US" sz="2800" dirty="0"/>
              <a:t>an additional $12.5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 </a:t>
            </a:r>
            <a:r>
              <a:rPr lang="en-US" sz="2800" dirty="0"/>
              <a:t>230,000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Provide $10.7 billion in labor </a:t>
            </a:r>
            <a:r>
              <a:rPr lang="en-US" sz="2800" dirty="0" smtClean="0"/>
              <a:t>earnings</a:t>
            </a:r>
            <a:r>
              <a:rPr lang="en-US" sz="2800" baseline="30000" dirty="0" smtClean="0"/>
              <a:t>1</a:t>
            </a:r>
            <a:endParaRPr lang="en-US" sz="28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284019" y="6248400"/>
            <a:ext cx="7169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600" dirty="0" smtClean="0"/>
              <a:t>Source: </a:t>
            </a:r>
            <a:r>
              <a:rPr lang="en-US" sz="1600" i="1" dirty="0" smtClean="0"/>
              <a:t>Green Jobs Survey</a:t>
            </a:r>
            <a:r>
              <a:rPr lang="en-US" sz="1600" dirty="0" smtClean="0"/>
              <a:t>, U.S. Green Building Council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458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444345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study points out that:</a:t>
            </a:r>
          </a:p>
          <a:p>
            <a:endParaRPr lang="en-US" sz="1200" dirty="0"/>
          </a:p>
          <a:p>
            <a:r>
              <a:rPr lang="en-US" sz="2800" dirty="0" smtClean="0"/>
              <a:t> “Local </a:t>
            </a:r>
            <a:r>
              <a:rPr lang="en-US" sz="2800" dirty="0"/>
              <a:t>and national policymakers increasingly view green construction and renovation activities as </a:t>
            </a:r>
            <a:r>
              <a:rPr lang="en-US" sz="2800" dirty="0" smtClean="0"/>
              <a:t>an </a:t>
            </a:r>
            <a:r>
              <a:rPr lang="en-US" sz="2800" b="1" dirty="0" smtClean="0"/>
              <a:t>opportunity </a:t>
            </a:r>
            <a:r>
              <a:rPr lang="en-US" sz="2800" b="1" dirty="0"/>
              <a:t>to spur domestic job creation </a:t>
            </a:r>
            <a:r>
              <a:rPr lang="en-US" sz="2800" dirty="0"/>
              <a:t>because</a:t>
            </a:r>
            <a:r>
              <a:rPr lang="en-US" sz="2800" b="1" dirty="0"/>
              <a:t> </a:t>
            </a:r>
            <a:r>
              <a:rPr lang="en-US" sz="2800" dirty="0"/>
              <a:t>these </a:t>
            </a:r>
            <a:r>
              <a:rPr lang="en-US" sz="2800" b="1" dirty="0"/>
              <a:t>jobs cannot be outsourced </a:t>
            </a:r>
            <a:r>
              <a:rPr lang="en-US" sz="2800" dirty="0"/>
              <a:t>to other countries </a:t>
            </a:r>
            <a:r>
              <a:rPr lang="en-US" sz="2800" dirty="0" smtClean="0"/>
              <a:t>and </a:t>
            </a:r>
            <a:r>
              <a:rPr lang="en-US" sz="2800" b="1" dirty="0" smtClean="0"/>
              <a:t>require </a:t>
            </a:r>
            <a:r>
              <a:rPr lang="en-US" sz="2800" b="1" dirty="0"/>
              <a:t>workers with new and traditional </a:t>
            </a:r>
            <a:r>
              <a:rPr lang="en-US" sz="2800" b="1" dirty="0" smtClean="0"/>
              <a:t>skills</a:t>
            </a:r>
            <a:r>
              <a:rPr lang="en-US" sz="2800" dirty="0" smtClean="0"/>
              <a:t>.”</a:t>
            </a:r>
          </a:p>
          <a:p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arrive at the estimate of the jobs and economic impacts, the study employed a macroeconomic modeling tool (IMPLAN) to calculate the number of </a:t>
            </a:r>
            <a:r>
              <a:rPr lang="en-US" sz="2800" u="sng" dirty="0" smtClean="0"/>
              <a:t>direct</a:t>
            </a:r>
            <a:r>
              <a:rPr lang="en-US" sz="2800" dirty="0" smtClean="0"/>
              <a:t>, </a:t>
            </a:r>
            <a:r>
              <a:rPr lang="en-US" sz="2800" u="sng" dirty="0" smtClean="0"/>
              <a:t>indirect</a:t>
            </a:r>
            <a:r>
              <a:rPr lang="en-US" sz="2800" dirty="0" smtClean="0"/>
              <a:t>, and </a:t>
            </a:r>
            <a:r>
              <a:rPr lang="en-US" sz="2800" u="sng" dirty="0" smtClean="0"/>
              <a:t>induced jobs </a:t>
            </a:r>
            <a:r>
              <a:rPr lang="en-US" sz="2800" dirty="0" smtClean="0"/>
              <a:t>created as a result of ‘green’ building expenditures.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also estimates the </a:t>
            </a:r>
            <a:r>
              <a:rPr lang="en-US" sz="2800" u="sng" dirty="0" smtClean="0"/>
              <a:t>direct, indirect and induced effects on GDP and labor earnings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64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How is the term “green” jobs defined?</a:t>
            </a:r>
            <a:r>
              <a:rPr lang="en-US" u="sng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are obvious – those who are directly involved in the construction and design of structures that produce or support renewable energy…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However, there are many occupations that have a less direct but very measurable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Thus the study produces estimates for two different categories of jobs: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1) All jobs supported by green construction spending,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2) </a:t>
            </a:r>
            <a:r>
              <a:rPr lang="en-US" sz="2800" u="sng" dirty="0" smtClean="0"/>
              <a:t>Indirect and induced jobs </a:t>
            </a:r>
            <a:r>
              <a:rPr lang="en-US" sz="2800" dirty="0" smtClean="0"/>
              <a:t>created as a result of green building construction and design. </a:t>
            </a:r>
            <a:endParaRPr lang="en-US" sz="1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153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1540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Definitions:</a:t>
            </a:r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Direct Effects</a:t>
            </a:r>
            <a:r>
              <a:rPr lang="en-US" sz="2800" dirty="0" smtClean="0"/>
              <a:t>: Defined as the </a:t>
            </a:r>
            <a:r>
              <a:rPr lang="en-US" sz="2800" b="1" dirty="0" smtClean="0"/>
              <a:t>initial economic changes to the industry that is impacted;</a:t>
            </a:r>
            <a:r>
              <a:rPr lang="en-US" sz="2800" dirty="0" smtClean="0"/>
              <a:t> for instance, a contractor who constructs a green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Indirect effects</a:t>
            </a:r>
            <a:r>
              <a:rPr lang="en-US" sz="2800" dirty="0" smtClean="0"/>
              <a:t>: Defined as </a:t>
            </a:r>
            <a:r>
              <a:rPr lang="en-US" sz="2800" b="1" dirty="0" smtClean="0"/>
              <a:t>the increased economic activity that is generated for businesses connected to the building project </a:t>
            </a:r>
            <a:r>
              <a:rPr lang="en-US" sz="2800" dirty="0" smtClean="0"/>
              <a:t>(i.e., suppliers of tools and raw materials).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Induced effects</a:t>
            </a:r>
            <a:r>
              <a:rPr lang="en-US" sz="2800" dirty="0" smtClean="0"/>
              <a:t>: </a:t>
            </a:r>
            <a:r>
              <a:rPr lang="en-US" sz="2800" b="1" dirty="0" smtClean="0"/>
              <a:t>The economic impact from the increased flow of income to households that are directly and indirectly affected </a:t>
            </a:r>
            <a:r>
              <a:rPr lang="en-US" sz="2800" dirty="0" smtClean="0"/>
              <a:t>by green building expenditures.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For example, employees use some of the income  earned from green construction spending to purchase goods and services (multiplier affect)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877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763000" cy="613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The ‘Green Jobs Survey’ defines “green” construction </a:t>
            </a:r>
            <a:r>
              <a:rPr lang="en-US" sz="2800" dirty="0" smtClean="0"/>
              <a:t>as a process that incorporates: </a:t>
            </a:r>
          </a:p>
          <a:p>
            <a:r>
              <a:rPr lang="en-US" sz="2600" dirty="0" smtClean="0"/>
              <a:t>“</a:t>
            </a:r>
            <a:r>
              <a:rPr lang="en-US" sz="2600" i="1" dirty="0"/>
              <a:t>numerous green building elements across </a:t>
            </a:r>
            <a:r>
              <a:rPr lang="en-US" sz="2600" i="1" dirty="0" smtClean="0"/>
              <a:t>five category </a:t>
            </a:r>
            <a:r>
              <a:rPr lang="en-US" sz="2600" i="1" dirty="0"/>
              <a:t>areas: </a:t>
            </a:r>
            <a:r>
              <a:rPr lang="en-US" sz="2600" i="1" u="sng" dirty="0"/>
              <a:t>energy efficiency</a:t>
            </a:r>
            <a:r>
              <a:rPr lang="en-US" sz="2600" i="1" dirty="0"/>
              <a:t>, </a:t>
            </a:r>
            <a:r>
              <a:rPr lang="en-US" sz="2600" i="1" u="sng" dirty="0"/>
              <a:t>water efficiency</a:t>
            </a:r>
            <a:r>
              <a:rPr lang="en-US" sz="2600" i="1" dirty="0"/>
              <a:t>, </a:t>
            </a:r>
            <a:r>
              <a:rPr lang="en-US" sz="2600" i="1" u="sng" dirty="0"/>
              <a:t>resource efficiency</a:t>
            </a:r>
            <a:r>
              <a:rPr lang="en-US" sz="2600" i="1" dirty="0"/>
              <a:t>, </a:t>
            </a:r>
            <a:r>
              <a:rPr lang="en-US" sz="2600" i="1" u="sng" dirty="0"/>
              <a:t>responsible </a:t>
            </a:r>
            <a:r>
              <a:rPr lang="en-US" sz="2600" i="1" u="sng" dirty="0" smtClean="0"/>
              <a:t>site management </a:t>
            </a:r>
            <a:r>
              <a:rPr lang="en-US" sz="2600" i="1" dirty="0"/>
              <a:t>and </a:t>
            </a:r>
            <a:r>
              <a:rPr lang="en-US" sz="2600" i="1" u="sng" dirty="0"/>
              <a:t>improved indoor air </a:t>
            </a:r>
            <a:r>
              <a:rPr lang="en-US" sz="2600" i="1" u="sng" dirty="0" smtClean="0"/>
              <a:t>quality</a:t>
            </a:r>
            <a:r>
              <a:rPr lang="en-US" sz="2600" i="1" dirty="0" smtClean="0"/>
              <a:t>”.</a:t>
            </a:r>
            <a:r>
              <a:rPr lang="en-US" sz="2600" i="1" baseline="30000" dirty="0" smtClean="0"/>
              <a:t>2</a:t>
            </a:r>
          </a:p>
          <a:p>
            <a:endParaRPr lang="en-US" sz="1000" i="1" baseline="30000" dirty="0"/>
          </a:p>
          <a:p>
            <a:r>
              <a:rPr lang="en-US" sz="2800" dirty="0" smtClean="0"/>
              <a:t>Five </a:t>
            </a:r>
            <a:r>
              <a:rPr lang="en-US" sz="2800" b="1" i="1" dirty="0" smtClean="0"/>
              <a:t>growth</a:t>
            </a:r>
            <a:r>
              <a:rPr lang="en-US" sz="2800" dirty="0" smtClean="0"/>
              <a:t> industry sectors were surveyed corresponding to the types of buildings that can potentially be certified as sustainable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: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1. </a:t>
            </a:r>
            <a:r>
              <a:rPr lang="en-US" sz="2400" dirty="0">
                <a:solidFill>
                  <a:srgbClr val="005400"/>
                </a:solidFill>
              </a:rPr>
              <a:t>Construction of </a:t>
            </a:r>
            <a:r>
              <a:rPr lang="en-US" sz="2400" b="1" u="sng" dirty="0">
                <a:solidFill>
                  <a:srgbClr val="005400"/>
                </a:solidFill>
              </a:rPr>
              <a:t>new nonresidential commercial and healthcare </a:t>
            </a:r>
            <a:r>
              <a:rPr lang="en-US" sz="2400" dirty="0">
                <a:solidFill>
                  <a:srgbClr val="005400"/>
                </a:solidFill>
              </a:rPr>
              <a:t>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2.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b="1" u="sng" dirty="0">
                <a:solidFill>
                  <a:srgbClr val="005400"/>
                </a:solidFill>
              </a:rPr>
              <a:t>new nonresidential manufacturing </a:t>
            </a:r>
            <a:r>
              <a:rPr lang="en-US" sz="2400" dirty="0">
                <a:solidFill>
                  <a:srgbClr val="005400"/>
                </a:solidFill>
              </a:rPr>
              <a:t>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3.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b="1" u="sng" dirty="0">
                <a:solidFill>
                  <a:srgbClr val="005400"/>
                </a:solidFill>
              </a:rPr>
              <a:t>other new nonresidential 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4.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b="1" u="sng" dirty="0">
                <a:solidFill>
                  <a:srgbClr val="005400"/>
                </a:solidFill>
              </a:rPr>
              <a:t>new residential permanent site single- and multi-family 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5. </a:t>
            </a:r>
            <a:r>
              <a:rPr lang="en-US" sz="2400" b="1" u="sng" dirty="0" smtClean="0">
                <a:solidFill>
                  <a:srgbClr val="005400"/>
                </a:solidFill>
              </a:rPr>
              <a:t>Maintenance </a:t>
            </a:r>
            <a:r>
              <a:rPr lang="en-US" sz="2400" b="1" u="sng" dirty="0">
                <a:solidFill>
                  <a:srgbClr val="005400"/>
                </a:solidFill>
              </a:rPr>
              <a:t>and repair </a:t>
            </a:r>
            <a:r>
              <a:rPr lang="en-US" sz="2400" dirty="0">
                <a:solidFill>
                  <a:srgbClr val="005400"/>
                </a:solidFill>
              </a:rPr>
              <a:t>construction of nonresidential structures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6911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2</a:t>
            </a:r>
            <a:r>
              <a:rPr lang="en-US" sz="1400" dirty="0" smtClean="0"/>
              <a:t>Source: </a:t>
            </a:r>
            <a:r>
              <a:rPr lang="en-US" sz="1400" i="1" dirty="0"/>
              <a:t>McGraw Hill, 2008 Green Construction Outlook </a:t>
            </a:r>
            <a:r>
              <a:rPr lang="en-US" sz="1400" i="1" dirty="0" smtClean="0"/>
              <a:t>Report</a:t>
            </a:r>
          </a:p>
          <a:p>
            <a:r>
              <a:rPr lang="en-US" sz="1400" i="1" dirty="0" smtClean="0"/>
              <a:t>3 Green Jobs Survey</a:t>
            </a:r>
            <a:r>
              <a:rPr lang="en-US" sz="1400" dirty="0" smtClean="0"/>
              <a:t>, U.S. Green Building Council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379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18" y="1524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study then estimates the </a:t>
            </a:r>
            <a:r>
              <a:rPr lang="en-US" sz="2800" u="sng" dirty="0" smtClean="0"/>
              <a:t>difference between </a:t>
            </a:r>
            <a:r>
              <a:rPr lang="en-US" sz="2800" dirty="0" smtClean="0"/>
              <a:t>the </a:t>
            </a:r>
            <a:r>
              <a:rPr lang="en-US" sz="2800" i="1" dirty="0" smtClean="0"/>
              <a:t>expenditure impact </a:t>
            </a:r>
            <a:r>
              <a:rPr lang="en-US" sz="2800" dirty="0" smtClean="0"/>
              <a:t>and the </a:t>
            </a:r>
            <a:r>
              <a:rPr lang="en-US" sz="2800" i="1" dirty="0" smtClean="0"/>
              <a:t>savings impact </a:t>
            </a:r>
            <a:r>
              <a:rPr lang="en-US" sz="2800" dirty="0" smtClean="0"/>
              <a:t>to obtain the </a:t>
            </a:r>
            <a:r>
              <a:rPr lang="en-US" sz="2800" u="sng" dirty="0" smtClean="0"/>
              <a:t>net economic impact of green construction.</a:t>
            </a:r>
          </a:p>
          <a:p>
            <a:endParaRPr lang="en-US" sz="2800" u="sng" dirty="0" smtClean="0"/>
          </a:p>
          <a:p>
            <a:endParaRPr lang="en-US" sz="1000" u="sng" dirty="0" smtClean="0"/>
          </a:p>
          <a:p>
            <a:r>
              <a:rPr lang="en-US" sz="2800" dirty="0" smtClean="0"/>
              <a:t>From this process, the study arrived at these estimates for the 2000 – 2008 period:  </a:t>
            </a:r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Generated </a:t>
            </a:r>
            <a:r>
              <a:rPr lang="en-US" sz="2600" dirty="0"/>
              <a:t>$173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Supported over 2.4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Provided $123 billion dollars in labor </a:t>
            </a:r>
            <a:r>
              <a:rPr lang="en-US" sz="2600" dirty="0" smtClean="0"/>
              <a:t>earnings</a:t>
            </a:r>
          </a:p>
          <a:p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2800" dirty="0" smtClean="0"/>
              <a:t>The 2009 – 2013 estimates for GDP, jobs and earnings were obtained from a forecast model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599" y="6204466"/>
            <a:ext cx="7613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Source: </a:t>
            </a:r>
            <a:r>
              <a:rPr lang="en-US" i="1" dirty="0"/>
              <a:t>Green Jobs Survey</a:t>
            </a:r>
            <a:r>
              <a:rPr lang="en-US" dirty="0"/>
              <a:t>, U.S. Green Building Council</a:t>
            </a:r>
          </a:p>
        </p:txBody>
      </p:sp>
    </p:spTree>
    <p:extLst>
      <p:ext uri="{BB962C8B-B14F-4D97-AF65-F5344CB8AC3E}">
        <p14:creationId xmlns:p14="http://schemas.microsoft.com/office/powerpoint/2010/main" val="357496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1030</Words>
  <Application>Microsoft Office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spmcat50</dc:creator>
  <cp:lastModifiedBy>Sean Macdonald</cp:lastModifiedBy>
  <cp:revision>24</cp:revision>
  <dcterms:created xsi:type="dcterms:W3CDTF">2014-11-16T19:43:47Z</dcterms:created>
  <dcterms:modified xsi:type="dcterms:W3CDTF">2016-11-16T16:13:48Z</dcterms:modified>
</cp:coreProperties>
</file>