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22"/>
  </p:notesMasterIdLst>
  <p:sldIdLst>
    <p:sldId id="257" r:id="rId2"/>
    <p:sldId id="262" r:id="rId3"/>
    <p:sldId id="272" r:id="rId4"/>
    <p:sldId id="263" r:id="rId5"/>
    <p:sldId id="265" r:id="rId6"/>
    <p:sldId id="266" r:id="rId7"/>
    <p:sldId id="267" r:id="rId8"/>
    <p:sldId id="268" r:id="rId9"/>
    <p:sldId id="269" r:id="rId10"/>
    <p:sldId id="270" r:id="rId11"/>
    <p:sldId id="271" r:id="rId12"/>
    <p:sldId id="258" r:id="rId13"/>
    <p:sldId id="273" r:id="rId14"/>
    <p:sldId id="274" r:id="rId15"/>
    <p:sldId id="275" r:id="rId16"/>
    <p:sldId id="279" r:id="rId17"/>
    <p:sldId id="276" r:id="rId18"/>
    <p:sldId id="278" r:id="rId19"/>
    <p:sldId id="277" r:id="rId20"/>
    <p:sldId id="28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62" autoAdjust="0"/>
  </p:normalViewPr>
  <p:slideViewPr>
    <p:cSldViewPr>
      <p:cViewPr varScale="1">
        <p:scale>
          <a:sx n="70" d="100"/>
          <a:sy n="70" d="100"/>
        </p:scale>
        <p:origin x="-13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F720FE-0301-4B6A-9BC6-19106E5CEF67}" type="datetimeFigureOut">
              <a:rPr lang="en-US" smtClean="0"/>
              <a:t>9/13/2016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35AFFC-4A8A-418A-ADCD-7ECE1772F4D9}" type="slidenum">
              <a:rPr lang="en-US" smtClean="0"/>
              <a:t>‹#›</a:t>
            </a:fld>
            <a:endParaRPr lang="en-US"/>
          </a:p>
        </p:txBody>
      </p:sp>
    </p:spTree>
    <p:extLst>
      <p:ext uri="{BB962C8B-B14F-4D97-AF65-F5344CB8AC3E}">
        <p14:creationId xmlns:p14="http://schemas.microsoft.com/office/powerpoint/2010/main" val="4288788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8307DD0D-11EB-4D25-9E44-E73A01B26675}" type="slidenum">
              <a:rPr lang="en-US" altLang="en-US" smtClean="0"/>
              <a:pPr eaLnBrk="1" hangingPunct="1">
                <a:spcBef>
                  <a:spcPct val="0"/>
                </a:spcBef>
              </a:pPr>
              <a:t>7</a:t>
            </a:fld>
            <a:endParaRPr lang="en-US" altLang="en-US" smtClean="0"/>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p:spPr>
        <p:txBody>
          <a:bodyPr/>
          <a:lstStyle/>
          <a:p>
            <a:pPr defTabSz="457200" eaLnBrk="1" hangingPunct="1"/>
            <a:r>
              <a:rPr lang="en-GB" altLang="en-US" smtClean="0">
                <a:latin typeface="Arial" pitchFamily="34" charset="0"/>
                <a:cs typeface="Arial" pitchFamily="34" charset="0"/>
              </a:rPr>
              <a:t>Change in average global temperature over the last 80 m.y. The temperature curve of Crowley and Kim (Crowley &amp; Kim 1995) is modified to show the effect of the methane discharge at 55 Ma (Zachos et al. 2003, Zachos et al. 2005) and the Early Pliocene warming (Ravelo et al. 2004) (from AGCS 2008). The future rise in temperature expected from energy use projections shows the Earth warming back into the ‘greenhouse world’.</a:t>
            </a:r>
            <a:r>
              <a:rPr lang="en-US" altLang="en-US" smtClean="0">
                <a:latin typeface="Arial" pitchFamily="34" charset="0"/>
                <a:cs typeface="Arial" pitchFamily="34" charset="0"/>
              </a:rPr>
              <a:t> </a:t>
            </a:r>
          </a:p>
          <a:p>
            <a:pPr defTabSz="457200" eaLnBrk="1" hangingPunct="1"/>
            <a:endParaRPr lang="en-US" altLang="en-US" smtClean="0">
              <a:latin typeface="Arial" pitchFamily="34" charset="0"/>
              <a:cs typeface="Arial" pitchFamily="34" charset="0"/>
            </a:endParaRPr>
          </a:p>
        </p:txBody>
      </p:sp>
      <p:sp>
        <p:nvSpPr>
          <p:cNvPr id="6656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spcBef>
                <a:spcPct val="30000"/>
              </a:spcBef>
              <a:defRPr sz="1200">
                <a:solidFill>
                  <a:schemeClr val="tx1"/>
                </a:solidFill>
                <a:latin typeface="Arial" pitchFamily="34" charset="0"/>
                <a:cs typeface="Arial" pitchFamily="34" charset="0"/>
              </a:defRPr>
            </a:lvl1pPr>
            <a:lvl2pPr marL="742950" indent="-285750" defTabSz="457200" eaLnBrk="0" hangingPunct="0">
              <a:spcBef>
                <a:spcPct val="30000"/>
              </a:spcBef>
              <a:defRPr sz="1200">
                <a:solidFill>
                  <a:schemeClr val="tx1"/>
                </a:solidFill>
                <a:latin typeface="Arial" pitchFamily="34" charset="0"/>
                <a:cs typeface="Arial" pitchFamily="34" charset="0"/>
              </a:defRPr>
            </a:lvl2pPr>
            <a:lvl3pPr marL="1143000" indent="-228600" defTabSz="457200" eaLnBrk="0" hangingPunct="0">
              <a:spcBef>
                <a:spcPct val="30000"/>
              </a:spcBef>
              <a:defRPr sz="1200">
                <a:solidFill>
                  <a:schemeClr val="tx1"/>
                </a:solidFill>
                <a:latin typeface="Arial" pitchFamily="34" charset="0"/>
                <a:cs typeface="Arial" pitchFamily="34" charset="0"/>
              </a:defRPr>
            </a:lvl3pPr>
            <a:lvl4pPr marL="1600200" indent="-228600" defTabSz="457200" eaLnBrk="0" hangingPunct="0">
              <a:spcBef>
                <a:spcPct val="30000"/>
              </a:spcBef>
              <a:defRPr sz="1200">
                <a:solidFill>
                  <a:schemeClr val="tx1"/>
                </a:solidFill>
                <a:latin typeface="Arial" pitchFamily="34" charset="0"/>
                <a:cs typeface="Arial" pitchFamily="34" charset="0"/>
              </a:defRPr>
            </a:lvl4pPr>
            <a:lvl5pPr marL="2057400" indent="-228600" defTabSz="457200" eaLnBrk="0" hangingPunct="0">
              <a:spcBef>
                <a:spcPct val="30000"/>
              </a:spcBef>
              <a:defRPr sz="1200">
                <a:solidFill>
                  <a:schemeClr val="tx1"/>
                </a:solidFill>
                <a:latin typeface="Arial" pitchFamily="34" charset="0"/>
                <a:cs typeface="Arial" pitchFamily="34" charset="0"/>
              </a:defRPr>
            </a:lvl5pPr>
            <a:lvl6pPr marL="25146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560062C9-51A6-4090-9E5B-862459221FD4}" type="slidenum">
              <a:rPr lang="en-US" altLang="en-US">
                <a:ea typeface="MS PGothic" pitchFamily="34" charset="-128"/>
              </a:rPr>
              <a:pPr algn="r" eaLnBrk="1" hangingPunct="1">
                <a:spcBef>
                  <a:spcPct val="0"/>
                </a:spcBef>
              </a:pPr>
              <a:t>7</a:t>
            </a:fld>
            <a:endParaRPr lang="en-US" altLang="en-US">
              <a:ea typeface="MS PGothic" pitchFamily="34" charset="-128"/>
            </a:endParaRPr>
          </a:p>
        </p:txBody>
      </p:sp>
    </p:spTree>
    <p:extLst>
      <p:ext uri="{BB962C8B-B14F-4D97-AF65-F5344CB8AC3E}">
        <p14:creationId xmlns:p14="http://schemas.microsoft.com/office/powerpoint/2010/main" val="3290353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8AEB21-E24A-484A-81CD-45171A346AD4}" type="slidenum">
              <a:rPr lang="en-US" altLang="en-US"/>
              <a:pPr/>
              <a:t>19</a:t>
            </a:fld>
            <a:endParaRPr lang="en-US" altLang="en-US"/>
          </a:p>
        </p:txBody>
      </p:sp>
      <p:sp>
        <p:nvSpPr>
          <p:cNvPr id="214018" name="Rectangle 2"/>
          <p:cNvSpPr>
            <a:spLocks noGrp="1" noRot="1" noChangeAspect="1" noChangeArrowheads="1" noTextEdit="1"/>
          </p:cNvSpPr>
          <p:nvPr>
            <p:ph type="sldImg"/>
          </p:nvPr>
        </p:nvSpPr>
        <p:spPr>
          <a:ln/>
        </p:spPr>
      </p:sp>
      <p:sp>
        <p:nvSpPr>
          <p:cNvPr id="214019" name="Rectangle 3"/>
          <p:cNvSpPr>
            <a:spLocks noGrp="1" noChangeArrowheads="1"/>
          </p:cNvSpPr>
          <p:nvPr>
            <p:ph type="body" idx="1"/>
          </p:nvPr>
        </p:nvSpPr>
        <p:spPr/>
        <p:txBody>
          <a:bodyPr/>
          <a:lstStyle/>
          <a:p>
            <a:r>
              <a:rPr lang="en-US" altLang="en-US"/>
              <a:t>Residential, commercial, industrial sectors</a:t>
            </a:r>
          </a:p>
          <a:p>
            <a:r>
              <a:rPr lang="en-US" altLang="en-US"/>
              <a:t>% of tax based on % Windsource</a:t>
            </a:r>
          </a:p>
          <a:p>
            <a:r>
              <a:rPr lang="en-US" altLang="en-US"/>
              <a:t>Rates set in concert with expected program expenditures: 60/37/3</a:t>
            </a:r>
          </a:p>
          <a:p>
            <a:r>
              <a:rPr lang="en-US" altLang="en-US"/>
              <a:t>Explain current approach of Xcel DSM program spending</a:t>
            </a:r>
          </a:p>
          <a:p>
            <a:r>
              <a:rPr lang="en-US" altLang="en-US"/>
              <a:t>No need to go back to the voters – flexibility in rates</a:t>
            </a:r>
          </a:p>
          <a:p>
            <a:r>
              <a:rPr lang="en-US" altLang="en-US"/>
              <a:t>Kyoto target not ultimate goal – sunset puts the city’s feet to the fire to produce</a:t>
            </a:r>
          </a:p>
          <a:p>
            <a:r>
              <a:rPr lang="en-US" altLang="en-US"/>
              <a:t>For implementation of Climate Action Plan</a:t>
            </a:r>
          </a:p>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7F14DE-2719-4854-BA41-8B03317CC7A5}" type="slidenum">
              <a:rPr lang="en-US" altLang="en-US"/>
              <a:pPr/>
              <a:t>20</a:t>
            </a:fld>
            <a:endParaRPr lang="en-US" alt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8307DD0D-11EB-4D25-9E44-E73A01B26675}" type="slidenum">
              <a:rPr lang="en-US" altLang="en-US" smtClean="0"/>
              <a:pPr eaLnBrk="1" hangingPunct="1">
                <a:spcBef>
                  <a:spcPct val="0"/>
                </a:spcBef>
              </a:pPr>
              <a:t>8</a:t>
            </a:fld>
            <a:endParaRPr lang="en-US" altLang="en-US" smtClean="0"/>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p:spPr>
        <p:txBody>
          <a:bodyPr/>
          <a:lstStyle/>
          <a:p>
            <a:pPr defTabSz="457200" eaLnBrk="1" hangingPunct="1"/>
            <a:r>
              <a:rPr lang="en-GB" altLang="en-US" smtClean="0">
                <a:latin typeface="Arial" pitchFamily="34" charset="0"/>
                <a:cs typeface="Arial" pitchFamily="34" charset="0"/>
              </a:rPr>
              <a:t>Change in average global temperature over the last 80 m.y. The temperature curve of Crowley and Kim (Crowley &amp; Kim 1995) is modified to show the effect of the methane discharge at 55 Ma (Zachos et al. 2003, Zachos et al. 2005) and the Early Pliocene warming (Ravelo et al. 2004) (from AGCS 2008). The future rise in temperature expected from energy use projections shows the Earth warming back into the ‘greenhouse world’.</a:t>
            </a:r>
            <a:r>
              <a:rPr lang="en-US" altLang="en-US" smtClean="0">
                <a:latin typeface="Arial" pitchFamily="34" charset="0"/>
                <a:cs typeface="Arial" pitchFamily="34" charset="0"/>
              </a:rPr>
              <a:t> </a:t>
            </a:r>
          </a:p>
          <a:p>
            <a:pPr defTabSz="457200" eaLnBrk="1" hangingPunct="1"/>
            <a:endParaRPr lang="en-US" altLang="en-US" smtClean="0">
              <a:latin typeface="Arial" pitchFamily="34" charset="0"/>
              <a:cs typeface="Arial" pitchFamily="34" charset="0"/>
            </a:endParaRPr>
          </a:p>
        </p:txBody>
      </p:sp>
      <p:sp>
        <p:nvSpPr>
          <p:cNvPr id="6656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spcBef>
                <a:spcPct val="30000"/>
              </a:spcBef>
              <a:defRPr sz="1200">
                <a:solidFill>
                  <a:schemeClr val="tx1"/>
                </a:solidFill>
                <a:latin typeface="Arial" pitchFamily="34" charset="0"/>
                <a:cs typeface="Arial" pitchFamily="34" charset="0"/>
              </a:defRPr>
            </a:lvl1pPr>
            <a:lvl2pPr marL="742950" indent="-285750" defTabSz="457200" eaLnBrk="0" hangingPunct="0">
              <a:spcBef>
                <a:spcPct val="30000"/>
              </a:spcBef>
              <a:defRPr sz="1200">
                <a:solidFill>
                  <a:schemeClr val="tx1"/>
                </a:solidFill>
                <a:latin typeface="Arial" pitchFamily="34" charset="0"/>
                <a:cs typeface="Arial" pitchFamily="34" charset="0"/>
              </a:defRPr>
            </a:lvl2pPr>
            <a:lvl3pPr marL="1143000" indent="-228600" defTabSz="457200" eaLnBrk="0" hangingPunct="0">
              <a:spcBef>
                <a:spcPct val="30000"/>
              </a:spcBef>
              <a:defRPr sz="1200">
                <a:solidFill>
                  <a:schemeClr val="tx1"/>
                </a:solidFill>
                <a:latin typeface="Arial" pitchFamily="34" charset="0"/>
                <a:cs typeface="Arial" pitchFamily="34" charset="0"/>
              </a:defRPr>
            </a:lvl3pPr>
            <a:lvl4pPr marL="1600200" indent="-228600" defTabSz="457200" eaLnBrk="0" hangingPunct="0">
              <a:spcBef>
                <a:spcPct val="30000"/>
              </a:spcBef>
              <a:defRPr sz="1200">
                <a:solidFill>
                  <a:schemeClr val="tx1"/>
                </a:solidFill>
                <a:latin typeface="Arial" pitchFamily="34" charset="0"/>
                <a:cs typeface="Arial" pitchFamily="34" charset="0"/>
              </a:defRPr>
            </a:lvl4pPr>
            <a:lvl5pPr marL="2057400" indent="-228600" defTabSz="457200" eaLnBrk="0" hangingPunct="0">
              <a:spcBef>
                <a:spcPct val="30000"/>
              </a:spcBef>
              <a:defRPr sz="1200">
                <a:solidFill>
                  <a:schemeClr val="tx1"/>
                </a:solidFill>
                <a:latin typeface="Arial" pitchFamily="34" charset="0"/>
                <a:cs typeface="Arial" pitchFamily="34" charset="0"/>
              </a:defRPr>
            </a:lvl5pPr>
            <a:lvl6pPr marL="25146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560062C9-51A6-4090-9E5B-862459221FD4}" type="slidenum">
              <a:rPr lang="en-US" altLang="en-US">
                <a:ea typeface="MS PGothic" pitchFamily="34" charset="-128"/>
              </a:rPr>
              <a:pPr algn="r" eaLnBrk="1" hangingPunct="1">
                <a:spcBef>
                  <a:spcPct val="0"/>
                </a:spcBef>
              </a:pPr>
              <a:t>8</a:t>
            </a:fld>
            <a:endParaRPr lang="en-US" altLang="en-US">
              <a:ea typeface="MS PGothic" pitchFamily="34" charset="-128"/>
            </a:endParaRPr>
          </a:p>
        </p:txBody>
      </p:sp>
    </p:spTree>
    <p:extLst>
      <p:ext uri="{BB962C8B-B14F-4D97-AF65-F5344CB8AC3E}">
        <p14:creationId xmlns:p14="http://schemas.microsoft.com/office/powerpoint/2010/main" val="4272696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8307DD0D-11EB-4D25-9E44-E73A01B26675}" type="slidenum">
              <a:rPr lang="en-US" altLang="en-US" smtClean="0"/>
              <a:pPr eaLnBrk="1" hangingPunct="1">
                <a:spcBef>
                  <a:spcPct val="0"/>
                </a:spcBef>
              </a:pPr>
              <a:t>9</a:t>
            </a:fld>
            <a:endParaRPr lang="en-US" altLang="en-US" smtClean="0"/>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p:spPr>
        <p:txBody>
          <a:bodyPr/>
          <a:lstStyle/>
          <a:p>
            <a:pPr defTabSz="457200" eaLnBrk="1" hangingPunct="1"/>
            <a:r>
              <a:rPr lang="en-GB" altLang="en-US" smtClean="0">
                <a:latin typeface="Arial" pitchFamily="34" charset="0"/>
                <a:cs typeface="Arial" pitchFamily="34" charset="0"/>
              </a:rPr>
              <a:t>Change in average global temperature over the last 80 m.y. The temperature curve of Crowley and Kim (Crowley &amp; Kim 1995) is modified to show the effect of the methane discharge at 55 Ma (Zachos et al. 2003, Zachos et al. 2005) and the Early Pliocene warming (Ravelo et al. 2004) (from AGCS 2008). The future rise in temperature expected from energy use projections shows the Earth warming back into the ‘greenhouse world’.</a:t>
            </a:r>
            <a:r>
              <a:rPr lang="en-US" altLang="en-US" smtClean="0">
                <a:latin typeface="Arial" pitchFamily="34" charset="0"/>
                <a:cs typeface="Arial" pitchFamily="34" charset="0"/>
              </a:rPr>
              <a:t> </a:t>
            </a:r>
          </a:p>
          <a:p>
            <a:pPr defTabSz="457200" eaLnBrk="1" hangingPunct="1"/>
            <a:endParaRPr lang="en-US" altLang="en-US" smtClean="0">
              <a:latin typeface="Arial" pitchFamily="34" charset="0"/>
              <a:cs typeface="Arial" pitchFamily="34" charset="0"/>
            </a:endParaRPr>
          </a:p>
        </p:txBody>
      </p:sp>
      <p:sp>
        <p:nvSpPr>
          <p:cNvPr id="6656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spcBef>
                <a:spcPct val="30000"/>
              </a:spcBef>
              <a:defRPr sz="1200">
                <a:solidFill>
                  <a:schemeClr val="tx1"/>
                </a:solidFill>
                <a:latin typeface="Arial" pitchFamily="34" charset="0"/>
                <a:cs typeface="Arial" pitchFamily="34" charset="0"/>
              </a:defRPr>
            </a:lvl1pPr>
            <a:lvl2pPr marL="742950" indent="-285750" defTabSz="457200" eaLnBrk="0" hangingPunct="0">
              <a:spcBef>
                <a:spcPct val="30000"/>
              </a:spcBef>
              <a:defRPr sz="1200">
                <a:solidFill>
                  <a:schemeClr val="tx1"/>
                </a:solidFill>
                <a:latin typeface="Arial" pitchFamily="34" charset="0"/>
                <a:cs typeface="Arial" pitchFamily="34" charset="0"/>
              </a:defRPr>
            </a:lvl2pPr>
            <a:lvl3pPr marL="1143000" indent="-228600" defTabSz="457200" eaLnBrk="0" hangingPunct="0">
              <a:spcBef>
                <a:spcPct val="30000"/>
              </a:spcBef>
              <a:defRPr sz="1200">
                <a:solidFill>
                  <a:schemeClr val="tx1"/>
                </a:solidFill>
                <a:latin typeface="Arial" pitchFamily="34" charset="0"/>
                <a:cs typeface="Arial" pitchFamily="34" charset="0"/>
              </a:defRPr>
            </a:lvl3pPr>
            <a:lvl4pPr marL="1600200" indent="-228600" defTabSz="457200" eaLnBrk="0" hangingPunct="0">
              <a:spcBef>
                <a:spcPct val="30000"/>
              </a:spcBef>
              <a:defRPr sz="1200">
                <a:solidFill>
                  <a:schemeClr val="tx1"/>
                </a:solidFill>
                <a:latin typeface="Arial" pitchFamily="34" charset="0"/>
                <a:cs typeface="Arial" pitchFamily="34" charset="0"/>
              </a:defRPr>
            </a:lvl4pPr>
            <a:lvl5pPr marL="2057400" indent="-228600" defTabSz="457200" eaLnBrk="0" hangingPunct="0">
              <a:spcBef>
                <a:spcPct val="30000"/>
              </a:spcBef>
              <a:defRPr sz="1200">
                <a:solidFill>
                  <a:schemeClr val="tx1"/>
                </a:solidFill>
                <a:latin typeface="Arial" pitchFamily="34" charset="0"/>
                <a:cs typeface="Arial" pitchFamily="34" charset="0"/>
              </a:defRPr>
            </a:lvl5pPr>
            <a:lvl6pPr marL="25146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560062C9-51A6-4090-9E5B-862459221FD4}" type="slidenum">
              <a:rPr lang="en-US" altLang="en-US">
                <a:ea typeface="MS PGothic" pitchFamily="34" charset="-128"/>
              </a:rPr>
              <a:pPr algn="r" eaLnBrk="1" hangingPunct="1">
                <a:spcBef>
                  <a:spcPct val="0"/>
                </a:spcBef>
              </a:pPr>
              <a:t>9</a:t>
            </a:fld>
            <a:endParaRPr lang="en-US" altLang="en-US">
              <a:ea typeface="MS PGothic" pitchFamily="34" charset="-128"/>
            </a:endParaRPr>
          </a:p>
        </p:txBody>
      </p:sp>
    </p:spTree>
    <p:extLst>
      <p:ext uri="{BB962C8B-B14F-4D97-AF65-F5344CB8AC3E}">
        <p14:creationId xmlns:p14="http://schemas.microsoft.com/office/powerpoint/2010/main" val="1896450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pitchFamily="34" charset="0"/>
                <a:cs typeface="Arial" pitchFamily="34" charset="0"/>
              </a:defRPr>
            </a:lvl1pPr>
            <a:lvl2pPr marL="742950" indent="-285750" eaLnBrk="0" hangingPunct="0">
              <a:spcBef>
                <a:spcPct val="30000"/>
              </a:spcBef>
              <a:defRPr sz="1200">
                <a:solidFill>
                  <a:schemeClr val="tx1"/>
                </a:solidFill>
                <a:latin typeface="Arial" pitchFamily="34" charset="0"/>
                <a:cs typeface="Arial" pitchFamily="34" charset="0"/>
              </a:defRPr>
            </a:lvl2pPr>
            <a:lvl3pPr marL="1143000" indent="-228600" eaLnBrk="0" hangingPunct="0">
              <a:spcBef>
                <a:spcPct val="30000"/>
              </a:spcBef>
              <a:defRPr sz="1200">
                <a:solidFill>
                  <a:schemeClr val="tx1"/>
                </a:solidFill>
                <a:latin typeface="Arial" pitchFamily="34" charset="0"/>
                <a:cs typeface="Arial" pitchFamily="34" charset="0"/>
              </a:defRPr>
            </a:lvl3pPr>
            <a:lvl4pPr marL="1600200" indent="-228600" eaLnBrk="0" hangingPunct="0">
              <a:spcBef>
                <a:spcPct val="30000"/>
              </a:spcBef>
              <a:defRPr sz="1200">
                <a:solidFill>
                  <a:schemeClr val="tx1"/>
                </a:solidFill>
                <a:latin typeface="Arial" pitchFamily="34" charset="0"/>
                <a:cs typeface="Arial" pitchFamily="34" charset="0"/>
              </a:defRPr>
            </a:lvl4pPr>
            <a:lvl5pPr marL="2057400" indent="-228600" eaLnBrk="0" hangingPunct="0">
              <a:spcBef>
                <a:spcPct val="30000"/>
              </a:spcBef>
              <a:defRPr sz="1200">
                <a:solidFill>
                  <a:schemeClr val="tx1"/>
                </a:solidFill>
                <a:latin typeface="Arial"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cs typeface="Arial" pitchFamily="34" charset="0"/>
              </a:defRPr>
            </a:lvl9pPr>
          </a:lstStyle>
          <a:p>
            <a:pPr eaLnBrk="1" hangingPunct="1">
              <a:spcBef>
                <a:spcPct val="0"/>
              </a:spcBef>
            </a:pPr>
            <a:fld id="{8307DD0D-11EB-4D25-9E44-E73A01B26675}" type="slidenum">
              <a:rPr lang="en-US" altLang="en-US" smtClean="0"/>
              <a:pPr eaLnBrk="1" hangingPunct="1">
                <a:spcBef>
                  <a:spcPct val="0"/>
                </a:spcBef>
              </a:pPr>
              <a:t>10</a:t>
            </a:fld>
            <a:endParaRPr lang="en-US" altLang="en-US" smtClean="0"/>
          </a:p>
        </p:txBody>
      </p:sp>
      <p:sp>
        <p:nvSpPr>
          <p:cNvPr id="66563" name="Slide Image Placeholder 1"/>
          <p:cNvSpPr>
            <a:spLocks noGrp="1" noRot="1" noChangeAspect="1" noTextEdit="1"/>
          </p:cNvSpPr>
          <p:nvPr>
            <p:ph type="sldImg"/>
          </p:nvPr>
        </p:nvSpPr>
        <p:spPr>
          <a:ln/>
        </p:spPr>
      </p:sp>
      <p:sp>
        <p:nvSpPr>
          <p:cNvPr id="66564" name="Notes Placeholder 2"/>
          <p:cNvSpPr>
            <a:spLocks noGrp="1"/>
          </p:cNvSpPr>
          <p:nvPr>
            <p:ph type="body" idx="1"/>
          </p:nvPr>
        </p:nvSpPr>
        <p:spPr>
          <a:noFill/>
        </p:spPr>
        <p:txBody>
          <a:bodyPr/>
          <a:lstStyle/>
          <a:p>
            <a:pPr defTabSz="457200" eaLnBrk="1" hangingPunct="1"/>
            <a:r>
              <a:rPr lang="en-GB" altLang="en-US" smtClean="0">
                <a:latin typeface="Arial" pitchFamily="34" charset="0"/>
                <a:cs typeface="Arial" pitchFamily="34" charset="0"/>
              </a:rPr>
              <a:t>Change in average global temperature over the last 80 m.y. The temperature curve of Crowley and Kim (Crowley &amp; Kim 1995) is modified to show the effect of the methane discharge at 55 Ma (Zachos et al. 2003, Zachos et al. 2005) and the Early Pliocene warming (Ravelo et al. 2004) (from AGCS 2008). The future rise in temperature expected from energy use projections shows the Earth warming back into the ‘greenhouse world’.</a:t>
            </a:r>
            <a:r>
              <a:rPr lang="en-US" altLang="en-US" smtClean="0">
                <a:latin typeface="Arial" pitchFamily="34" charset="0"/>
                <a:cs typeface="Arial" pitchFamily="34" charset="0"/>
              </a:rPr>
              <a:t> </a:t>
            </a:r>
          </a:p>
          <a:p>
            <a:pPr defTabSz="457200" eaLnBrk="1" hangingPunct="1"/>
            <a:endParaRPr lang="en-US" altLang="en-US" smtClean="0">
              <a:latin typeface="Arial" pitchFamily="34" charset="0"/>
              <a:cs typeface="Arial" pitchFamily="34" charset="0"/>
            </a:endParaRPr>
          </a:p>
        </p:txBody>
      </p:sp>
      <p:sp>
        <p:nvSpPr>
          <p:cNvPr id="6656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eaLnBrk="0" hangingPunct="0">
              <a:spcBef>
                <a:spcPct val="30000"/>
              </a:spcBef>
              <a:defRPr sz="1200">
                <a:solidFill>
                  <a:schemeClr val="tx1"/>
                </a:solidFill>
                <a:latin typeface="Arial" pitchFamily="34" charset="0"/>
                <a:cs typeface="Arial" pitchFamily="34" charset="0"/>
              </a:defRPr>
            </a:lvl1pPr>
            <a:lvl2pPr marL="742950" indent="-285750" defTabSz="457200" eaLnBrk="0" hangingPunct="0">
              <a:spcBef>
                <a:spcPct val="30000"/>
              </a:spcBef>
              <a:defRPr sz="1200">
                <a:solidFill>
                  <a:schemeClr val="tx1"/>
                </a:solidFill>
                <a:latin typeface="Arial" pitchFamily="34" charset="0"/>
                <a:cs typeface="Arial" pitchFamily="34" charset="0"/>
              </a:defRPr>
            </a:lvl2pPr>
            <a:lvl3pPr marL="1143000" indent="-228600" defTabSz="457200" eaLnBrk="0" hangingPunct="0">
              <a:spcBef>
                <a:spcPct val="30000"/>
              </a:spcBef>
              <a:defRPr sz="1200">
                <a:solidFill>
                  <a:schemeClr val="tx1"/>
                </a:solidFill>
                <a:latin typeface="Arial" pitchFamily="34" charset="0"/>
                <a:cs typeface="Arial" pitchFamily="34" charset="0"/>
              </a:defRPr>
            </a:lvl3pPr>
            <a:lvl4pPr marL="1600200" indent="-228600" defTabSz="457200" eaLnBrk="0" hangingPunct="0">
              <a:spcBef>
                <a:spcPct val="30000"/>
              </a:spcBef>
              <a:defRPr sz="1200">
                <a:solidFill>
                  <a:schemeClr val="tx1"/>
                </a:solidFill>
                <a:latin typeface="Arial" pitchFamily="34" charset="0"/>
                <a:cs typeface="Arial" pitchFamily="34" charset="0"/>
              </a:defRPr>
            </a:lvl4pPr>
            <a:lvl5pPr marL="2057400" indent="-228600" defTabSz="457200" eaLnBrk="0" hangingPunct="0">
              <a:spcBef>
                <a:spcPct val="30000"/>
              </a:spcBef>
              <a:defRPr sz="1200">
                <a:solidFill>
                  <a:schemeClr val="tx1"/>
                </a:solidFill>
                <a:latin typeface="Arial" pitchFamily="34" charset="0"/>
                <a:cs typeface="Arial" pitchFamily="34" charset="0"/>
              </a:defRPr>
            </a:lvl5pPr>
            <a:lvl6pPr marL="25146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6pPr>
            <a:lvl7pPr marL="29718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7pPr>
            <a:lvl8pPr marL="34290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8pPr>
            <a:lvl9pPr marL="3886200" indent="-228600" defTabSz="457200" eaLnBrk="0" fontAlgn="base" hangingPunct="0">
              <a:spcBef>
                <a:spcPct val="30000"/>
              </a:spcBef>
              <a:spcAft>
                <a:spcPct val="0"/>
              </a:spcAft>
              <a:defRPr sz="1200">
                <a:solidFill>
                  <a:schemeClr val="tx1"/>
                </a:solidFill>
                <a:latin typeface="Arial" pitchFamily="34" charset="0"/>
                <a:cs typeface="Arial" pitchFamily="34" charset="0"/>
              </a:defRPr>
            </a:lvl9pPr>
          </a:lstStyle>
          <a:p>
            <a:pPr algn="r" eaLnBrk="1" hangingPunct="1">
              <a:spcBef>
                <a:spcPct val="0"/>
              </a:spcBef>
            </a:pPr>
            <a:fld id="{560062C9-51A6-4090-9E5B-862459221FD4}" type="slidenum">
              <a:rPr lang="en-US" altLang="en-US">
                <a:ea typeface="MS PGothic" pitchFamily="34" charset="-128"/>
              </a:rPr>
              <a:pPr algn="r" eaLnBrk="1" hangingPunct="1">
                <a:spcBef>
                  <a:spcPct val="0"/>
                </a:spcBef>
              </a:pPr>
              <a:t>10</a:t>
            </a:fld>
            <a:endParaRPr lang="en-US" altLang="en-US">
              <a:ea typeface="MS PGothic" pitchFamily="34" charset="-128"/>
            </a:endParaRPr>
          </a:p>
        </p:txBody>
      </p:sp>
    </p:spTree>
    <p:extLst>
      <p:ext uri="{BB962C8B-B14F-4D97-AF65-F5344CB8AC3E}">
        <p14:creationId xmlns:p14="http://schemas.microsoft.com/office/powerpoint/2010/main" val="331071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5A035-D1DC-406F-AF6A-F98D9B84C7B3}" type="slidenum">
              <a:rPr lang="en-US" altLang="en-US"/>
              <a:pPr/>
              <a:t>14</a:t>
            </a:fld>
            <a:endParaRPr lang="en-US" altLang="en-U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r>
              <a:rPr lang="en-US" altLang="en-US"/>
              <a:t>First carbon tax enacted in nation</a:t>
            </a:r>
          </a:p>
          <a:p>
            <a:r>
              <a:rPr lang="en-US" altLang="en-US"/>
              <a:t>Between 2002 and 2006, we saw development of CAP, programs were started that produced results and got us heading in the right direction; community support being nurtured for programs and, ultimately, a funding stream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0FB98-7816-4B33-AD77-9D8F7615F352}" type="slidenum">
              <a:rPr lang="en-US" altLang="en-US"/>
              <a:pPr/>
              <a:t>15</a:t>
            </a:fld>
            <a:endParaRPr lang="en-US" altLang="en-US"/>
          </a:p>
        </p:txBody>
      </p:sp>
      <p:sp>
        <p:nvSpPr>
          <p:cNvPr id="225282" name="Rectangle 2"/>
          <p:cNvSpPr>
            <a:spLocks noGrp="1" noRot="1" noChangeAspect="1" noChangeArrowheads="1" noTextEdit="1"/>
          </p:cNvSpPr>
          <p:nvPr>
            <p:ph type="sldImg"/>
          </p:nvPr>
        </p:nvSpPr>
        <p:spPr>
          <a:ln/>
        </p:spPr>
      </p:sp>
      <p:sp>
        <p:nvSpPr>
          <p:cNvPr id="225283" name="Rectangle 3"/>
          <p:cNvSpPr>
            <a:spLocks noGrp="1" noChangeArrowheads="1"/>
          </p:cNvSpPr>
          <p:nvPr>
            <p:ph type="body" idx="1"/>
          </p:nvPr>
        </p:nvSpPr>
        <p:spPr/>
        <p:txBody>
          <a:bodyPr/>
          <a:lstStyle/>
          <a:p>
            <a:r>
              <a:rPr lang="en-US" altLang="en-US"/>
              <a:t>There has been tremendous interest in the carbon tax since its placement in the ballot and approval</a:t>
            </a:r>
          </a:p>
          <a:p>
            <a:r>
              <a:rPr lang="en-US" altLang="en-US"/>
              <a:t>Though emissions are indirect, strongest nexus to Boulder’s carbon footprint</a:t>
            </a:r>
          </a:p>
          <a:p>
            <a:r>
              <a:rPr lang="en-US" altLang="en-US"/>
              <a:t>2005 data</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06728A-9BFE-4162-8B42-08BD3AEAA56D}" type="slidenum">
              <a:rPr lang="en-US" altLang="en-US"/>
              <a:pPr/>
              <a:t>16</a:t>
            </a:fld>
            <a:endParaRPr lang="en-US" alt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r>
              <a:rPr lang="en-US" altLang="en-US"/>
              <a:t>Three primary sectors we will be focusing on this afternoon:</a:t>
            </a:r>
          </a:p>
          <a:p>
            <a:r>
              <a:rPr lang="en-US" altLang="en-US"/>
              <a:t>Residential – 17%</a:t>
            </a:r>
          </a:p>
          <a:p>
            <a:r>
              <a:rPr lang="en-US" altLang="en-US"/>
              <a:t>Commercial – 38%</a:t>
            </a:r>
          </a:p>
          <a:p>
            <a:r>
              <a:rPr lang="en-US" altLang="en-US"/>
              <a:t>Industrial – 9%</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21664-F0BF-413B-91C0-217D7EFA0C7F}" type="slidenum">
              <a:rPr lang="en-US" altLang="en-US"/>
              <a:pPr/>
              <a:t>17</a:t>
            </a:fld>
            <a:endParaRPr lang="en-US" altLang="en-US"/>
          </a:p>
        </p:txBody>
      </p:sp>
      <p:sp>
        <p:nvSpPr>
          <p:cNvPr id="316418" name="Rectangle 2"/>
          <p:cNvSpPr>
            <a:spLocks noGrp="1" noRot="1" noChangeAspect="1" noChangeArrowheads="1" noTextEdit="1"/>
          </p:cNvSpPr>
          <p:nvPr>
            <p:ph type="sldImg"/>
          </p:nvPr>
        </p:nvSpPr>
        <p:spPr>
          <a:ln/>
        </p:spPr>
      </p:sp>
      <p:sp>
        <p:nvSpPr>
          <p:cNvPr id="316419" name="Rectangle 3"/>
          <p:cNvSpPr>
            <a:spLocks noGrp="1" noChangeArrowheads="1"/>
          </p:cNvSpPr>
          <p:nvPr>
            <p:ph type="body" idx="1"/>
          </p:nvPr>
        </p:nvSpPr>
        <p:spPr/>
        <p:txBody>
          <a:bodyPr/>
          <a:lstStyle/>
          <a:p>
            <a:pPr>
              <a:lnSpc>
                <a:spcPct val="90000"/>
              </a:lnSpc>
            </a:pPr>
            <a:r>
              <a:rPr lang="en-US" altLang="en-US"/>
              <a:t>The implementation plan outlines what programs and actions would be implemented in 2007 and beyond. </a:t>
            </a:r>
            <a:br>
              <a:rPr lang="en-US" altLang="en-US"/>
            </a:br>
            <a:endParaRPr lang="en-US" altLang="en-US"/>
          </a:p>
          <a:p>
            <a:pPr>
              <a:lnSpc>
                <a:spcPct val="90000"/>
              </a:lnSpc>
            </a:pPr>
            <a:r>
              <a:rPr lang="en-US" altLang="en-US"/>
              <a:t>The estimates are based on reasonable, achievable, and slightly conservative participation rates. It is important to note that staff based the analysis on what we think we can achieve in the various sectors through behavior shift and implementation of projects with reasonable paybacks, where reasonable is generally under three to four years. Staff will return to Council every year with any necessary adjustments to the budget or estimated results. Staff will also continue to prepare annual progress reports that track program results and annual emissions. </a:t>
            </a:r>
          </a:p>
          <a:p>
            <a:pPr>
              <a:lnSpc>
                <a:spcPct val="90000"/>
              </a:lnSpc>
            </a:pPr>
            <a:endParaRPr lang="en-US" altLang="en-US" b="1"/>
          </a:p>
          <a:p>
            <a:pPr>
              <a:lnSpc>
                <a:spcPct val="90000"/>
              </a:lnSpc>
            </a:pPr>
            <a:endParaRPr lang="en-US" altLang="en-US" b="1"/>
          </a:p>
          <a:p>
            <a:pPr>
              <a:lnSpc>
                <a:spcPct val="90000"/>
              </a:lnSpc>
            </a:pPr>
            <a:endParaRPr lang="en-US" altLang="en-US" b="1"/>
          </a:p>
          <a:p>
            <a:pPr>
              <a:lnSpc>
                <a:spcPct val="90000"/>
              </a:lnSpc>
            </a:pPr>
            <a:r>
              <a:rPr lang="en-US" altLang="en-US" b="1"/>
              <a:t>Sample services include subsidized energy audits,</a:t>
            </a:r>
          </a:p>
          <a:p>
            <a:pPr>
              <a:lnSpc>
                <a:spcPct val="90000"/>
              </a:lnSpc>
            </a:pPr>
            <a:r>
              <a:rPr lang="en-US" altLang="en-US" b="1"/>
              <a:t>neighborhood sweeps and light bulb giveaways</a:t>
            </a:r>
            <a:r>
              <a:rPr lang="en-US" altLang="en-US"/>
              <a:t>.</a:t>
            </a:r>
          </a:p>
          <a:p>
            <a:pPr>
              <a:lnSpc>
                <a:spcPct val="90000"/>
              </a:lnSpc>
            </a:pPr>
            <a:endParaRPr lang="en-US" altLang="en-US"/>
          </a:p>
          <a:p>
            <a:pPr>
              <a:lnSpc>
                <a:spcPct val="90000"/>
              </a:lnSpc>
            </a:pPr>
            <a:r>
              <a:rPr lang="en-US" altLang="en-US"/>
              <a:t> </a:t>
            </a:r>
            <a:r>
              <a:rPr lang="en-US" altLang="en-US" b="1"/>
              <a:t>It is recommended that the residential</a:t>
            </a:r>
          </a:p>
          <a:p>
            <a:pPr>
              <a:lnSpc>
                <a:spcPct val="90000"/>
              </a:lnSpc>
            </a:pPr>
            <a:r>
              <a:rPr lang="en-US" altLang="en-US" b="1"/>
              <a:t>program in particular include grassroots elements, where actions are promoted and implemented</a:t>
            </a:r>
          </a:p>
          <a:p>
            <a:pPr>
              <a:lnSpc>
                <a:spcPct val="90000"/>
              </a:lnSpc>
            </a:pPr>
            <a:r>
              <a:rPr lang="en-US" altLang="en-US" b="1"/>
              <a:t>on a neighborhood or block-by-block level.</a:t>
            </a:r>
            <a:r>
              <a:rPr lang="en-US" altLang="en-US"/>
              <a:t> </a:t>
            </a:r>
          </a:p>
          <a:p>
            <a:pPr>
              <a:lnSpc>
                <a:spcPct val="90000"/>
              </a:lnSpc>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234FC-94AC-43B8-BF0A-7733B804C5F3}" type="slidenum">
              <a:rPr lang="en-US" altLang="en-US"/>
              <a:pPr/>
              <a:t>18</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pPr>
              <a:lnSpc>
                <a:spcPct val="80000"/>
              </a:lnSpc>
            </a:pPr>
            <a:endParaRPr lang="en-US" altLang="en-US" sz="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BA8C8FE-522E-4478-8272-BF7583E48BE3}" type="datetimeFigureOut">
              <a:rPr lang="en-US" smtClean="0"/>
              <a:t>9/13/2016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27052BCA-4607-4402-A8E0-2F23114533B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A8C8FE-522E-4478-8272-BF7583E48BE3}"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2BCA-4607-4402-A8E0-2F23114533B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A8C8FE-522E-4478-8272-BF7583E48BE3}"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27052BCA-4607-4402-A8E0-2F23114533B6}"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5F7CC386-A8A7-4C13-9928-E4E62D953599}" type="slidenum">
              <a:rPr lang="en-US" altLang="en-US"/>
              <a:pPr/>
              <a:t>‹#›</a:t>
            </a:fld>
            <a:endParaRPr lang="en-US" altLang="en-US"/>
          </a:p>
        </p:txBody>
      </p:sp>
    </p:spTree>
    <p:extLst>
      <p:ext uri="{BB962C8B-B14F-4D97-AF65-F5344CB8AC3E}">
        <p14:creationId xmlns:p14="http://schemas.microsoft.com/office/powerpoint/2010/main" val="292550637"/>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719263"/>
            <a:ext cx="8229600" cy="4411662"/>
          </a:xfrm>
        </p:spPr>
        <p:txBody>
          <a:bodyPr/>
          <a:lstStyle/>
          <a:p>
            <a:endParaRPr lang="en-US"/>
          </a:p>
        </p:txBody>
      </p:sp>
      <p:sp>
        <p:nvSpPr>
          <p:cNvPr id="4" name="Date Placeholder 3"/>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8400"/>
            <a:ext cx="2133600" cy="457200"/>
          </a:xfrm>
        </p:spPr>
        <p:txBody>
          <a:bodyPr/>
          <a:lstStyle>
            <a:lvl1pPr>
              <a:defRPr/>
            </a:lvl1pPr>
          </a:lstStyle>
          <a:p>
            <a:fld id="{2873E884-CD8A-4343-9132-B0C4C8E551D4}" type="slidenum">
              <a:rPr lang="en-US" altLang="en-US"/>
              <a:pPr/>
              <a:t>‹#›</a:t>
            </a:fld>
            <a:endParaRPr lang="en-US" altLang="en-US"/>
          </a:p>
        </p:txBody>
      </p:sp>
    </p:spTree>
    <p:extLst>
      <p:ext uri="{BB962C8B-B14F-4D97-AF65-F5344CB8AC3E}">
        <p14:creationId xmlns:p14="http://schemas.microsoft.com/office/powerpoint/2010/main" val="98707145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A8C8FE-522E-4478-8272-BF7583E48BE3}"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052BCA-4607-4402-A8E0-2F23114533B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BA8C8FE-522E-4478-8272-BF7583E48BE3}" type="datetimeFigureOut">
              <a:rPr lang="en-US" smtClean="0"/>
              <a:t>9/13/2016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27052BCA-4607-4402-A8E0-2F23114533B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A8C8FE-522E-4478-8272-BF7583E48BE3}"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52BCA-4607-4402-A8E0-2F23114533B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BA8C8FE-522E-4478-8272-BF7583E48BE3}"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052BCA-4607-4402-A8E0-2F23114533B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BA8C8FE-522E-4478-8272-BF7583E48BE3}"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052BCA-4607-4402-A8E0-2F23114533B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EBA8C8FE-522E-4478-8272-BF7583E48BE3}"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052BCA-4607-4402-A8E0-2F23114533B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8C8FE-522E-4478-8272-BF7583E48BE3}"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27052BCA-4607-4402-A8E0-2F23114533B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A8C8FE-522E-4478-8272-BF7583E48BE3}"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052BCA-4607-4402-A8E0-2F23114533B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BA8C8FE-522E-4478-8272-BF7583E48BE3}" type="datetimeFigureOut">
              <a:rPr lang="en-US" smtClean="0"/>
              <a:t>9/13/2016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27052BCA-4607-4402-A8E0-2F23114533B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priceoncarbon.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riceoncarbon.or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5YCftIlYLyw" TargetMode="External"/><Relationship Id="rId2" Type="http://schemas.openxmlformats.org/officeDocument/2006/relationships/hyperlink" Target="http://ec.europa.eu/clima/policies/ets/index_en.htm"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priceoncarbon.or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priceoncarbon.org/"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priceoncarbon.org/"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priceoncarbon.org/"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priceoncarbon.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priceoncarbon.or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priceoncarbon.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8610600" cy="3539430"/>
          </a:xfrm>
          <a:prstGeom prst="rect">
            <a:avLst/>
          </a:prstGeom>
          <a:noFill/>
        </p:spPr>
        <p:txBody>
          <a:bodyPr wrap="square" rtlCol="0">
            <a:spAutoFit/>
          </a:bodyPr>
          <a:lstStyle/>
          <a:p>
            <a:r>
              <a:rPr lang="en-US" sz="2800" dirty="0" smtClean="0"/>
              <a:t>The Debate about Carbon taxing vs. Cap and Trade</a:t>
            </a:r>
          </a:p>
          <a:p>
            <a:endParaRPr lang="en-US" sz="2800" dirty="0" smtClean="0"/>
          </a:p>
          <a:p>
            <a:pPr marL="571500" indent="-571500">
              <a:buAutoNum type="romanUcPeriod"/>
            </a:pPr>
            <a:r>
              <a:rPr lang="en-US" sz="2800" dirty="0" smtClean="0"/>
              <a:t>Cap and Trade: What is it and how does it work?</a:t>
            </a:r>
          </a:p>
          <a:p>
            <a:pPr marL="571500" indent="-571500">
              <a:buAutoNum type="romanUcPeriod"/>
            </a:pPr>
            <a:endParaRPr lang="en-US" sz="2800" dirty="0"/>
          </a:p>
          <a:p>
            <a:pPr marL="571500" indent="-571500">
              <a:buAutoNum type="romanUcPeriod"/>
            </a:pPr>
            <a:r>
              <a:rPr lang="en-US" sz="2800" dirty="0" smtClean="0"/>
              <a:t>Carbon tax: How does this work and what is the intended  incentive to businesses that emit too much CO</a:t>
            </a:r>
            <a:r>
              <a:rPr lang="en-US" sz="2800" baseline="-25000" dirty="0" smtClean="0"/>
              <a:t>2</a:t>
            </a:r>
            <a:r>
              <a:rPr lang="en-US" sz="2800" dirty="0" smtClean="0"/>
              <a:t>?  </a:t>
            </a:r>
            <a:endParaRPr lang="en-US" sz="2800" dirty="0"/>
          </a:p>
          <a:p>
            <a:endParaRPr lang="en-US" sz="2800" dirty="0"/>
          </a:p>
        </p:txBody>
      </p:sp>
    </p:spTree>
    <p:extLst>
      <p:ext uri="{BB962C8B-B14F-4D97-AF65-F5344CB8AC3E}">
        <p14:creationId xmlns:p14="http://schemas.microsoft.com/office/powerpoint/2010/main" val="4005847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0"/>
          <p:cNvSpPr txBox="1">
            <a:spLocks noChangeArrowheads="1"/>
          </p:cNvSpPr>
          <p:nvPr/>
        </p:nvSpPr>
        <p:spPr bwMode="auto">
          <a:xfrm>
            <a:off x="127000" y="6553200"/>
            <a:ext cx="125547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000" dirty="0">
                <a:solidFill>
                  <a:schemeClr val="bg2"/>
                </a:solidFill>
              </a:rPr>
              <a:t>Linda Swift © </a:t>
            </a:r>
            <a:r>
              <a:rPr lang="en-US" altLang="en-US" sz="1000" dirty="0" smtClean="0">
                <a:solidFill>
                  <a:schemeClr val="bg2"/>
                </a:solidFill>
              </a:rPr>
              <a:t>2015</a:t>
            </a:r>
            <a:endParaRPr lang="en-US" altLang="en-US" sz="1000" dirty="0">
              <a:solidFill>
                <a:schemeClr val="bg2"/>
              </a:solidFill>
            </a:endParaRPr>
          </a:p>
        </p:txBody>
      </p:sp>
      <p:sp>
        <p:nvSpPr>
          <p:cNvPr id="34" name="Rectangle 33"/>
          <p:cNvSpPr/>
          <p:nvPr/>
        </p:nvSpPr>
        <p:spPr>
          <a:xfrm>
            <a:off x="1986180" y="2695581"/>
            <a:ext cx="1494453" cy="978932"/>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25623" y="4792081"/>
            <a:ext cx="1460557" cy="694319"/>
          </a:xfrm>
          <a:prstGeom prst="rect">
            <a:avLst/>
          </a:prstGeom>
          <a:solidFill>
            <a:srgbClr val="DBE5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986180" y="4792081"/>
            <a:ext cx="1537859" cy="694319"/>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10737" y="2522629"/>
            <a:ext cx="4252263" cy="954107"/>
          </a:xfrm>
          <a:prstGeom prst="rect">
            <a:avLst/>
          </a:prstGeom>
          <a:noFill/>
        </p:spPr>
        <p:txBody>
          <a:bodyPr wrap="square" rtlCol="0">
            <a:spAutoFit/>
          </a:bodyPr>
          <a:lstStyle/>
          <a:p>
            <a:r>
              <a:rPr lang="en-US" sz="2800" b="1" i="1" dirty="0">
                <a:solidFill>
                  <a:srgbClr val="0033CC"/>
                </a:solidFill>
                <a:latin typeface="Arial" pitchFamily="34" charset="0"/>
                <a:cs typeface="Arial" pitchFamily="34" charset="0"/>
              </a:rPr>
              <a:t>Company B sells permits to Company A</a:t>
            </a:r>
          </a:p>
        </p:txBody>
      </p:sp>
      <p:sp>
        <p:nvSpPr>
          <p:cNvPr id="20" name="TextBox 19"/>
          <p:cNvSpPr txBox="1"/>
          <p:nvPr/>
        </p:nvSpPr>
        <p:spPr>
          <a:xfrm>
            <a:off x="527779" y="4734580"/>
            <a:ext cx="2371952" cy="523220"/>
          </a:xfrm>
          <a:prstGeom prst="rect">
            <a:avLst/>
          </a:prstGeom>
          <a:noFill/>
        </p:spPr>
        <p:txBody>
          <a:bodyPr wrap="square" rtlCol="0">
            <a:spAutoFit/>
          </a:bodyPr>
          <a:lstStyle/>
          <a:p>
            <a:r>
              <a:rPr lang="en-US" sz="2800" i="1" dirty="0" smtClean="0"/>
              <a:t>Company B</a:t>
            </a:r>
            <a:endParaRPr lang="en-US" sz="2800" i="1" dirty="0"/>
          </a:p>
        </p:txBody>
      </p:sp>
      <p:sp>
        <p:nvSpPr>
          <p:cNvPr id="27" name="Rectangle 26"/>
          <p:cNvSpPr/>
          <p:nvPr/>
        </p:nvSpPr>
        <p:spPr>
          <a:xfrm>
            <a:off x="527779" y="2348272"/>
            <a:ext cx="1458401" cy="1326241"/>
          </a:xfrm>
          <a:prstGeom prst="rect">
            <a:avLst/>
          </a:prstGeom>
          <a:solidFill>
            <a:srgbClr val="DBE5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6373" y="2793023"/>
            <a:ext cx="2232275" cy="523220"/>
          </a:xfrm>
          <a:prstGeom prst="rect">
            <a:avLst/>
          </a:prstGeom>
          <a:noFill/>
        </p:spPr>
        <p:txBody>
          <a:bodyPr wrap="square" rtlCol="0">
            <a:spAutoFit/>
          </a:bodyPr>
          <a:lstStyle/>
          <a:p>
            <a:r>
              <a:rPr lang="en-US" sz="2800" i="1" dirty="0" smtClean="0"/>
              <a:t>Company A</a:t>
            </a:r>
            <a:endParaRPr lang="en-US" sz="2800" i="1" dirty="0"/>
          </a:p>
        </p:txBody>
      </p:sp>
      <p:sp>
        <p:nvSpPr>
          <p:cNvPr id="24" name="TextBox 23"/>
          <p:cNvSpPr txBox="1"/>
          <p:nvPr/>
        </p:nvSpPr>
        <p:spPr>
          <a:xfrm>
            <a:off x="638861" y="3305181"/>
            <a:ext cx="1236236" cy="369332"/>
          </a:xfrm>
          <a:prstGeom prst="rect">
            <a:avLst/>
          </a:prstGeom>
          <a:noFill/>
        </p:spPr>
        <p:txBody>
          <a:bodyPr wrap="none" rtlCol="0">
            <a:spAutoFit/>
          </a:bodyPr>
          <a:lstStyle/>
          <a:p>
            <a:r>
              <a:rPr lang="en-US" dirty="0"/>
              <a:t>E</a:t>
            </a:r>
            <a:r>
              <a:rPr lang="en-US" dirty="0" smtClean="0"/>
              <a:t>missions</a:t>
            </a:r>
            <a:endParaRPr lang="en-US" dirty="0"/>
          </a:p>
        </p:txBody>
      </p:sp>
      <p:sp>
        <p:nvSpPr>
          <p:cNvPr id="26" name="TextBox 25"/>
          <p:cNvSpPr txBox="1"/>
          <p:nvPr/>
        </p:nvSpPr>
        <p:spPr>
          <a:xfrm>
            <a:off x="2305182" y="3305181"/>
            <a:ext cx="966931" cy="369332"/>
          </a:xfrm>
          <a:prstGeom prst="rect">
            <a:avLst/>
          </a:prstGeom>
          <a:noFill/>
        </p:spPr>
        <p:txBody>
          <a:bodyPr wrap="none" rtlCol="0">
            <a:spAutoFit/>
          </a:bodyPr>
          <a:lstStyle/>
          <a:p>
            <a:r>
              <a:rPr lang="en-US" dirty="0" smtClean="0"/>
              <a:t>Permits</a:t>
            </a:r>
            <a:endParaRPr lang="en-US" dirty="0"/>
          </a:p>
        </p:txBody>
      </p:sp>
      <p:sp>
        <p:nvSpPr>
          <p:cNvPr id="28" name="TextBox 27"/>
          <p:cNvSpPr txBox="1"/>
          <p:nvPr/>
        </p:nvSpPr>
        <p:spPr>
          <a:xfrm>
            <a:off x="609600" y="5117068"/>
            <a:ext cx="1236236" cy="369332"/>
          </a:xfrm>
          <a:prstGeom prst="rect">
            <a:avLst/>
          </a:prstGeom>
          <a:noFill/>
        </p:spPr>
        <p:txBody>
          <a:bodyPr wrap="none" rtlCol="0">
            <a:spAutoFit/>
          </a:bodyPr>
          <a:lstStyle/>
          <a:p>
            <a:r>
              <a:rPr lang="en-US" dirty="0"/>
              <a:t>E</a:t>
            </a:r>
            <a:r>
              <a:rPr lang="en-US" dirty="0" smtClean="0"/>
              <a:t>missions</a:t>
            </a:r>
            <a:endParaRPr lang="en-US" dirty="0"/>
          </a:p>
        </p:txBody>
      </p:sp>
      <p:sp>
        <p:nvSpPr>
          <p:cNvPr id="29" name="TextBox 28"/>
          <p:cNvSpPr txBox="1"/>
          <p:nvPr/>
        </p:nvSpPr>
        <p:spPr>
          <a:xfrm>
            <a:off x="2209800" y="5117068"/>
            <a:ext cx="966931" cy="369332"/>
          </a:xfrm>
          <a:prstGeom prst="rect">
            <a:avLst/>
          </a:prstGeom>
          <a:noFill/>
        </p:spPr>
        <p:txBody>
          <a:bodyPr wrap="none" rtlCol="0">
            <a:spAutoFit/>
          </a:bodyPr>
          <a:lstStyle/>
          <a:p>
            <a:r>
              <a:rPr lang="en-US" dirty="0" smtClean="0"/>
              <a:t>Permits</a:t>
            </a:r>
            <a:endParaRPr lang="en-US" dirty="0"/>
          </a:p>
        </p:txBody>
      </p:sp>
      <p:sp>
        <p:nvSpPr>
          <p:cNvPr id="25" name="Rectangle 24"/>
          <p:cNvSpPr/>
          <p:nvPr/>
        </p:nvSpPr>
        <p:spPr>
          <a:xfrm>
            <a:off x="1986180" y="2348272"/>
            <a:ext cx="1495574" cy="383206"/>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Curved Up Arrow 29"/>
          <p:cNvSpPr/>
          <p:nvPr/>
        </p:nvSpPr>
        <p:spPr>
          <a:xfrm rot="16200000">
            <a:off x="2783755" y="3240956"/>
            <a:ext cx="2223728" cy="590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6096000" y="6409565"/>
            <a:ext cx="2917273" cy="369332"/>
          </a:xfrm>
          <a:prstGeom prst="rect">
            <a:avLst/>
          </a:prstGeom>
          <a:noFill/>
        </p:spPr>
        <p:txBody>
          <a:bodyPr wrap="none" rtlCol="0">
            <a:spAutoFit/>
          </a:bodyPr>
          <a:lstStyle/>
          <a:p>
            <a:r>
              <a:rPr lang="en-US" dirty="0" smtClean="0">
                <a:hlinkClick r:id="rId3"/>
              </a:rPr>
              <a:t> © http://PriceonCarbon.org</a:t>
            </a:r>
            <a:r>
              <a:rPr lang="en-US" dirty="0" smtClean="0"/>
              <a:t> </a:t>
            </a:r>
            <a:endParaRPr lang="en-US" dirty="0"/>
          </a:p>
        </p:txBody>
      </p:sp>
      <p:cxnSp>
        <p:nvCxnSpPr>
          <p:cNvPr id="19" name="Straight Connector 18"/>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22" name="Text Box 5"/>
          <p:cNvSpPr txBox="1">
            <a:spLocks noChangeArrowheads="1"/>
          </p:cNvSpPr>
          <p:nvPr/>
        </p:nvSpPr>
        <p:spPr bwMode="auto">
          <a:xfrm>
            <a:off x="152400" y="304800"/>
            <a:ext cx="33652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136EB9"/>
                </a:solidFill>
              </a:rPr>
              <a:t>Cap and Trade</a:t>
            </a:r>
            <a:endParaRPr lang="en-US" altLang="en-US" sz="2400" b="1" dirty="0">
              <a:solidFill>
                <a:srgbClr val="136EB9"/>
              </a:solidFill>
            </a:endParaRPr>
          </a:p>
        </p:txBody>
      </p:sp>
    </p:spTree>
    <p:extLst>
      <p:ext uri="{BB962C8B-B14F-4D97-AF65-F5344CB8AC3E}">
        <p14:creationId xmlns:p14="http://schemas.microsoft.com/office/powerpoint/2010/main" val="1331186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38" name="Text Box 5"/>
          <p:cNvSpPr txBox="1">
            <a:spLocks noChangeArrowheads="1"/>
          </p:cNvSpPr>
          <p:nvPr/>
        </p:nvSpPr>
        <p:spPr bwMode="auto">
          <a:xfrm>
            <a:off x="152400" y="304800"/>
            <a:ext cx="872546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92D050"/>
                </a:solidFill>
              </a:rPr>
              <a:t>Emissions Included: which industries?</a:t>
            </a:r>
            <a:endParaRPr lang="en-US" altLang="en-US" sz="3600" b="1" dirty="0">
              <a:solidFill>
                <a:srgbClr val="92D050"/>
              </a:solidFill>
            </a:endParaRPr>
          </a:p>
        </p:txBody>
      </p:sp>
      <p:sp>
        <p:nvSpPr>
          <p:cNvPr id="10" name="TextBox 9"/>
          <p:cNvSpPr txBox="1"/>
          <p:nvPr/>
        </p:nvSpPr>
        <p:spPr>
          <a:xfrm>
            <a:off x="6096000" y="6409565"/>
            <a:ext cx="2917273" cy="369332"/>
          </a:xfrm>
          <a:prstGeom prst="rect">
            <a:avLst/>
          </a:prstGeom>
          <a:noFill/>
        </p:spPr>
        <p:txBody>
          <a:bodyPr wrap="none" rtlCol="0">
            <a:spAutoFit/>
          </a:bodyPr>
          <a:lstStyle/>
          <a:p>
            <a:r>
              <a:rPr lang="en-US" dirty="0" smtClean="0">
                <a:hlinkClick r:id="rId2"/>
              </a:rPr>
              <a:t> © http://PriceonCarbon.org</a:t>
            </a:r>
            <a:r>
              <a:rPr lang="en-US" dirty="0" smtClean="0"/>
              <a:t> </a:t>
            </a:r>
            <a:endParaRPr lang="en-US" dirty="0"/>
          </a:p>
        </p:txBody>
      </p:sp>
      <p:grpSp>
        <p:nvGrpSpPr>
          <p:cNvPr id="8" name="Group 7"/>
          <p:cNvGrpSpPr/>
          <p:nvPr/>
        </p:nvGrpSpPr>
        <p:grpSpPr>
          <a:xfrm>
            <a:off x="152400" y="1446335"/>
            <a:ext cx="8389906" cy="5564065"/>
            <a:chOff x="525494" y="666750"/>
            <a:chExt cx="7577204" cy="4649665"/>
          </a:xfrm>
        </p:grpSpPr>
        <p:pic>
          <p:nvPicPr>
            <p:cNvPr id="9" name="Picture 4" descr="http://priceoncarbon.org/wp-content/uploads/2015/01/EPA-2012-GHG-emissions.png"/>
            <p:cNvPicPr>
              <a:picLocks noChangeAspect="1" noChangeArrowheads="1"/>
            </p:cNvPicPr>
            <p:nvPr/>
          </p:nvPicPr>
          <p:blipFill rotWithShape="1">
            <a:blip r:embed="rId3">
              <a:extLst>
                <a:ext uri="{28A0092B-C50C-407E-A947-70E740481C1C}">
                  <a14:useLocalDpi xmlns:a14="http://schemas.microsoft.com/office/drawing/2010/main" val="0"/>
                </a:ext>
              </a:extLst>
            </a:blip>
            <a:srcRect r="85336"/>
            <a:stretch/>
          </p:blipFill>
          <p:spPr bwMode="auto">
            <a:xfrm>
              <a:off x="525494" y="668215"/>
              <a:ext cx="1268137" cy="46482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http://priceoncarbon.org/wp-content/uploads/2015/01/EPA-2012-GHG-emissions.png"/>
            <p:cNvPicPr>
              <a:picLocks noChangeAspect="1" noChangeArrowheads="1"/>
            </p:cNvPicPr>
            <p:nvPr/>
          </p:nvPicPr>
          <p:blipFill rotWithShape="1">
            <a:blip r:embed="rId3">
              <a:extLst>
                <a:ext uri="{28A0092B-C50C-407E-A947-70E740481C1C}">
                  <a14:useLocalDpi xmlns:a14="http://schemas.microsoft.com/office/drawing/2010/main" val="0"/>
                </a:ext>
              </a:extLst>
            </a:blip>
            <a:srcRect l="26526" b="11822"/>
            <a:stretch/>
          </p:blipFill>
          <p:spPr bwMode="auto">
            <a:xfrm>
              <a:off x="1748790" y="666750"/>
              <a:ext cx="6353908" cy="409868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descr="http://priceoncarbon.org/wp-content/uploads/2015/01/EPA-2012-GHG-emissions.png"/>
            <p:cNvPicPr>
              <a:picLocks noChangeAspect="1" noChangeArrowheads="1"/>
            </p:cNvPicPr>
            <p:nvPr/>
          </p:nvPicPr>
          <p:blipFill rotWithShape="1">
            <a:blip r:embed="rId3">
              <a:extLst>
                <a:ext uri="{28A0092B-C50C-407E-A947-70E740481C1C}">
                  <a14:useLocalDpi xmlns:a14="http://schemas.microsoft.com/office/drawing/2010/main" val="0"/>
                </a:ext>
              </a:extLst>
            </a:blip>
            <a:srcRect l="52553" t="88524" r="1"/>
            <a:stretch/>
          </p:blipFill>
          <p:spPr bwMode="auto">
            <a:xfrm>
              <a:off x="1793630" y="1066800"/>
              <a:ext cx="4103077" cy="533400"/>
            </a:xfrm>
            <a:prstGeom prst="rect">
              <a:avLst/>
            </a:prstGeom>
            <a:noFill/>
            <a:extLst>
              <a:ext uri="{909E8E84-426E-40DD-AFC4-6F175D3DCCD1}">
                <a14:hiddenFill xmlns:a14="http://schemas.microsoft.com/office/drawing/2010/main">
                  <a:solidFill>
                    <a:srgbClr val="FFFFFF"/>
                  </a:solidFill>
                </a14:hiddenFill>
              </a:ext>
            </a:extLst>
          </p:spPr>
        </p:pic>
      </p:grpSp>
      <p:sp>
        <p:nvSpPr>
          <p:cNvPr id="2" name="TextBox 1"/>
          <p:cNvSpPr txBox="1"/>
          <p:nvPr/>
        </p:nvSpPr>
        <p:spPr>
          <a:xfrm>
            <a:off x="8077200" y="4648200"/>
            <a:ext cx="487634" cy="369332"/>
          </a:xfrm>
          <a:prstGeom prst="rect">
            <a:avLst/>
          </a:prstGeom>
          <a:noFill/>
        </p:spPr>
        <p:txBody>
          <a:bodyPr wrap="none" rtlCol="0">
            <a:spAutoFit/>
          </a:bodyPr>
          <a:lstStyle/>
          <a:p>
            <a:r>
              <a:rPr lang="en-US" dirty="0" smtClean="0"/>
              <a:t>EIA</a:t>
            </a:r>
            <a:endParaRPr lang="en-US" dirty="0"/>
          </a:p>
        </p:txBody>
      </p:sp>
    </p:spTree>
    <p:extLst>
      <p:ext uri="{BB962C8B-B14F-4D97-AF65-F5344CB8AC3E}">
        <p14:creationId xmlns:p14="http://schemas.microsoft.com/office/powerpoint/2010/main" val="1564330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224" y="137666"/>
            <a:ext cx="8791818" cy="5324535"/>
          </a:xfrm>
          <a:prstGeom prst="rect">
            <a:avLst/>
          </a:prstGeom>
        </p:spPr>
        <p:txBody>
          <a:bodyPr wrap="square">
            <a:spAutoFit/>
          </a:bodyPr>
          <a:lstStyle/>
          <a:p>
            <a:endParaRPr lang="en-US" sz="800" u="sng"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r>
              <a:rPr lang="en-US" sz="2800" dirty="0" smtClean="0"/>
              <a:t>The </a:t>
            </a:r>
            <a:r>
              <a:rPr lang="en-US" sz="2800" dirty="0" smtClean="0"/>
              <a:t>EU </a:t>
            </a:r>
            <a:r>
              <a:rPr lang="en-US" sz="2800" dirty="0" smtClean="0"/>
              <a:t>Emissions Trading System and </a:t>
            </a:r>
            <a:r>
              <a:rPr lang="en-US" sz="2800" dirty="0" smtClean="0"/>
              <a:t>data on reducing emissions since implemented. </a:t>
            </a:r>
            <a:endParaRPr lang="en-US" sz="2800" dirty="0" smtClean="0"/>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The </a:t>
            </a:r>
            <a:r>
              <a:rPr lang="en-US" sz="2800" dirty="0"/>
              <a:t>European Union Emissions Trading System (EU ETS) </a:t>
            </a:r>
            <a:r>
              <a:rPr lang="en-US" sz="2800" dirty="0" smtClean="0"/>
              <a:t>can serve as </a:t>
            </a:r>
            <a:r>
              <a:rPr lang="en-US" sz="2800" dirty="0"/>
              <a:t>a model on which to evaluate effectiveness of this policy</a:t>
            </a:r>
            <a:r>
              <a:rPr lang="en-US" sz="2400" dirty="0"/>
              <a:t>. </a:t>
            </a:r>
            <a:endParaRPr lang="en-US" sz="2400" dirty="0" smtClean="0"/>
          </a:p>
          <a:p>
            <a:pPr marL="342900" indent="-342900">
              <a:buFont typeface="Arial" panose="020B0604020202020204" pitchFamily="34" charset="0"/>
              <a:buChar char="•"/>
            </a:pPr>
            <a:r>
              <a:rPr lang="en-US" sz="2400" dirty="0">
                <a:hlinkClick r:id="rId2"/>
              </a:rPr>
              <a:t>https://www.youtube.com/watch?v=fJrFSLfaeeE</a:t>
            </a:r>
          </a:p>
          <a:p>
            <a:endParaRPr lang="en-US" sz="2000" dirty="0" smtClean="0"/>
          </a:p>
          <a:p>
            <a:pPr marL="342900" indent="-342900">
              <a:buFont typeface="Arial" panose="020B0604020202020204" pitchFamily="34" charset="0"/>
              <a:buChar char="•"/>
            </a:pPr>
            <a:r>
              <a:rPr lang="en-US" sz="2400" dirty="0" smtClean="0">
                <a:hlinkClick r:id="rId3"/>
              </a:rPr>
              <a:t>https://www.youtube.com/watch?v=5YCftIlYLyw</a:t>
            </a:r>
            <a:endParaRPr lang="en-US" sz="2400" dirty="0" smtClean="0"/>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1565597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533400"/>
            <a:ext cx="7848600" cy="2246769"/>
          </a:xfrm>
          <a:prstGeom prst="rect">
            <a:avLst/>
          </a:prstGeom>
          <a:noFill/>
        </p:spPr>
        <p:txBody>
          <a:bodyPr wrap="square" rtlCol="0">
            <a:spAutoFit/>
          </a:bodyPr>
          <a:lstStyle/>
          <a:p>
            <a:endParaRPr lang="en-US" sz="2800" b="1" dirty="0" smtClean="0"/>
          </a:p>
          <a:p>
            <a:endParaRPr lang="en-US" sz="2800" b="1" dirty="0"/>
          </a:p>
          <a:p>
            <a:endParaRPr lang="en-US" sz="2800" b="1" dirty="0" smtClean="0"/>
          </a:p>
          <a:p>
            <a:r>
              <a:rPr lang="en-US" sz="2800" b="1" dirty="0" smtClean="0"/>
              <a:t>II. The Carbon Tax: </a:t>
            </a:r>
          </a:p>
          <a:p>
            <a:r>
              <a:rPr lang="en-US" sz="2800" b="1" dirty="0" smtClean="0"/>
              <a:t>An Illustration of its practice in Boulder Colorado </a:t>
            </a:r>
            <a:endParaRPr lang="en-US" sz="2800" b="1" dirty="0"/>
          </a:p>
        </p:txBody>
      </p:sp>
    </p:spTree>
    <p:extLst>
      <p:ext uri="{BB962C8B-B14F-4D97-AF65-F5344CB8AC3E}">
        <p14:creationId xmlns:p14="http://schemas.microsoft.com/office/powerpoint/2010/main" val="541770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normAutofit/>
          </a:bodyPr>
          <a:lstStyle/>
          <a:p>
            <a:pPr algn="r"/>
            <a:r>
              <a:rPr lang="en-US" altLang="en-US"/>
              <a:t>Boulder’s Climate Action Plan:</a:t>
            </a:r>
            <a:br>
              <a:rPr lang="en-US" altLang="en-US"/>
            </a:br>
            <a:r>
              <a:rPr lang="en-US" altLang="en-US" b="0">
                <a:solidFill>
                  <a:schemeClr val="accent1"/>
                </a:solidFill>
              </a:rPr>
              <a:t>How we got here</a:t>
            </a:r>
          </a:p>
        </p:txBody>
      </p:sp>
      <p:sp>
        <p:nvSpPr>
          <p:cNvPr id="208899" name="Rectangle 3"/>
          <p:cNvSpPr>
            <a:spLocks noGrp="1" noChangeArrowheads="1"/>
          </p:cNvSpPr>
          <p:nvPr>
            <p:ph type="body" sz="half" idx="1"/>
          </p:nvPr>
        </p:nvSpPr>
        <p:spPr>
          <a:xfrm>
            <a:off x="457200" y="1719263"/>
            <a:ext cx="5486400" cy="4910137"/>
          </a:xfrm>
        </p:spPr>
        <p:txBody>
          <a:bodyPr/>
          <a:lstStyle/>
          <a:p>
            <a:pPr>
              <a:buFont typeface="Wingdings" pitchFamily="2" charset="2"/>
              <a:buNone/>
            </a:pPr>
            <a:r>
              <a:rPr lang="en-US" altLang="en-US" sz="2600" dirty="0"/>
              <a:t>2006:</a:t>
            </a:r>
          </a:p>
          <a:p>
            <a:r>
              <a:rPr lang="en-US" altLang="en-US" sz="2600" dirty="0"/>
              <a:t>Climate Action Plan Committee shepherds CAP toward completion; adopted by city council in June</a:t>
            </a:r>
          </a:p>
          <a:p>
            <a:r>
              <a:rPr lang="en-US" altLang="en-US" sz="2600" dirty="0"/>
              <a:t>Council determines carbon tax is best revenue source for implementation, places tax on November ballot</a:t>
            </a:r>
          </a:p>
          <a:p>
            <a:r>
              <a:rPr lang="en-US" altLang="en-US" sz="2600" dirty="0"/>
              <a:t>Measure passes, 60.5% in favor, 39.5% opposed</a:t>
            </a:r>
          </a:p>
          <a:p>
            <a:pPr>
              <a:buFont typeface="Wingdings" pitchFamily="2" charset="2"/>
              <a:buNone/>
            </a:pPr>
            <a:endParaRPr lang="en-US" altLang="en-US" sz="2600" dirty="0"/>
          </a:p>
        </p:txBody>
      </p:sp>
      <p:pic>
        <p:nvPicPr>
          <p:cNvPr id="208904" name="Picture 8" descr="HSMSHTRWBKXSLSQOLURY"/>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595752"/>
            <a:ext cx="4038600" cy="265868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7289252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normAutofit/>
          </a:bodyPr>
          <a:lstStyle/>
          <a:p>
            <a:pPr algn="r"/>
            <a:r>
              <a:rPr lang="en-US" altLang="en-US"/>
              <a:t>Boulder’s Carbon Tax:</a:t>
            </a:r>
            <a:br>
              <a:rPr lang="en-US" altLang="en-US"/>
            </a:br>
            <a:r>
              <a:rPr lang="en-US" altLang="en-US" b="0">
                <a:solidFill>
                  <a:schemeClr val="accent1"/>
                </a:solidFill>
              </a:rPr>
              <a:t>Specifics</a:t>
            </a:r>
          </a:p>
        </p:txBody>
      </p:sp>
      <p:sp>
        <p:nvSpPr>
          <p:cNvPr id="210947" name="Rectangle 3"/>
          <p:cNvSpPr>
            <a:spLocks noGrp="1" noChangeArrowheads="1"/>
          </p:cNvSpPr>
          <p:nvPr>
            <p:ph type="body" sz="half" idx="1"/>
          </p:nvPr>
        </p:nvSpPr>
        <p:spPr>
          <a:xfrm>
            <a:off x="457200" y="1719263"/>
            <a:ext cx="8153400" cy="642937"/>
          </a:xfrm>
        </p:spPr>
        <p:txBody>
          <a:bodyPr/>
          <a:lstStyle/>
          <a:p>
            <a:r>
              <a:rPr lang="en-US" altLang="en-US" sz="2600" dirty="0"/>
              <a:t>Tax on electricity consumption</a:t>
            </a:r>
          </a:p>
        </p:txBody>
      </p:sp>
      <p:pic>
        <p:nvPicPr>
          <p:cNvPr id="210948" name="Picture 4"/>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143000" y="2466975"/>
            <a:ext cx="7162800" cy="3629025"/>
          </a:xfrm>
          <a:noFill/>
          <a:ln/>
        </p:spPr>
      </p:pic>
      <p:sp>
        <p:nvSpPr>
          <p:cNvPr id="210950" name="Text Box 6"/>
          <p:cNvSpPr txBox="1">
            <a:spLocks noChangeArrowheads="1"/>
          </p:cNvSpPr>
          <p:nvPr/>
        </p:nvSpPr>
        <p:spPr bwMode="auto">
          <a:xfrm>
            <a:off x="898525" y="5522913"/>
            <a:ext cx="854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210951" name="Text Box 7"/>
          <p:cNvSpPr txBox="1">
            <a:spLocks noChangeArrowheads="1"/>
          </p:cNvSpPr>
          <p:nvPr/>
        </p:nvSpPr>
        <p:spPr bwMode="auto">
          <a:xfrm>
            <a:off x="2362200" y="5867400"/>
            <a:ext cx="1066800" cy="3667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a:t>15%</a:t>
            </a:r>
          </a:p>
        </p:txBody>
      </p:sp>
    </p:spTree>
    <p:extLst>
      <p:ext uri="{BB962C8B-B14F-4D97-AF65-F5344CB8AC3E}">
        <p14:creationId xmlns:p14="http://schemas.microsoft.com/office/powerpoint/2010/main" val="51229439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9875"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1295400" y="1719263"/>
            <a:ext cx="6512942" cy="439969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9874" name="Rectangle 2"/>
          <p:cNvSpPr>
            <a:spLocks noGrp="1" noChangeArrowheads="1"/>
          </p:cNvSpPr>
          <p:nvPr>
            <p:ph type="title"/>
          </p:nvPr>
        </p:nvSpPr>
        <p:spPr>
          <a:xfrm>
            <a:off x="457200" y="-152400"/>
            <a:ext cx="7543800" cy="1295400"/>
          </a:xfrm>
        </p:spPr>
        <p:txBody>
          <a:bodyPr/>
          <a:lstStyle/>
          <a:p>
            <a:r>
              <a:rPr lang="en-US" altLang="en-US"/>
              <a:t>2005 Emissions by Sector</a:t>
            </a:r>
          </a:p>
        </p:txBody>
      </p:sp>
    </p:spTree>
    <p:extLst>
      <p:ext uri="{BB962C8B-B14F-4D97-AF65-F5344CB8AC3E}">
        <p14:creationId xmlns:p14="http://schemas.microsoft.com/office/powerpoint/2010/main" val="1532144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5" name="Rectangle 3"/>
          <p:cNvSpPr>
            <a:spLocks noGrp="1" noChangeArrowheads="1"/>
          </p:cNvSpPr>
          <p:nvPr>
            <p:ph type="title"/>
          </p:nvPr>
        </p:nvSpPr>
        <p:spPr/>
        <p:txBody>
          <a:bodyPr>
            <a:normAutofit/>
          </a:bodyPr>
          <a:lstStyle/>
          <a:p>
            <a:pPr algn="r"/>
            <a:r>
              <a:rPr lang="en-US" altLang="en-US"/>
              <a:t>Boulder’s Carbon Tax:</a:t>
            </a:r>
            <a:br>
              <a:rPr lang="en-US" altLang="en-US"/>
            </a:br>
            <a:r>
              <a:rPr lang="en-US" altLang="en-US" b="0">
                <a:solidFill>
                  <a:schemeClr val="accent1"/>
                </a:solidFill>
              </a:rPr>
              <a:t>Specifics</a:t>
            </a:r>
          </a:p>
        </p:txBody>
      </p:sp>
      <p:sp>
        <p:nvSpPr>
          <p:cNvPr id="315403" name="Rectangle 11"/>
          <p:cNvSpPr>
            <a:spLocks noGrp="1" noChangeArrowheads="1"/>
          </p:cNvSpPr>
          <p:nvPr>
            <p:ph type="body" sz="half" idx="1"/>
          </p:nvPr>
        </p:nvSpPr>
        <p:spPr>
          <a:xfrm>
            <a:off x="533400" y="1600200"/>
            <a:ext cx="8153400" cy="4419600"/>
          </a:xfrm>
          <a:noFill/>
          <a:ln/>
        </p:spPr>
        <p:txBody>
          <a:bodyPr/>
          <a:lstStyle/>
          <a:p>
            <a:r>
              <a:rPr lang="en-US" altLang="en-US" sz="2800" dirty="0"/>
              <a:t>Maximize </a:t>
            </a:r>
            <a:r>
              <a:rPr lang="en-US" altLang="en-US" sz="2800" b="1" i="1" dirty="0"/>
              <a:t>voluntary</a:t>
            </a:r>
            <a:r>
              <a:rPr lang="en-US" altLang="en-US" sz="2800" dirty="0"/>
              <a:t> emissions reductions through:</a:t>
            </a:r>
          </a:p>
          <a:p>
            <a:endParaRPr lang="en-US" altLang="en-US" sz="2600" dirty="0"/>
          </a:p>
          <a:p>
            <a:pPr marL="742950" lvl="1" indent="-285750"/>
            <a:r>
              <a:rPr lang="en-US" altLang="en-US" sz="2400" dirty="0"/>
              <a:t>Education, outreach and marketing</a:t>
            </a:r>
          </a:p>
          <a:p>
            <a:pPr marL="742950" lvl="1" indent="-285750"/>
            <a:endParaRPr lang="en-US" altLang="en-US" sz="2400" dirty="0"/>
          </a:p>
          <a:p>
            <a:pPr marL="742950" lvl="1" indent="-285750"/>
            <a:r>
              <a:rPr lang="en-US" altLang="en-US" sz="2400" dirty="0"/>
              <a:t>Reducing barriers to energy efficiency and renewable energy</a:t>
            </a:r>
          </a:p>
          <a:p>
            <a:pPr marL="742950" lvl="1" indent="-285750"/>
            <a:endParaRPr lang="en-US" altLang="en-US" sz="2400" dirty="0"/>
          </a:p>
          <a:p>
            <a:pPr marL="742950" lvl="1" indent="-285750"/>
            <a:r>
              <a:rPr lang="en-US" altLang="en-US" sz="2400" dirty="0"/>
              <a:t>Connecting residents a</a:t>
            </a:r>
            <a:r>
              <a:rPr lang="en-US" altLang="en-US" sz="2200" dirty="0"/>
              <a:t>nd businesses with available rebates and tax credits</a:t>
            </a:r>
          </a:p>
          <a:p>
            <a:pPr marL="742950" lvl="1" indent="-285750">
              <a:buFont typeface="Wingdings" pitchFamily="2" charset="2"/>
              <a:buNone/>
            </a:pPr>
            <a:endParaRPr lang="en-US" altLang="en-US" sz="2200" dirty="0"/>
          </a:p>
        </p:txBody>
      </p:sp>
      <p:sp>
        <p:nvSpPr>
          <p:cNvPr id="315397" name="Text Box 5"/>
          <p:cNvSpPr txBox="1">
            <a:spLocks noChangeArrowheads="1"/>
          </p:cNvSpPr>
          <p:nvPr/>
        </p:nvSpPr>
        <p:spPr bwMode="auto">
          <a:xfrm>
            <a:off x="898525" y="5522913"/>
            <a:ext cx="854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Tree>
    <p:extLst>
      <p:ext uri="{BB962C8B-B14F-4D97-AF65-F5344CB8AC3E}">
        <p14:creationId xmlns:p14="http://schemas.microsoft.com/office/powerpoint/2010/main" val="373949427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lstStyle/>
          <a:p>
            <a:pPr marL="495300" indent="-495300">
              <a:buFont typeface="Wingdings" pitchFamily="2" charset="2"/>
              <a:buAutoNum type="arabicPeriod"/>
            </a:pPr>
            <a:r>
              <a:rPr lang="en-US" altLang="en-US" sz="2600" b="1"/>
              <a:t>Increase energy efficiency</a:t>
            </a:r>
          </a:p>
          <a:p>
            <a:pPr marL="495300" indent="-495300">
              <a:buFont typeface="Wingdings" pitchFamily="2" charset="2"/>
              <a:buAutoNum type="arabicPeriod"/>
            </a:pPr>
            <a:r>
              <a:rPr lang="en-US" altLang="en-US" sz="2600" b="1"/>
              <a:t>Switch to renewable energy and vehicle fuels</a:t>
            </a:r>
          </a:p>
          <a:p>
            <a:pPr marL="495300" indent="-495300">
              <a:buFont typeface="Wingdings" pitchFamily="2" charset="2"/>
              <a:buAutoNum type="arabicPeriod"/>
            </a:pPr>
            <a:r>
              <a:rPr lang="en-US" altLang="en-US" sz="2600" b="1"/>
              <a:t>Reduce vehicle miles traveled</a:t>
            </a:r>
          </a:p>
          <a:p>
            <a:pPr marL="495300" indent="-495300">
              <a:buFont typeface="Wingdings" pitchFamily="2" charset="2"/>
              <a:buNone/>
            </a:pPr>
            <a:endParaRPr lang="en-US" altLang="en-US" sz="2600"/>
          </a:p>
          <a:p>
            <a:pPr marL="495300" indent="-495300">
              <a:buFont typeface="Wingdings" pitchFamily="2" charset="2"/>
              <a:buNone/>
            </a:pPr>
            <a:r>
              <a:rPr lang="en-US" altLang="en-US" sz="2600"/>
              <a:t>Maximize voluntary emissions reductions through:</a:t>
            </a:r>
          </a:p>
          <a:p>
            <a:pPr marL="763588" lvl="1" indent="-419100"/>
            <a:r>
              <a:rPr lang="en-US" altLang="en-US" sz="2200"/>
              <a:t>Education, outreach and marketing</a:t>
            </a:r>
          </a:p>
          <a:p>
            <a:pPr marL="763588" lvl="1" indent="-419100"/>
            <a:r>
              <a:rPr lang="en-US" altLang="en-US" sz="2200"/>
              <a:t>Connecting residents and businesses with available rebates and tax credits</a:t>
            </a:r>
          </a:p>
          <a:p>
            <a:pPr marL="763588" lvl="1" indent="-419100"/>
            <a:r>
              <a:rPr lang="en-US" altLang="en-US" sz="2200"/>
              <a:t>Providing services not offered in the Boulder market</a:t>
            </a:r>
          </a:p>
        </p:txBody>
      </p:sp>
      <p:sp>
        <p:nvSpPr>
          <p:cNvPr id="30722" name="Rectangle 2"/>
          <p:cNvSpPr>
            <a:spLocks noGrp="1" noChangeArrowheads="1"/>
          </p:cNvSpPr>
          <p:nvPr>
            <p:ph type="title"/>
          </p:nvPr>
        </p:nvSpPr>
        <p:spPr>
          <a:xfrm>
            <a:off x="457200" y="244475"/>
            <a:ext cx="7543800" cy="1127125"/>
          </a:xfrm>
        </p:spPr>
        <p:txBody>
          <a:bodyPr>
            <a:normAutofit fontScale="90000"/>
          </a:bodyPr>
          <a:lstStyle/>
          <a:p>
            <a:pPr algn="r"/>
            <a:r>
              <a:rPr lang="en-US" altLang="en-US" sz="3500"/>
              <a:t>Climate Action Plan </a:t>
            </a:r>
            <a:br>
              <a:rPr lang="en-US" altLang="en-US" sz="3500"/>
            </a:br>
            <a:r>
              <a:rPr lang="en-US" altLang="en-US" sz="3500" b="0">
                <a:solidFill>
                  <a:schemeClr val="accent1"/>
                </a:solidFill>
              </a:rPr>
              <a:t>Strategies</a:t>
            </a:r>
            <a:endParaRPr lang="en-US" altLang="en-US" sz="2600" b="0">
              <a:solidFill>
                <a:schemeClr val="accent1"/>
              </a:solidFill>
            </a:endParaRPr>
          </a:p>
        </p:txBody>
      </p:sp>
    </p:spTree>
    <p:extLst>
      <p:ext uri="{BB962C8B-B14F-4D97-AF65-F5344CB8AC3E}">
        <p14:creationId xmlns:p14="http://schemas.microsoft.com/office/powerpoint/2010/main" val="13551870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type="title"/>
          </p:nvPr>
        </p:nvSpPr>
        <p:spPr/>
        <p:txBody>
          <a:bodyPr>
            <a:normAutofit/>
          </a:bodyPr>
          <a:lstStyle/>
          <a:p>
            <a:pPr algn="r"/>
            <a:r>
              <a:rPr lang="en-US" altLang="en-US"/>
              <a:t>Boulder’s Carbon Tax:</a:t>
            </a:r>
            <a:br>
              <a:rPr lang="en-US" altLang="en-US"/>
            </a:br>
            <a:r>
              <a:rPr lang="en-US" altLang="en-US" b="0">
                <a:solidFill>
                  <a:schemeClr val="accent1"/>
                </a:solidFill>
              </a:rPr>
              <a:t>Specifics</a:t>
            </a:r>
          </a:p>
        </p:txBody>
      </p:sp>
      <p:sp>
        <p:nvSpPr>
          <p:cNvPr id="212996" name="Rectangle 4"/>
          <p:cNvSpPr>
            <a:spLocks noGrp="1" noChangeArrowheads="1"/>
          </p:cNvSpPr>
          <p:nvPr>
            <p:ph type="body" sz="half" idx="1"/>
          </p:nvPr>
        </p:nvSpPr>
        <p:spPr>
          <a:xfrm>
            <a:off x="838200" y="2176463"/>
            <a:ext cx="8153400" cy="3843337"/>
          </a:xfrm>
        </p:spPr>
        <p:txBody>
          <a:bodyPr>
            <a:normAutofit lnSpcReduction="10000"/>
          </a:bodyPr>
          <a:lstStyle/>
          <a:p>
            <a:r>
              <a:rPr lang="en-US" altLang="en-US" sz="2600" dirty="0"/>
              <a:t>Applies to all electricity customers in the city</a:t>
            </a:r>
          </a:p>
          <a:p>
            <a:r>
              <a:rPr lang="en-US" altLang="en-US" sz="2600" dirty="0"/>
              <a:t>No tax charged for green power customers</a:t>
            </a:r>
          </a:p>
          <a:p>
            <a:r>
              <a:rPr lang="en-US" altLang="en-US" sz="2600" dirty="0"/>
              <a:t>Rates set in direct proportion to expected program sector expenditures</a:t>
            </a:r>
          </a:p>
          <a:p>
            <a:r>
              <a:rPr lang="en-US" altLang="en-US" sz="2600" dirty="0"/>
              <a:t>Rates can be re-set depending on program needs</a:t>
            </a:r>
          </a:p>
          <a:p>
            <a:r>
              <a:rPr lang="en-US" altLang="en-US" sz="2600" dirty="0"/>
              <a:t>Rates can be increased by 20%</a:t>
            </a:r>
          </a:p>
          <a:p>
            <a:r>
              <a:rPr lang="en-US" altLang="en-US" sz="2600" dirty="0"/>
              <a:t>Sunsets in 2012</a:t>
            </a:r>
          </a:p>
          <a:p>
            <a:r>
              <a:rPr lang="en-US" altLang="en-US" sz="2600" dirty="0"/>
              <a:t>Will raise approximately $1 million per year</a:t>
            </a:r>
          </a:p>
          <a:p>
            <a:endParaRPr lang="en-US" altLang="en-US" sz="2600" dirty="0"/>
          </a:p>
        </p:txBody>
      </p:sp>
      <p:sp>
        <p:nvSpPr>
          <p:cNvPr id="212997" name="Text Box 5"/>
          <p:cNvSpPr txBox="1">
            <a:spLocks noChangeArrowheads="1"/>
          </p:cNvSpPr>
          <p:nvPr/>
        </p:nvSpPr>
        <p:spPr bwMode="auto">
          <a:xfrm>
            <a:off x="898525" y="5522913"/>
            <a:ext cx="8540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Tree>
    <p:extLst>
      <p:ext uri="{BB962C8B-B14F-4D97-AF65-F5344CB8AC3E}">
        <p14:creationId xmlns:p14="http://schemas.microsoft.com/office/powerpoint/2010/main" val="337094738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1676400"/>
            <a:ext cx="8475785" cy="4455066"/>
          </a:xfrm>
          <a:prstGeom prst="rect">
            <a:avLst/>
          </a:prstGeom>
          <a:noFill/>
        </p:spPr>
        <p:txBody>
          <a:bodyPr wrap="square" rtlCol="0">
            <a:spAutoFit/>
          </a:bodyPr>
          <a:lstStyle/>
          <a:p>
            <a:pPr>
              <a:spcBef>
                <a:spcPts val="500"/>
              </a:spcBef>
              <a:buClr>
                <a:srgbClr val="00B050"/>
              </a:buClr>
              <a:buSzPct val="150000"/>
            </a:pPr>
            <a:r>
              <a:rPr lang="en-US" sz="2600" dirty="0" smtClean="0">
                <a:solidFill>
                  <a:schemeClr val="bg1"/>
                </a:solidFill>
              </a:rPr>
              <a:t>Costs of fossil fuel use are not included in the </a:t>
            </a:r>
            <a:r>
              <a:rPr lang="en-US" sz="2600" dirty="0" smtClean="0">
                <a:solidFill>
                  <a:srgbClr val="C00000"/>
                </a:solidFill>
              </a:rPr>
              <a:t>c</a:t>
            </a:r>
            <a:r>
              <a:rPr lang="en-US" sz="2600" dirty="0" smtClean="0">
                <a:solidFill>
                  <a:schemeClr val="bg1"/>
                </a:solidFill>
              </a:rPr>
              <a:t>urrent price of using them. What are some of these costs? </a:t>
            </a:r>
            <a:endParaRPr lang="en-US" sz="2600" dirty="0">
              <a:solidFill>
                <a:schemeClr val="bg1"/>
              </a:solidFill>
            </a:endParaRPr>
          </a:p>
          <a:p>
            <a:pPr marL="457200" indent="-457200">
              <a:spcBef>
                <a:spcPts val="500"/>
              </a:spcBef>
              <a:buClr>
                <a:srgbClr val="00B050"/>
              </a:buClr>
              <a:buSzPct val="150000"/>
              <a:buFont typeface="Arial" panose="020B0604020202020204" pitchFamily="34" charset="0"/>
              <a:buChar char="•"/>
            </a:pPr>
            <a:r>
              <a:rPr lang="en-US" sz="2400" u="sng" dirty="0" smtClean="0">
                <a:solidFill>
                  <a:schemeClr val="bg1"/>
                </a:solidFill>
              </a:rPr>
              <a:t>Hurricanes/severe weather</a:t>
            </a:r>
            <a:r>
              <a:rPr lang="en-US" sz="2400" dirty="0" smtClean="0">
                <a:solidFill>
                  <a:schemeClr val="bg1"/>
                </a:solidFill>
              </a:rPr>
              <a:t> </a:t>
            </a:r>
            <a:r>
              <a:rPr lang="en-US" sz="2000" i="1" dirty="0">
                <a:solidFill>
                  <a:schemeClr val="bg1"/>
                </a:solidFill>
              </a:rPr>
              <a:t>(Sandy $65b), </a:t>
            </a:r>
            <a:r>
              <a:rPr lang="en-US" sz="2400" dirty="0">
                <a:solidFill>
                  <a:schemeClr val="bg1"/>
                </a:solidFill>
              </a:rPr>
              <a:t>droug</a:t>
            </a:r>
            <a:r>
              <a:rPr lang="en-US" sz="2400" dirty="0">
                <a:solidFill>
                  <a:srgbClr val="C00000"/>
                </a:solidFill>
              </a:rPr>
              <a:t>ht</a:t>
            </a:r>
            <a:r>
              <a:rPr lang="en-US" sz="2400" dirty="0">
                <a:solidFill>
                  <a:schemeClr val="bg1"/>
                </a:solidFill>
              </a:rPr>
              <a:t>, health costs, sea level rise </a:t>
            </a:r>
            <a:endParaRPr lang="en-US" sz="2400" dirty="0" smtClean="0">
              <a:solidFill>
                <a:schemeClr val="bg1"/>
              </a:solidFill>
            </a:endParaRPr>
          </a:p>
          <a:p>
            <a:pPr marL="457200" indent="-457200">
              <a:spcBef>
                <a:spcPts val="500"/>
              </a:spcBef>
              <a:buClr>
                <a:srgbClr val="00B050"/>
              </a:buClr>
              <a:buSzPct val="150000"/>
              <a:buFont typeface="Arial" panose="020B0604020202020204" pitchFamily="34" charset="0"/>
              <a:buChar char="•"/>
            </a:pPr>
            <a:r>
              <a:rPr lang="en-US" sz="2400" u="sng" dirty="0" smtClean="0">
                <a:solidFill>
                  <a:schemeClr val="bg1"/>
                </a:solidFill>
              </a:rPr>
              <a:t>Cost </a:t>
            </a:r>
            <a:r>
              <a:rPr lang="en-US" sz="2400" dirty="0" smtClean="0">
                <a:solidFill>
                  <a:schemeClr val="bg1"/>
                </a:solidFill>
              </a:rPr>
              <a:t>of Carbon estimates from $37 to &gt;$400/</a:t>
            </a:r>
            <a:r>
              <a:rPr lang="en-US" sz="2400" dirty="0" smtClean="0">
                <a:solidFill>
                  <a:srgbClr val="C00000"/>
                </a:solidFill>
              </a:rPr>
              <a:t>t</a:t>
            </a:r>
            <a:r>
              <a:rPr lang="en-US" sz="2400" dirty="0" smtClean="0">
                <a:solidFill>
                  <a:schemeClr val="bg1"/>
                </a:solidFill>
              </a:rPr>
              <a:t>on CO</a:t>
            </a:r>
            <a:r>
              <a:rPr lang="en-US" sz="2400" baseline="-25000" dirty="0" smtClean="0">
                <a:solidFill>
                  <a:schemeClr val="bg1"/>
                </a:solidFill>
              </a:rPr>
              <a:t>2</a:t>
            </a:r>
            <a:r>
              <a:rPr lang="en-US" sz="2400" dirty="0" smtClean="0">
                <a:solidFill>
                  <a:schemeClr val="bg1"/>
                </a:solidFill>
              </a:rPr>
              <a:t>e</a:t>
            </a:r>
          </a:p>
          <a:p>
            <a:pPr marL="457200" indent="-457200">
              <a:spcBef>
                <a:spcPts val="500"/>
              </a:spcBef>
              <a:buClr>
                <a:srgbClr val="00B050"/>
              </a:buClr>
              <a:buSzPct val="150000"/>
              <a:buFont typeface="Arial" panose="020B0604020202020204" pitchFamily="34" charset="0"/>
              <a:buChar char="•"/>
            </a:pPr>
            <a:r>
              <a:rPr lang="en-US" sz="2400" dirty="0" smtClean="0">
                <a:solidFill>
                  <a:schemeClr val="bg1"/>
                </a:solidFill>
              </a:rPr>
              <a:t>Fossil fuels are </a:t>
            </a:r>
            <a:r>
              <a:rPr lang="en-US" sz="2400" u="sng" dirty="0" smtClean="0">
                <a:solidFill>
                  <a:schemeClr val="bg1"/>
                </a:solidFill>
              </a:rPr>
              <a:t>artificially inexpensive</a:t>
            </a:r>
          </a:p>
          <a:p>
            <a:pPr>
              <a:spcBef>
                <a:spcPts val="1500"/>
              </a:spcBef>
              <a:buClr>
                <a:srgbClr val="00B050"/>
              </a:buClr>
              <a:buSzPct val="150000"/>
            </a:pPr>
            <a:r>
              <a:rPr lang="en-US" sz="2600" u="sng" dirty="0" smtClean="0">
                <a:solidFill>
                  <a:schemeClr val="bg1"/>
                </a:solidFill>
              </a:rPr>
              <a:t>Put a price on carbon emissions </a:t>
            </a:r>
            <a:r>
              <a:rPr lang="en-US" sz="2600" dirty="0" smtClean="0">
                <a:solidFill>
                  <a:schemeClr val="bg1"/>
                </a:solidFill>
              </a:rPr>
              <a:t>so users pay </a:t>
            </a:r>
            <a:r>
              <a:rPr lang="en-US" sz="2600" dirty="0" smtClean="0">
                <a:solidFill>
                  <a:srgbClr val="C00000"/>
                </a:solidFill>
              </a:rPr>
              <a:t>the</a:t>
            </a:r>
            <a:r>
              <a:rPr lang="en-US" sz="2600" dirty="0" smtClean="0">
                <a:solidFill>
                  <a:schemeClr val="bg1"/>
                </a:solidFill>
              </a:rPr>
              <a:t> fair price </a:t>
            </a:r>
          </a:p>
          <a:p>
            <a:pPr marL="457200" indent="-457200">
              <a:spcBef>
                <a:spcPts val="500"/>
              </a:spcBef>
              <a:buClr>
                <a:srgbClr val="00B050"/>
              </a:buClr>
              <a:buSzPct val="150000"/>
              <a:buFont typeface="Arial" panose="020B0604020202020204" pitchFamily="34" charset="0"/>
              <a:buChar char="•"/>
            </a:pPr>
            <a:r>
              <a:rPr lang="en-US" sz="2400" dirty="0" smtClean="0">
                <a:solidFill>
                  <a:schemeClr val="bg1"/>
                </a:solidFill>
              </a:rPr>
              <a:t>Fossil fuel use will decrease; CO</a:t>
            </a:r>
            <a:r>
              <a:rPr lang="en-US" sz="2400" baseline="-25000" dirty="0" smtClean="0">
                <a:solidFill>
                  <a:schemeClr val="bg1"/>
                </a:solidFill>
              </a:rPr>
              <a:t>2</a:t>
            </a:r>
            <a:r>
              <a:rPr lang="en-US" sz="2400" dirty="0" smtClean="0">
                <a:solidFill>
                  <a:schemeClr val="bg1"/>
                </a:solidFill>
              </a:rPr>
              <a:t> emissions wi</a:t>
            </a:r>
            <a:r>
              <a:rPr lang="en-US" sz="2400" dirty="0" smtClean="0">
                <a:solidFill>
                  <a:srgbClr val="C00000"/>
                </a:solidFill>
              </a:rPr>
              <a:t>ll</a:t>
            </a:r>
            <a:r>
              <a:rPr lang="en-US" sz="2400" dirty="0" smtClean="0">
                <a:solidFill>
                  <a:schemeClr val="bg1"/>
                </a:solidFill>
              </a:rPr>
              <a:t> decrease</a:t>
            </a:r>
          </a:p>
          <a:p>
            <a:pPr marL="457200" indent="-457200">
              <a:spcBef>
                <a:spcPts val="500"/>
              </a:spcBef>
              <a:buClr>
                <a:srgbClr val="00B050"/>
              </a:buClr>
              <a:buSzPct val="150000"/>
              <a:buFont typeface="Arial" panose="020B0604020202020204" pitchFamily="34" charset="0"/>
              <a:buChar char="•"/>
            </a:pPr>
            <a:r>
              <a:rPr lang="en-US" sz="2400" dirty="0" smtClean="0">
                <a:solidFill>
                  <a:schemeClr val="bg1"/>
                </a:solidFill>
              </a:rPr>
              <a:t>Alternatives become more affordable and grow </a:t>
            </a:r>
          </a:p>
          <a:p>
            <a:pPr marL="457200" indent="-457200">
              <a:spcBef>
                <a:spcPts val="500"/>
              </a:spcBef>
              <a:buClr>
                <a:srgbClr val="00B050"/>
              </a:buClr>
              <a:buSzPct val="150000"/>
              <a:buFont typeface="Arial" panose="020B0604020202020204" pitchFamily="34" charset="0"/>
              <a:buChar char="•"/>
            </a:pPr>
            <a:r>
              <a:rPr lang="en-US" sz="2400" dirty="0" smtClean="0">
                <a:solidFill>
                  <a:schemeClr val="bg1"/>
                </a:solidFill>
              </a:rPr>
              <a:t>The economy can also grow</a:t>
            </a:r>
          </a:p>
        </p:txBody>
      </p:sp>
      <p:sp>
        <p:nvSpPr>
          <p:cNvPr id="5" name="TextBox 4"/>
          <p:cNvSpPr txBox="1"/>
          <p:nvPr/>
        </p:nvSpPr>
        <p:spPr>
          <a:xfrm>
            <a:off x="1610821" y="164136"/>
            <a:ext cx="6118983" cy="769441"/>
          </a:xfrm>
          <a:prstGeom prst="rect">
            <a:avLst/>
          </a:prstGeom>
          <a:noFill/>
        </p:spPr>
        <p:txBody>
          <a:bodyPr wrap="none" rtlCol="0">
            <a:spAutoFit/>
          </a:bodyPr>
          <a:lstStyle/>
          <a:p>
            <a:r>
              <a:rPr lang="en-US" sz="4400" b="1" dirty="0" smtClean="0">
                <a:solidFill>
                  <a:schemeClr val="bg1"/>
                </a:solidFill>
                <a:latin typeface="Aharoni" panose="02010803020104030203" pitchFamily="2" charset="-79"/>
                <a:cs typeface="Aharoni" panose="02010803020104030203" pitchFamily="2" charset="-79"/>
              </a:rPr>
              <a:t>Carbon Pricing 101</a:t>
            </a:r>
            <a:endParaRPr lang="en-US" sz="4400" b="1" dirty="0">
              <a:solidFill>
                <a:schemeClr val="bg1"/>
              </a:solidFill>
              <a:latin typeface="Aharoni" panose="02010803020104030203" pitchFamily="2" charset="-79"/>
              <a:cs typeface="Aharoni" panose="02010803020104030203" pitchFamily="2" charset="-79"/>
            </a:endParaRPr>
          </a:p>
        </p:txBody>
      </p:sp>
      <p:sp>
        <p:nvSpPr>
          <p:cNvPr id="6" name="TextBox 5"/>
          <p:cNvSpPr txBox="1"/>
          <p:nvPr/>
        </p:nvSpPr>
        <p:spPr>
          <a:xfrm>
            <a:off x="1676400" y="758279"/>
            <a:ext cx="3150478" cy="400110"/>
          </a:xfrm>
          <a:prstGeom prst="rect">
            <a:avLst/>
          </a:prstGeom>
          <a:noFill/>
        </p:spPr>
        <p:txBody>
          <a:bodyPr wrap="none" rtlCol="0">
            <a:spAutoFit/>
          </a:bodyPr>
          <a:lstStyle/>
          <a:p>
            <a:r>
              <a:rPr lang="en-US" sz="2000" i="1" dirty="0" smtClean="0">
                <a:solidFill>
                  <a:schemeClr val="bg1"/>
                </a:solidFill>
              </a:rPr>
              <a:t>Putting the Market to Work</a:t>
            </a:r>
            <a:endParaRPr lang="en-US" sz="2000" i="1" dirty="0">
              <a:solidFill>
                <a:schemeClr val="bg1"/>
              </a:solidFill>
            </a:endParaRPr>
          </a:p>
        </p:txBody>
      </p:sp>
      <p:sp>
        <p:nvSpPr>
          <p:cNvPr id="7" name="TextBox 6"/>
          <p:cNvSpPr txBox="1"/>
          <p:nvPr/>
        </p:nvSpPr>
        <p:spPr>
          <a:xfrm>
            <a:off x="6663280" y="773668"/>
            <a:ext cx="2019848" cy="369332"/>
          </a:xfrm>
          <a:prstGeom prst="rect">
            <a:avLst/>
          </a:prstGeom>
          <a:noFill/>
        </p:spPr>
        <p:txBody>
          <a:bodyPr wrap="none" rtlCol="0">
            <a:spAutoFit/>
          </a:bodyPr>
          <a:lstStyle/>
          <a:p>
            <a:r>
              <a:rPr lang="en-US" b="1" i="1" dirty="0" smtClean="0">
                <a:solidFill>
                  <a:schemeClr val="bg1"/>
                </a:solidFill>
              </a:rPr>
              <a:t>PriceonCarbon.org</a:t>
            </a:r>
            <a:endParaRPr lang="en-US" b="1" i="1" dirty="0">
              <a:solidFill>
                <a:schemeClr val="bg1"/>
              </a:solidFill>
            </a:endParaRPr>
          </a:p>
        </p:txBody>
      </p:sp>
      <p:cxnSp>
        <p:nvCxnSpPr>
          <p:cNvPr id="8" name="Straight Connector 7"/>
          <p:cNvCxnSpPr/>
          <p:nvPr/>
        </p:nvCxnSpPr>
        <p:spPr>
          <a:xfrm>
            <a:off x="1600200" y="12192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04800" y="13716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6000" y="6409565"/>
            <a:ext cx="2917273" cy="369332"/>
          </a:xfrm>
          <a:prstGeom prst="rect">
            <a:avLst/>
          </a:prstGeom>
          <a:noFill/>
        </p:spPr>
        <p:txBody>
          <a:bodyPr wrap="none" rtlCol="0">
            <a:spAutoFit/>
          </a:bodyPr>
          <a:lstStyle/>
          <a:p>
            <a:r>
              <a:rPr lang="en-US" dirty="0" smtClean="0">
                <a:hlinkClick r:id="rId2"/>
              </a:rPr>
              <a:t> © http://PriceonCarbon.org</a:t>
            </a:r>
            <a:r>
              <a:rPr lang="en-US" dirty="0" smtClean="0"/>
              <a:t> </a:t>
            </a:r>
            <a:endParaRPr lang="en-US" dirty="0"/>
          </a:p>
        </p:txBody>
      </p:sp>
      <p:pic>
        <p:nvPicPr>
          <p:cNvPr id="1026" name="Picture 2" descr="C:\Users\Linda\Pictures\Price on Carbon\Logo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215" y="146551"/>
            <a:ext cx="1106326" cy="1182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64925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US" altLang="en-US" sz="3600" dirty="0"/>
              <a:t>GHG Emissions Reductions</a:t>
            </a:r>
            <a:r>
              <a:rPr lang="en-US" altLang="en-US" dirty="0"/>
              <a:t/>
            </a:r>
            <a:br>
              <a:rPr lang="en-US" altLang="en-US" dirty="0"/>
            </a:br>
            <a:r>
              <a:rPr lang="en-US" altLang="en-US" sz="3200" b="0" dirty="0">
                <a:solidFill>
                  <a:srgbClr val="92D050"/>
                </a:solidFill>
              </a:rPr>
              <a:t>per sector by 2012 (mtCO</a:t>
            </a:r>
            <a:r>
              <a:rPr lang="en-US" altLang="en-US" sz="3200" b="0" baseline="-25000" dirty="0">
                <a:solidFill>
                  <a:srgbClr val="92D050"/>
                </a:solidFill>
              </a:rPr>
              <a:t>2</a:t>
            </a:r>
            <a:r>
              <a:rPr lang="en-US" altLang="en-US" sz="3200" b="0" dirty="0">
                <a:solidFill>
                  <a:srgbClr val="92D050"/>
                </a:solidFill>
              </a:rPr>
              <a:t>e)</a:t>
            </a:r>
          </a:p>
        </p:txBody>
      </p:sp>
      <p:graphicFrame>
        <p:nvGraphicFramePr>
          <p:cNvPr id="113975" name="Group 311"/>
          <p:cNvGraphicFramePr>
            <a:graphicFrameLocks noGrp="1"/>
          </p:cNvGraphicFramePr>
          <p:nvPr>
            <p:ph type="tbl" idx="1"/>
          </p:nvPr>
        </p:nvGraphicFramePr>
        <p:xfrm>
          <a:off x="533400" y="1930400"/>
          <a:ext cx="7924800" cy="4089084"/>
        </p:xfrm>
        <a:graphic>
          <a:graphicData uri="http://schemas.openxmlformats.org/drawingml/2006/table">
            <a:tbl>
              <a:tblPr/>
              <a:tblGrid>
                <a:gridCol w="2133600"/>
                <a:gridCol w="2049463"/>
                <a:gridCol w="2446337"/>
                <a:gridCol w="1295400"/>
              </a:tblGrid>
              <a:tr h="857250">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chemeClr val="tx1"/>
                          </a:solidFill>
                          <a:effectLst/>
                          <a:latin typeface="Arial" pitchFamily="34" charset="0"/>
                          <a:cs typeface="Arial" pitchFamily="34" charset="0"/>
                        </a:rPr>
                        <a:t>Sector</a:t>
                      </a:r>
                      <a:endParaRPr kumimoji="0" lang="en-US" altLang="en-US" sz="26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1" i="0" u="none" strike="noStrike" cap="none" normalizeH="0" baseline="0" smtClean="0">
                          <a:ln>
                            <a:noFill/>
                          </a:ln>
                          <a:solidFill>
                            <a:schemeClr val="tx1"/>
                          </a:solidFill>
                          <a:effectLst/>
                          <a:latin typeface="Arial" pitchFamily="34" charset="0"/>
                          <a:cs typeface="Arial" pitchFamily="34" charset="0"/>
                        </a:rPr>
                        <a:t>Energy</a:t>
                      </a:r>
                    </a:p>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1" i="0" u="none" strike="noStrike" cap="none" normalizeH="0" baseline="0" smtClean="0">
                          <a:ln>
                            <a:noFill/>
                          </a:ln>
                          <a:solidFill>
                            <a:schemeClr val="tx1"/>
                          </a:solidFill>
                          <a:effectLst/>
                          <a:latin typeface="Arial" pitchFamily="34" charset="0"/>
                          <a:cs typeface="Arial" pitchFamily="34" charset="0"/>
                        </a:rPr>
                        <a:t>Efficiency</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1" i="0" u="none" strike="noStrike" cap="none" normalizeH="0" baseline="0" smtClean="0">
                          <a:ln>
                            <a:noFill/>
                          </a:ln>
                          <a:solidFill>
                            <a:schemeClr val="tx1"/>
                          </a:solidFill>
                          <a:effectLst/>
                          <a:latin typeface="Arial" pitchFamily="34" charset="0"/>
                        </a:rPr>
                        <a:t>Renewable Energy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1" i="0" u="none" strike="noStrike" cap="none" normalizeH="0" baseline="0" smtClean="0">
                          <a:ln>
                            <a:noFill/>
                          </a:ln>
                          <a:solidFill>
                            <a:schemeClr val="tx1"/>
                          </a:solidFill>
                          <a:effectLst/>
                          <a:latin typeface="Arial" pitchFamily="34" charset="0"/>
                          <a:cs typeface="Arial" pitchFamily="34" charset="0"/>
                        </a:rPr>
                        <a:t>Total</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FFFF"/>
                    </a:solidFill>
                  </a:tcPr>
                </a:tc>
              </a:tr>
              <a:tr h="801688">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cs typeface="Arial" pitchFamily="34" charset="0"/>
                        </a:rPr>
                        <a:t>Residential</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Arial" pitchFamily="34" charset="0"/>
                          <a:cs typeface="Arial" pitchFamily="34" charset="0"/>
                        </a:rPr>
                        <a:t>30,228</a:t>
                      </a:r>
                      <a:endParaRPr kumimoji="0" lang="en-US" altLang="en-US" sz="26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Arial" pitchFamily="34" charset="0"/>
                          <a:cs typeface="Arial" pitchFamily="34" charset="0"/>
                        </a:rPr>
                        <a:t>16,914</a:t>
                      </a:r>
                      <a:endParaRPr kumimoji="0" lang="en-US" altLang="en-US" sz="26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dirty="0" smtClean="0">
                          <a:ln>
                            <a:noFill/>
                          </a:ln>
                          <a:solidFill>
                            <a:schemeClr val="tx1"/>
                          </a:solidFill>
                          <a:effectLst/>
                          <a:latin typeface="Arial" pitchFamily="34" charset="0"/>
                          <a:cs typeface="Arial" pitchFamily="34" charset="0"/>
                        </a:rPr>
                        <a:t>47,142</a:t>
                      </a:r>
                      <a:endParaRPr kumimoji="0" lang="en-US" altLang="en-US" sz="2600" b="0" i="0" u="none" strike="noStrike" cap="none" normalizeH="0" baseline="0" dirty="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0100">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cs typeface="Arial" pitchFamily="34" charset="0"/>
                        </a:rPr>
                        <a:t>Commercial</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30,852</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32,088</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62,940</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688">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cs typeface="Arial" pitchFamily="34" charset="0"/>
                        </a:rPr>
                        <a:t>Industrial</a:t>
                      </a:r>
                      <a:endParaRPr kumimoji="0" lang="en-US" altLang="en-US" sz="20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10,896</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21,000</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31,896</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1688">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Arial" pitchFamily="34" charset="0"/>
                        </a:rPr>
                        <a:t>City Operations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4,248</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4,002</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Clr>
                          <a:schemeClr val="tx2"/>
                        </a:buClr>
                        <a:buSzPct val="70000"/>
                        <a:buFont typeface="Wingdings" pitchFamily="2" charset="2"/>
                        <a:defRPr sz="2600">
                          <a:solidFill>
                            <a:schemeClr val="tx1"/>
                          </a:solidFill>
                          <a:latin typeface="Arial" pitchFamily="34" charset="0"/>
                        </a:defRPr>
                      </a:lvl1pPr>
                      <a:lvl2pPr marL="692150" indent="-347663">
                        <a:spcBef>
                          <a:spcPct val="20000"/>
                        </a:spcBef>
                        <a:buClr>
                          <a:schemeClr val="accent2"/>
                        </a:buClr>
                        <a:buSzPct val="70000"/>
                        <a:buFont typeface="Wingdings" pitchFamily="2" charset="2"/>
                        <a:defRPr sz="2200">
                          <a:solidFill>
                            <a:schemeClr val="tx1"/>
                          </a:solidFill>
                          <a:latin typeface="Arial" pitchFamily="34" charset="0"/>
                        </a:defRPr>
                      </a:lvl2pPr>
                      <a:lvl3pPr marL="987425" indent="-293688">
                        <a:spcBef>
                          <a:spcPct val="20000"/>
                        </a:spcBef>
                        <a:buClr>
                          <a:schemeClr val="accent1"/>
                        </a:buClr>
                        <a:buSzPct val="70000"/>
                        <a:buFont typeface="Wingdings" pitchFamily="2" charset="2"/>
                        <a:defRPr sz="2100">
                          <a:solidFill>
                            <a:schemeClr val="tx1"/>
                          </a:solidFill>
                          <a:latin typeface="Arial" pitchFamily="34" charset="0"/>
                        </a:defRPr>
                      </a:lvl3pPr>
                      <a:lvl4pPr marL="1281113" indent="-292100">
                        <a:spcBef>
                          <a:spcPct val="20000"/>
                        </a:spcBef>
                        <a:buClr>
                          <a:schemeClr val="tx2"/>
                        </a:buClr>
                        <a:buSzPct val="75000"/>
                        <a:buFont typeface="Wingdings" pitchFamily="2" charset="2"/>
                        <a:defRPr>
                          <a:solidFill>
                            <a:schemeClr val="tx1"/>
                          </a:solidFill>
                          <a:latin typeface="Arial" pitchFamily="34" charset="0"/>
                        </a:defRPr>
                      </a:lvl4pPr>
                      <a:lvl5pPr marL="1598613" indent="-315913">
                        <a:spcBef>
                          <a:spcPct val="20000"/>
                        </a:spcBef>
                        <a:buClr>
                          <a:schemeClr val="folHlink"/>
                        </a:buClr>
                        <a:buSzPct val="80000"/>
                        <a:buFont typeface="Wingdings" pitchFamily="2" charset="2"/>
                        <a:defRPr>
                          <a:solidFill>
                            <a:schemeClr val="tx1"/>
                          </a:solidFill>
                          <a:latin typeface="Arial" pitchFamily="34" charset="0"/>
                        </a:defRPr>
                      </a:lvl5pPr>
                      <a:lvl6pPr marL="20558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6pPr>
                      <a:lvl7pPr marL="25130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7pPr>
                      <a:lvl8pPr marL="29702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8pPr>
                      <a:lvl9pPr marL="3427413" indent="-315913" fontAlgn="base">
                        <a:spcBef>
                          <a:spcPct val="20000"/>
                        </a:spcBef>
                        <a:spcAft>
                          <a:spcPct val="0"/>
                        </a:spcAft>
                        <a:buClr>
                          <a:schemeClr val="folHlink"/>
                        </a:buClr>
                        <a:buSzPct val="80000"/>
                        <a:buFont typeface="Wingdings" pitchFamily="2" charset="2"/>
                        <a:defRPr>
                          <a:solidFill>
                            <a:schemeClr val="tx1"/>
                          </a:solidFill>
                          <a:latin typeface="Arial" pitchFamily="34" charset="0"/>
                        </a:defRPr>
                      </a:lvl9pPr>
                    </a:lstStyle>
                    <a:p>
                      <a:pPr marL="342900" marR="0" lvl="0" indent="-342900" algn="ctr" defTabSz="914400" rtl="0" eaLnBrk="0" fontAlgn="b" latinLnBrk="0" hangingPunct="0">
                        <a:lnSpc>
                          <a:spcPct val="100000"/>
                        </a:lnSpc>
                        <a:spcBef>
                          <a:spcPct val="0"/>
                        </a:spcBef>
                        <a:spcAft>
                          <a:spcPct val="0"/>
                        </a:spcAft>
                        <a:buClrTx/>
                        <a:buSzTx/>
                        <a:buFontTx/>
                        <a:buNone/>
                        <a:tabLst/>
                      </a:pPr>
                      <a:r>
                        <a:rPr kumimoji="0" lang="en-US" altLang="en-US" sz="2600" b="0" i="0" u="none" strike="noStrike" cap="none" normalizeH="0" baseline="0" smtClean="0">
                          <a:ln>
                            <a:noFill/>
                          </a:ln>
                          <a:solidFill>
                            <a:schemeClr val="tx1"/>
                          </a:solidFill>
                          <a:effectLst/>
                          <a:latin typeface="Arial" pitchFamily="34" charset="0"/>
                          <a:cs typeface="Arial" pitchFamily="34" charset="0"/>
                        </a:rPr>
                        <a:t>8,250</a:t>
                      </a:r>
                      <a:endParaRPr kumimoji="0" lang="en-US" altLang="en-US" sz="2600" b="0" i="0" u="none" strike="noStrike" cap="none" normalizeH="0" baseline="0" smtClean="0">
                        <a:ln>
                          <a:noFill/>
                        </a:ln>
                        <a:solidFill>
                          <a:schemeClr val="tx1"/>
                        </a:solidFill>
                        <a:effectLst/>
                        <a:latin typeface="Times New Roman" pitchFamily="18"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867610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1782" y="152400"/>
            <a:ext cx="8513618" cy="6378669"/>
          </a:xfrm>
          <a:prstGeom prst="rect">
            <a:avLst/>
          </a:prstGeom>
        </p:spPr>
        <p:txBody>
          <a:bodyPr wrap="square">
            <a:spAutoFit/>
          </a:bodyPr>
          <a:lstStyle/>
          <a:p>
            <a:pPr marL="457200" indent="-457200">
              <a:buAutoNum type="arabicPeriod"/>
            </a:pPr>
            <a:r>
              <a:rPr lang="en-US" sz="2400" b="1" u="sng" dirty="0" smtClean="0"/>
              <a:t>Tradable emissions permits </a:t>
            </a:r>
            <a:r>
              <a:rPr lang="en-US" sz="2400" dirty="0" smtClean="0"/>
              <a:t>(cap and trade) </a:t>
            </a:r>
            <a:r>
              <a:rPr lang="en-US" sz="2400" dirty="0" smtClean="0"/>
              <a:t>policy:</a:t>
            </a:r>
            <a:endParaRPr lang="en-US" sz="2400" dirty="0" smtClean="0"/>
          </a:p>
          <a:p>
            <a:endParaRPr lang="en-US" sz="1000" dirty="0" smtClean="0"/>
          </a:p>
          <a:p>
            <a:pPr marL="342900" indent="-342900">
              <a:buFont typeface="Arial" panose="020B0604020202020204" pitchFamily="34" charset="0"/>
              <a:buChar char="•"/>
            </a:pPr>
            <a:r>
              <a:rPr lang="en-US" sz="2400" dirty="0" smtClean="0"/>
              <a:t>Tradable </a:t>
            </a:r>
            <a:r>
              <a:rPr lang="en-US" sz="2400" dirty="0" smtClean="0"/>
              <a:t>emissions permits </a:t>
            </a:r>
            <a:r>
              <a:rPr lang="en-US" sz="2400" dirty="0" smtClean="0"/>
              <a:t>are </a:t>
            </a:r>
            <a:r>
              <a:rPr lang="en-US" sz="2400" dirty="0" smtClean="0"/>
              <a:t>licenses </a:t>
            </a:r>
            <a:r>
              <a:rPr lang="en-US" sz="2400" dirty="0" smtClean="0"/>
              <a:t>to emit limited amounts of </a:t>
            </a:r>
            <a:r>
              <a:rPr lang="en-US" sz="2400" dirty="0" smtClean="0"/>
              <a:t>pollutants; these permits can </a:t>
            </a:r>
            <a:r>
              <a:rPr lang="en-US" sz="2400" dirty="0" smtClean="0"/>
              <a:t>be bought and sold by polluters. </a:t>
            </a:r>
          </a:p>
          <a:p>
            <a:pPr marL="342900" indent="-342900">
              <a:buFont typeface="Arial" panose="020B0604020202020204" pitchFamily="34" charset="0"/>
              <a:buChar char="•"/>
            </a:pPr>
            <a:endParaRPr lang="en-US" sz="900" dirty="0" smtClean="0"/>
          </a:p>
          <a:p>
            <a:r>
              <a:rPr lang="en-US" sz="2400" dirty="0" smtClean="0"/>
              <a:t>•   Permits are </a:t>
            </a:r>
            <a:r>
              <a:rPr lang="en-US" sz="2400" u="sng" dirty="0" smtClean="0"/>
              <a:t>issued to polluting firms </a:t>
            </a:r>
            <a:r>
              <a:rPr lang="en-US" sz="2400" dirty="0" smtClean="0"/>
              <a:t> by regulators based </a:t>
            </a:r>
            <a:r>
              <a:rPr lang="en-US" sz="2400" dirty="0" smtClean="0"/>
              <a:t>upon a formula that reflects </a:t>
            </a:r>
            <a:r>
              <a:rPr lang="en-US" sz="2400" dirty="0" smtClean="0"/>
              <a:t>each firm’s </a:t>
            </a:r>
            <a:r>
              <a:rPr lang="en-US" sz="2400" dirty="0" smtClean="0"/>
              <a:t>polluting history. </a:t>
            </a:r>
          </a:p>
          <a:p>
            <a:endParaRPr lang="en-US" sz="1050" dirty="0" smtClean="0"/>
          </a:p>
          <a:p>
            <a:r>
              <a:rPr lang="en-US" sz="2400" dirty="0" smtClean="0"/>
              <a:t>•   Firms </a:t>
            </a:r>
            <a:r>
              <a:rPr lang="en-US" sz="2400" u="sng" dirty="0" smtClean="0"/>
              <a:t>facing different costs of reducing pollution </a:t>
            </a:r>
            <a:r>
              <a:rPr lang="en-US" sz="2400" dirty="0" smtClean="0"/>
              <a:t>can engage in a mutually beneficial  transaction: those that find it </a:t>
            </a:r>
            <a:r>
              <a:rPr lang="en-US" sz="2400" i="1" dirty="0" smtClean="0"/>
              <a:t>easier</a:t>
            </a:r>
            <a:r>
              <a:rPr lang="en-US" sz="2400" dirty="0" smtClean="0"/>
              <a:t> to reduce pollution can sell some of their permits to firms that find it more difficult.</a:t>
            </a:r>
          </a:p>
          <a:p>
            <a:endParaRPr lang="en-US" sz="1000" dirty="0" smtClean="0"/>
          </a:p>
          <a:p>
            <a:pPr marL="342900" indent="-342900">
              <a:buFont typeface="Arial" panose="020B0604020202020204" pitchFamily="34" charset="0"/>
              <a:buChar char="•"/>
            </a:pPr>
            <a:r>
              <a:rPr lang="en-US" sz="2400" dirty="0" smtClean="0"/>
              <a:t>The ideal end result is that </a:t>
            </a:r>
            <a:r>
              <a:rPr lang="en-US" sz="2400" dirty="0" smtClean="0"/>
              <a:t>the </a:t>
            </a:r>
            <a:r>
              <a:rPr lang="en-US" sz="2400" u="sng" dirty="0" smtClean="0"/>
              <a:t>producers </a:t>
            </a:r>
            <a:r>
              <a:rPr lang="en-US" sz="2400" u="sng" dirty="0" smtClean="0"/>
              <a:t>with the lowest cost will reduce their pollution the most</a:t>
            </a:r>
            <a:r>
              <a:rPr lang="en-US" sz="2400" dirty="0" smtClean="0"/>
              <a:t>, while those with higher costs will reduce their pollution the least.</a:t>
            </a:r>
          </a:p>
          <a:p>
            <a:endParaRPr lang="en-US" sz="900" dirty="0" smtClean="0"/>
          </a:p>
          <a:p>
            <a:pPr marL="342900" indent="-342900">
              <a:buFont typeface="Arial" panose="020B0604020202020204" pitchFamily="34" charset="0"/>
              <a:buChar char="•"/>
            </a:pPr>
            <a:r>
              <a:rPr lang="en-US" sz="2400" dirty="0" smtClean="0"/>
              <a:t>Where is this policy practiced? </a:t>
            </a:r>
            <a:r>
              <a:rPr lang="en-US" sz="2400" dirty="0" smtClean="0"/>
              <a:t>And, does </a:t>
            </a:r>
            <a:r>
              <a:rPr lang="en-US" sz="2400" dirty="0" smtClean="0"/>
              <a:t>it really reduce carbon emissions? </a:t>
            </a:r>
          </a:p>
        </p:txBody>
      </p:sp>
    </p:spTree>
    <p:extLst>
      <p:ext uri="{BB962C8B-B14F-4D97-AF65-F5344CB8AC3E}">
        <p14:creationId xmlns:p14="http://schemas.microsoft.com/office/powerpoint/2010/main" val="19782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38" name="Text Box 5"/>
          <p:cNvSpPr txBox="1">
            <a:spLocks noChangeArrowheads="1"/>
          </p:cNvSpPr>
          <p:nvPr/>
        </p:nvSpPr>
        <p:spPr bwMode="auto">
          <a:xfrm>
            <a:off x="152400" y="152400"/>
            <a:ext cx="759695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92D050"/>
                </a:solidFill>
              </a:rPr>
              <a:t>Pricing Carbon is not a new idea</a:t>
            </a:r>
            <a:endParaRPr lang="en-US" altLang="en-US" sz="3600" b="1" dirty="0">
              <a:solidFill>
                <a:srgbClr val="92D05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 y="1066800"/>
            <a:ext cx="8572500" cy="5240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304800" y="6307248"/>
            <a:ext cx="2483116" cy="276999"/>
          </a:xfrm>
          <a:prstGeom prst="rect">
            <a:avLst/>
          </a:prstGeom>
          <a:noFill/>
        </p:spPr>
        <p:txBody>
          <a:bodyPr wrap="none" rtlCol="0">
            <a:spAutoFit/>
          </a:bodyPr>
          <a:lstStyle/>
          <a:p>
            <a:r>
              <a:rPr lang="en-US" sz="1200" i="1" dirty="0" smtClean="0"/>
              <a:t>Figure from World Bank report, 2014</a:t>
            </a:r>
            <a:endParaRPr lang="en-US" sz="1200" i="1" dirty="0"/>
          </a:p>
        </p:txBody>
      </p:sp>
      <p:sp>
        <p:nvSpPr>
          <p:cNvPr id="9" name="TextBox 8"/>
          <p:cNvSpPr txBox="1"/>
          <p:nvPr/>
        </p:nvSpPr>
        <p:spPr>
          <a:xfrm>
            <a:off x="6096000" y="6409565"/>
            <a:ext cx="3039615" cy="369332"/>
          </a:xfrm>
          <a:prstGeom prst="rect">
            <a:avLst/>
          </a:prstGeom>
          <a:noFill/>
        </p:spPr>
        <p:txBody>
          <a:bodyPr wrap="none" rtlCol="0">
            <a:spAutoFit/>
          </a:bodyPr>
          <a:lstStyle/>
          <a:p>
            <a:r>
              <a:rPr lang="en-US" dirty="0" smtClean="0">
                <a:hlinkClick r:id="rId3"/>
              </a:rPr>
              <a:t> </a:t>
            </a:r>
            <a:r>
              <a:rPr lang="en-US" dirty="0" smtClean="0">
                <a:solidFill>
                  <a:srgbClr val="0070C0"/>
                </a:solidFill>
                <a:hlinkClick r:id="rId3"/>
              </a:rPr>
              <a:t>© http://PriceonCarbon.org</a:t>
            </a:r>
            <a:r>
              <a:rPr lang="en-US" dirty="0" smtClean="0">
                <a:solidFill>
                  <a:srgbClr val="0070C0"/>
                </a:solidFill>
              </a:rPr>
              <a:t> </a:t>
            </a:r>
            <a:endParaRPr lang="en-US" dirty="0">
              <a:solidFill>
                <a:srgbClr val="0070C0"/>
              </a:solidFill>
            </a:endParaRPr>
          </a:p>
        </p:txBody>
      </p:sp>
    </p:spTree>
    <p:extLst>
      <p:ext uri="{BB962C8B-B14F-4D97-AF65-F5344CB8AC3E}">
        <p14:creationId xmlns:p14="http://schemas.microsoft.com/office/powerpoint/2010/main" val="4097583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6019800" y="2297792"/>
            <a:ext cx="2590800" cy="1183451"/>
          </a:xfrm>
          <a:prstGeom prst="rect">
            <a:avLst/>
          </a:prstGeom>
          <a:gradFill flip="none" rotWithShape="1">
            <a:gsLst>
              <a:gs pos="0">
                <a:srgbClr val="9DFB83"/>
              </a:gs>
              <a:gs pos="100000">
                <a:schemeClr val="accent1">
                  <a:tint val="23500"/>
                  <a:satMod val="160000"/>
                </a:schemeClr>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276600" y="2286000"/>
            <a:ext cx="2590800" cy="1183451"/>
          </a:xfrm>
          <a:prstGeom prst="rect">
            <a:avLst/>
          </a:prstGeom>
          <a:gradFill flip="none" rotWithShape="1">
            <a:gsLst>
              <a:gs pos="0">
                <a:srgbClr val="9DFB83"/>
              </a:gs>
              <a:gs pos="100000">
                <a:schemeClr val="accent1">
                  <a:tint val="23500"/>
                  <a:satMod val="160000"/>
                </a:schemeClr>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2286000"/>
            <a:ext cx="2590800" cy="1183451"/>
          </a:xfrm>
          <a:prstGeom prst="rect">
            <a:avLst/>
          </a:prstGeom>
          <a:gradFill flip="none" rotWithShape="1">
            <a:gsLst>
              <a:gs pos="0">
                <a:srgbClr val="9DFB83"/>
              </a:gs>
              <a:gs pos="100000">
                <a:schemeClr val="accent1">
                  <a:tint val="23500"/>
                  <a:satMod val="160000"/>
                </a:schemeClr>
              </a:gs>
            </a:gsLst>
            <a:lin ang="5400000" scaled="1"/>
            <a:tileRect/>
          </a:gra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Connector 26"/>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38" name="Text Box 5"/>
          <p:cNvSpPr txBox="1">
            <a:spLocks noChangeArrowheads="1"/>
          </p:cNvSpPr>
          <p:nvPr/>
        </p:nvSpPr>
        <p:spPr bwMode="auto">
          <a:xfrm>
            <a:off x="152400" y="304800"/>
            <a:ext cx="680096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4000" b="1" dirty="0" smtClean="0">
                <a:solidFill>
                  <a:srgbClr val="92D050"/>
                </a:solidFill>
              </a:rPr>
              <a:t>How Do You Price Carbon?</a:t>
            </a:r>
            <a:endParaRPr lang="en-US" altLang="en-US" sz="4000" b="1" dirty="0">
              <a:solidFill>
                <a:srgbClr val="92D050"/>
              </a:solidFill>
            </a:endParaRPr>
          </a:p>
        </p:txBody>
      </p:sp>
      <p:sp>
        <p:nvSpPr>
          <p:cNvPr id="10" name="TextBox 9"/>
          <p:cNvSpPr txBox="1"/>
          <p:nvPr/>
        </p:nvSpPr>
        <p:spPr>
          <a:xfrm>
            <a:off x="6096000" y="6409565"/>
            <a:ext cx="2917273" cy="369332"/>
          </a:xfrm>
          <a:prstGeom prst="rect">
            <a:avLst/>
          </a:prstGeom>
          <a:noFill/>
        </p:spPr>
        <p:txBody>
          <a:bodyPr wrap="none" rtlCol="0">
            <a:spAutoFit/>
          </a:bodyPr>
          <a:lstStyle/>
          <a:p>
            <a:r>
              <a:rPr lang="en-US" dirty="0" smtClean="0">
                <a:hlinkClick r:id="rId2"/>
              </a:rPr>
              <a:t> © http://PriceonCarbon.org</a:t>
            </a:r>
            <a:r>
              <a:rPr lang="en-US" dirty="0" smtClean="0"/>
              <a:t> </a:t>
            </a:r>
            <a:endParaRPr lang="en-US" dirty="0"/>
          </a:p>
        </p:txBody>
      </p:sp>
      <p:sp>
        <p:nvSpPr>
          <p:cNvPr id="16" name="Text Box 5"/>
          <p:cNvSpPr txBox="1">
            <a:spLocks noChangeArrowheads="1"/>
          </p:cNvSpPr>
          <p:nvPr/>
        </p:nvSpPr>
        <p:spPr bwMode="auto">
          <a:xfrm>
            <a:off x="304800" y="1607403"/>
            <a:ext cx="505939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200" b="1" i="1" dirty="0" smtClean="0">
                <a:solidFill>
                  <a:srgbClr val="92D050"/>
                </a:solidFill>
              </a:rPr>
              <a:t>Carbon Pricing Elements</a:t>
            </a:r>
            <a:endParaRPr lang="en-US" altLang="en-US" sz="3200" b="1" i="1" dirty="0">
              <a:solidFill>
                <a:srgbClr val="92D050"/>
              </a:solidFill>
            </a:endParaRPr>
          </a:p>
        </p:txBody>
      </p:sp>
      <p:sp>
        <p:nvSpPr>
          <p:cNvPr id="2" name="TextBox 1"/>
          <p:cNvSpPr txBox="1"/>
          <p:nvPr/>
        </p:nvSpPr>
        <p:spPr>
          <a:xfrm>
            <a:off x="304800" y="2417563"/>
            <a:ext cx="3352800" cy="2677656"/>
          </a:xfrm>
          <a:prstGeom prst="rect">
            <a:avLst/>
          </a:prstGeom>
          <a:noFill/>
        </p:spPr>
        <p:txBody>
          <a:bodyPr wrap="square" rtlCol="0">
            <a:spAutoFit/>
          </a:bodyPr>
          <a:lstStyle/>
          <a:p>
            <a:pPr algn="ctr"/>
            <a:r>
              <a:rPr lang="en-US" sz="2800" dirty="0" smtClean="0"/>
              <a:t>Pricing </a:t>
            </a:r>
            <a:endParaRPr lang="en-US" sz="2800" dirty="0" smtClean="0"/>
          </a:p>
          <a:p>
            <a:pPr algn="ctr"/>
            <a:r>
              <a:rPr lang="en-US" sz="2800" dirty="0" smtClean="0"/>
              <a:t>Mechanism</a:t>
            </a:r>
            <a:endParaRPr lang="en-US" sz="2800" dirty="0" smtClean="0"/>
          </a:p>
          <a:p>
            <a:endParaRPr lang="en-US" dirty="0" smtClean="0"/>
          </a:p>
          <a:p>
            <a:endParaRPr lang="en-US" sz="2200" b="1" dirty="0" smtClean="0">
              <a:solidFill>
                <a:schemeClr val="bg1"/>
              </a:solidFill>
            </a:endParaRPr>
          </a:p>
          <a:p>
            <a:r>
              <a:rPr lang="en-US" sz="2200" b="1" dirty="0" smtClean="0">
                <a:solidFill>
                  <a:schemeClr val="bg1"/>
                </a:solidFill>
              </a:rPr>
              <a:t>1. </a:t>
            </a:r>
            <a:r>
              <a:rPr lang="en-US" sz="2400" b="1" dirty="0" smtClean="0">
                <a:solidFill>
                  <a:schemeClr val="bg1"/>
                </a:solidFill>
              </a:rPr>
              <a:t>Carbon </a:t>
            </a:r>
            <a:r>
              <a:rPr lang="en-US" sz="2400" b="1" dirty="0" smtClean="0">
                <a:solidFill>
                  <a:schemeClr val="bg1"/>
                </a:solidFill>
              </a:rPr>
              <a:t>Tax or Fee</a:t>
            </a:r>
          </a:p>
          <a:p>
            <a:endParaRPr lang="en-US" sz="2400" b="1" dirty="0" smtClean="0">
              <a:solidFill>
                <a:schemeClr val="bg1"/>
              </a:solidFill>
            </a:endParaRPr>
          </a:p>
          <a:p>
            <a:r>
              <a:rPr lang="en-US" sz="2400" b="1" dirty="0" smtClean="0">
                <a:solidFill>
                  <a:schemeClr val="bg1"/>
                </a:solidFill>
              </a:rPr>
              <a:t>2. Cap </a:t>
            </a:r>
            <a:r>
              <a:rPr lang="en-US" sz="2400" b="1" dirty="0" smtClean="0">
                <a:solidFill>
                  <a:schemeClr val="bg1"/>
                </a:solidFill>
              </a:rPr>
              <a:t>and Trade</a:t>
            </a:r>
            <a:endParaRPr lang="en-US" sz="2400" b="1" dirty="0">
              <a:solidFill>
                <a:schemeClr val="bg1"/>
              </a:solidFill>
            </a:endParaRPr>
          </a:p>
        </p:txBody>
      </p:sp>
      <p:sp>
        <p:nvSpPr>
          <p:cNvPr id="9" name="TextBox 8"/>
          <p:cNvSpPr txBox="1"/>
          <p:nvPr/>
        </p:nvSpPr>
        <p:spPr>
          <a:xfrm>
            <a:off x="3657600" y="2438400"/>
            <a:ext cx="1809997" cy="1508105"/>
          </a:xfrm>
          <a:prstGeom prst="rect">
            <a:avLst/>
          </a:prstGeom>
          <a:noFill/>
        </p:spPr>
        <p:txBody>
          <a:bodyPr wrap="square" rtlCol="0">
            <a:spAutoFit/>
          </a:bodyPr>
          <a:lstStyle/>
          <a:p>
            <a:pPr algn="ctr"/>
            <a:r>
              <a:rPr lang="en-US" sz="2800" dirty="0"/>
              <a:t>Emissions Included</a:t>
            </a:r>
          </a:p>
          <a:p>
            <a:endParaRPr lang="en-US" dirty="0" smtClean="0"/>
          </a:p>
          <a:p>
            <a:endParaRPr lang="en-US" dirty="0" smtClean="0"/>
          </a:p>
        </p:txBody>
      </p:sp>
      <p:sp>
        <p:nvSpPr>
          <p:cNvPr id="11" name="TextBox 10"/>
          <p:cNvSpPr txBox="1"/>
          <p:nvPr/>
        </p:nvSpPr>
        <p:spPr>
          <a:xfrm>
            <a:off x="6211523" y="2438400"/>
            <a:ext cx="2255746" cy="1354217"/>
          </a:xfrm>
          <a:prstGeom prst="rect">
            <a:avLst/>
          </a:prstGeom>
          <a:noFill/>
        </p:spPr>
        <p:txBody>
          <a:bodyPr wrap="none" rtlCol="0">
            <a:spAutoFit/>
          </a:bodyPr>
          <a:lstStyle/>
          <a:p>
            <a:pPr algn="ctr"/>
            <a:r>
              <a:rPr lang="en-US" sz="2800" dirty="0"/>
              <a:t>Revenue</a:t>
            </a:r>
            <a:r>
              <a:rPr lang="en-US" dirty="0" smtClean="0"/>
              <a:t> </a:t>
            </a:r>
            <a:r>
              <a:rPr lang="en-US" sz="2800" dirty="0"/>
              <a:t>Use</a:t>
            </a:r>
          </a:p>
          <a:p>
            <a:endParaRPr lang="en-US" dirty="0" smtClean="0"/>
          </a:p>
          <a:p>
            <a:endParaRPr lang="en-US" dirty="0" smtClean="0"/>
          </a:p>
          <a:p>
            <a:endParaRPr lang="en-US" dirty="0" smtClean="0"/>
          </a:p>
        </p:txBody>
      </p:sp>
      <p:sp>
        <p:nvSpPr>
          <p:cNvPr id="3" name="Rectangle 2"/>
          <p:cNvSpPr/>
          <p:nvPr/>
        </p:nvSpPr>
        <p:spPr>
          <a:xfrm>
            <a:off x="533400" y="2286000"/>
            <a:ext cx="25908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276600" y="2286000"/>
            <a:ext cx="25908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19800" y="2286000"/>
            <a:ext cx="25908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3625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7" name="Straight Connector 26"/>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38" name="Text Box 5"/>
          <p:cNvSpPr txBox="1">
            <a:spLocks noChangeArrowheads="1"/>
          </p:cNvSpPr>
          <p:nvPr/>
        </p:nvSpPr>
        <p:spPr bwMode="auto">
          <a:xfrm>
            <a:off x="152400" y="304800"/>
            <a:ext cx="4390946"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92D050"/>
                </a:solidFill>
              </a:rPr>
              <a:t>Pricing Mechanism</a:t>
            </a:r>
            <a:endParaRPr lang="en-US" altLang="en-US" sz="3600" b="1" dirty="0">
              <a:solidFill>
                <a:srgbClr val="92D050"/>
              </a:solidFill>
            </a:endParaRPr>
          </a:p>
        </p:txBody>
      </p:sp>
      <p:sp>
        <p:nvSpPr>
          <p:cNvPr id="10" name="TextBox 9"/>
          <p:cNvSpPr txBox="1"/>
          <p:nvPr/>
        </p:nvSpPr>
        <p:spPr>
          <a:xfrm>
            <a:off x="6096000" y="6409565"/>
            <a:ext cx="2917273" cy="369332"/>
          </a:xfrm>
          <a:prstGeom prst="rect">
            <a:avLst/>
          </a:prstGeom>
          <a:noFill/>
        </p:spPr>
        <p:txBody>
          <a:bodyPr wrap="none" rtlCol="0">
            <a:spAutoFit/>
          </a:bodyPr>
          <a:lstStyle/>
          <a:p>
            <a:r>
              <a:rPr lang="en-US" dirty="0" smtClean="0">
                <a:hlinkClick r:id="rId2"/>
              </a:rPr>
              <a:t> © http://PriceonCarbon.org</a:t>
            </a:r>
            <a:r>
              <a:rPr lang="en-US" dirty="0" smtClean="0"/>
              <a:t> </a:t>
            </a:r>
            <a:endParaRPr lang="en-US" dirty="0"/>
          </a:p>
        </p:txBody>
      </p:sp>
      <p:sp>
        <p:nvSpPr>
          <p:cNvPr id="2" name="TextBox 1"/>
          <p:cNvSpPr txBox="1"/>
          <p:nvPr/>
        </p:nvSpPr>
        <p:spPr>
          <a:xfrm>
            <a:off x="1687898" y="4724400"/>
            <a:ext cx="6740371" cy="1077218"/>
          </a:xfrm>
          <a:prstGeom prst="rect">
            <a:avLst/>
          </a:prstGeom>
          <a:noFill/>
        </p:spPr>
        <p:txBody>
          <a:bodyPr wrap="none" rtlCol="0">
            <a:spAutoFit/>
          </a:bodyPr>
          <a:lstStyle/>
          <a:p>
            <a:r>
              <a:rPr lang="en-US" sz="3200" b="1" i="1" dirty="0" smtClean="0">
                <a:solidFill>
                  <a:schemeClr val="bg1"/>
                </a:solidFill>
              </a:rPr>
              <a:t>Both mechanisms have been tried; </a:t>
            </a:r>
          </a:p>
          <a:p>
            <a:r>
              <a:rPr lang="en-US" sz="3200" b="1" i="1" dirty="0">
                <a:solidFill>
                  <a:schemeClr val="bg1"/>
                </a:solidFill>
              </a:rPr>
              <a:t>	</a:t>
            </a:r>
            <a:r>
              <a:rPr lang="en-US" sz="3200" b="1" i="1" dirty="0" smtClean="0">
                <a:solidFill>
                  <a:schemeClr val="bg1"/>
                </a:solidFill>
              </a:rPr>
              <a:t>		both can be effective.</a:t>
            </a:r>
            <a:endParaRPr lang="en-US" sz="3200" b="1" i="1" dirty="0">
              <a:solidFill>
                <a:schemeClr val="bg1"/>
              </a:solidFill>
            </a:endParaRPr>
          </a:p>
        </p:txBody>
      </p:sp>
      <p:pic>
        <p:nvPicPr>
          <p:cNvPr id="1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828800"/>
            <a:ext cx="8082116"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859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0"/>
          <p:cNvSpPr txBox="1">
            <a:spLocks noChangeArrowheads="1"/>
          </p:cNvSpPr>
          <p:nvPr/>
        </p:nvSpPr>
        <p:spPr bwMode="auto">
          <a:xfrm>
            <a:off x="127000" y="6553200"/>
            <a:ext cx="125547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000" dirty="0">
                <a:solidFill>
                  <a:schemeClr val="bg2"/>
                </a:solidFill>
              </a:rPr>
              <a:t>Linda Swift © </a:t>
            </a:r>
            <a:r>
              <a:rPr lang="en-US" altLang="en-US" sz="1000" dirty="0" smtClean="0">
                <a:solidFill>
                  <a:schemeClr val="bg2"/>
                </a:solidFill>
              </a:rPr>
              <a:t>2015</a:t>
            </a:r>
            <a:endParaRPr lang="en-US" altLang="en-US" sz="1000" dirty="0">
              <a:solidFill>
                <a:schemeClr val="bg2"/>
              </a:solidFill>
            </a:endParaRPr>
          </a:p>
        </p:txBody>
      </p:sp>
      <p:sp>
        <p:nvSpPr>
          <p:cNvPr id="7" name="Text Box 2"/>
          <p:cNvSpPr txBox="1">
            <a:spLocks noChangeArrowheads="1"/>
          </p:cNvSpPr>
          <p:nvPr/>
        </p:nvSpPr>
        <p:spPr bwMode="auto">
          <a:xfrm>
            <a:off x="488886" y="1446600"/>
            <a:ext cx="78557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b="1" i="1" dirty="0" smtClean="0">
                <a:solidFill>
                  <a:srgbClr val="0033CC"/>
                </a:solidFill>
              </a:rPr>
              <a:t>Declining Cap Set by Government</a:t>
            </a:r>
            <a:endParaRPr lang="en-US" altLang="en-US" b="1" i="1" dirty="0">
              <a:solidFill>
                <a:srgbClr val="0033CC"/>
              </a:solidFill>
            </a:endParaRPr>
          </a:p>
        </p:txBody>
      </p:sp>
      <p:sp>
        <p:nvSpPr>
          <p:cNvPr id="24" name="TextBox 23"/>
          <p:cNvSpPr txBox="1"/>
          <p:nvPr/>
        </p:nvSpPr>
        <p:spPr>
          <a:xfrm>
            <a:off x="468503" y="3094782"/>
            <a:ext cx="1588897" cy="1200329"/>
          </a:xfrm>
          <a:prstGeom prst="rect">
            <a:avLst/>
          </a:prstGeom>
          <a:noFill/>
        </p:spPr>
        <p:txBody>
          <a:bodyPr wrap="none" rtlCol="0">
            <a:spAutoFit/>
          </a:bodyPr>
          <a:lstStyle/>
          <a:p>
            <a:r>
              <a:rPr lang="en-US" sz="2400" dirty="0" smtClean="0"/>
              <a:t>Maximum</a:t>
            </a:r>
          </a:p>
          <a:p>
            <a:r>
              <a:rPr lang="en-US" sz="2400" dirty="0" smtClean="0"/>
              <a:t>Emissions</a:t>
            </a:r>
          </a:p>
          <a:p>
            <a:r>
              <a:rPr lang="en-US" sz="2400" dirty="0" smtClean="0"/>
              <a:t>Allowed</a:t>
            </a:r>
            <a:endParaRPr lang="en-US" sz="2400" dirty="0"/>
          </a:p>
        </p:txBody>
      </p:sp>
      <p:cxnSp>
        <p:nvCxnSpPr>
          <p:cNvPr id="4" name="Straight Connector 3"/>
          <p:cNvCxnSpPr/>
          <p:nvPr/>
        </p:nvCxnSpPr>
        <p:spPr>
          <a:xfrm>
            <a:off x="2057400" y="5334000"/>
            <a:ext cx="50982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rot="5400000">
            <a:off x="1409701" y="3619502"/>
            <a:ext cx="2819398" cy="45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5400000">
            <a:off x="2743201" y="3886200"/>
            <a:ext cx="2285997" cy="45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5400000">
            <a:off x="4038599" y="4114799"/>
            <a:ext cx="1828797" cy="45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5400000">
            <a:off x="5391152" y="4324349"/>
            <a:ext cx="1409696" cy="4571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2057400" y="2438402"/>
            <a:ext cx="0" cy="281939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27" idx="1"/>
            <a:endCxn id="30" idx="1"/>
          </p:cNvCxnSpPr>
          <p:nvPr/>
        </p:nvCxnSpPr>
        <p:spPr>
          <a:xfrm>
            <a:off x="2819400" y="2438403"/>
            <a:ext cx="3276600" cy="14096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373559">
            <a:off x="4569053" y="2412801"/>
            <a:ext cx="845103" cy="954107"/>
          </a:xfrm>
          <a:prstGeom prst="rect">
            <a:avLst/>
          </a:prstGeom>
          <a:noFill/>
        </p:spPr>
        <p:txBody>
          <a:bodyPr wrap="none" rtlCol="0">
            <a:spAutoFit/>
          </a:bodyPr>
          <a:lstStyle/>
          <a:p>
            <a:endParaRPr lang="en-US" sz="2800" dirty="0" smtClean="0"/>
          </a:p>
          <a:p>
            <a:r>
              <a:rPr lang="en-US" sz="2800" dirty="0" smtClean="0"/>
              <a:t>Cap</a:t>
            </a:r>
            <a:endParaRPr lang="en-US" sz="2800" dirty="0"/>
          </a:p>
        </p:txBody>
      </p:sp>
      <p:sp>
        <p:nvSpPr>
          <p:cNvPr id="11" name="TextBox 10"/>
          <p:cNvSpPr txBox="1"/>
          <p:nvPr/>
        </p:nvSpPr>
        <p:spPr>
          <a:xfrm>
            <a:off x="2397810" y="5585448"/>
            <a:ext cx="843180" cy="369332"/>
          </a:xfrm>
          <a:prstGeom prst="rect">
            <a:avLst/>
          </a:prstGeom>
          <a:noFill/>
        </p:spPr>
        <p:txBody>
          <a:bodyPr wrap="none" rtlCol="0">
            <a:spAutoFit/>
          </a:bodyPr>
          <a:lstStyle/>
          <a:p>
            <a:r>
              <a:rPr lang="en-US" dirty="0" smtClean="0"/>
              <a:t>Year 1</a:t>
            </a:r>
            <a:endParaRPr lang="en-US" dirty="0"/>
          </a:p>
        </p:txBody>
      </p:sp>
      <p:sp>
        <p:nvSpPr>
          <p:cNvPr id="36" name="TextBox 35"/>
          <p:cNvSpPr txBox="1"/>
          <p:nvPr/>
        </p:nvSpPr>
        <p:spPr>
          <a:xfrm>
            <a:off x="3500220" y="5562600"/>
            <a:ext cx="843180" cy="369332"/>
          </a:xfrm>
          <a:prstGeom prst="rect">
            <a:avLst/>
          </a:prstGeom>
          <a:noFill/>
        </p:spPr>
        <p:txBody>
          <a:bodyPr wrap="none" rtlCol="0">
            <a:spAutoFit/>
          </a:bodyPr>
          <a:lstStyle/>
          <a:p>
            <a:r>
              <a:rPr lang="en-US" dirty="0" smtClean="0"/>
              <a:t>Year 2</a:t>
            </a:r>
            <a:endParaRPr lang="en-US" dirty="0"/>
          </a:p>
        </p:txBody>
      </p:sp>
      <p:sp>
        <p:nvSpPr>
          <p:cNvPr id="37" name="TextBox 36"/>
          <p:cNvSpPr txBox="1"/>
          <p:nvPr/>
        </p:nvSpPr>
        <p:spPr>
          <a:xfrm>
            <a:off x="4567020" y="5562600"/>
            <a:ext cx="843180" cy="369332"/>
          </a:xfrm>
          <a:prstGeom prst="rect">
            <a:avLst/>
          </a:prstGeom>
          <a:noFill/>
        </p:spPr>
        <p:txBody>
          <a:bodyPr wrap="none" rtlCol="0">
            <a:spAutoFit/>
          </a:bodyPr>
          <a:lstStyle/>
          <a:p>
            <a:r>
              <a:rPr lang="en-US" dirty="0" smtClean="0"/>
              <a:t>Year 3</a:t>
            </a:r>
            <a:endParaRPr lang="en-US" dirty="0"/>
          </a:p>
        </p:txBody>
      </p:sp>
      <p:sp>
        <p:nvSpPr>
          <p:cNvPr id="42" name="TextBox 41"/>
          <p:cNvSpPr txBox="1"/>
          <p:nvPr/>
        </p:nvSpPr>
        <p:spPr>
          <a:xfrm>
            <a:off x="5715000" y="5562600"/>
            <a:ext cx="843180" cy="369332"/>
          </a:xfrm>
          <a:prstGeom prst="rect">
            <a:avLst/>
          </a:prstGeom>
          <a:noFill/>
        </p:spPr>
        <p:txBody>
          <a:bodyPr wrap="none" rtlCol="0">
            <a:spAutoFit/>
          </a:bodyPr>
          <a:lstStyle/>
          <a:p>
            <a:r>
              <a:rPr lang="en-US" dirty="0" smtClean="0"/>
              <a:t>Year 4</a:t>
            </a:r>
            <a:endParaRPr lang="en-US" dirty="0"/>
          </a:p>
        </p:txBody>
      </p:sp>
      <p:sp>
        <p:nvSpPr>
          <p:cNvPr id="12" name="TextBox 11"/>
          <p:cNvSpPr txBox="1"/>
          <p:nvPr/>
        </p:nvSpPr>
        <p:spPr>
          <a:xfrm>
            <a:off x="5334000" y="2133600"/>
            <a:ext cx="2570127" cy="646331"/>
          </a:xfrm>
          <a:prstGeom prst="rect">
            <a:avLst/>
          </a:prstGeom>
          <a:noFill/>
        </p:spPr>
        <p:txBody>
          <a:bodyPr wrap="none" rtlCol="0">
            <a:spAutoFit/>
          </a:bodyPr>
          <a:lstStyle/>
          <a:p>
            <a:r>
              <a:rPr lang="en-US" sz="3600" dirty="0" smtClean="0"/>
              <a:t>Company A</a:t>
            </a:r>
            <a:endParaRPr lang="en-US" sz="3600" dirty="0"/>
          </a:p>
        </p:txBody>
      </p:sp>
      <p:cxnSp>
        <p:nvCxnSpPr>
          <p:cNvPr id="18" name="Straight Connector 17"/>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20" name="Text Box 5"/>
          <p:cNvSpPr txBox="1">
            <a:spLocks noChangeArrowheads="1"/>
          </p:cNvSpPr>
          <p:nvPr/>
        </p:nvSpPr>
        <p:spPr bwMode="auto">
          <a:xfrm>
            <a:off x="152400" y="304800"/>
            <a:ext cx="33652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136EB9"/>
                </a:solidFill>
              </a:rPr>
              <a:t>Cap and Trade</a:t>
            </a:r>
            <a:endParaRPr lang="en-US" altLang="en-US" sz="2400" b="1" dirty="0">
              <a:solidFill>
                <a:srgbClr val="136EB9"/>
              </a:solidFill>
            </a:endParaRPr>
          </a:p>
        </p:txBody>
      </p:sp>
      <p:sp>
        <p:nvSpPr>
          <p:cNvPr id="21" name="TextBox 20"/>
          <p:cNvSpPr txBox="1"/>
          <p:nvPr/>
        </p:nvSpPr>
        <p:spPr>
          <a:xfrm>
            <a:off x="6096000" y="6409565"/>
            <a:ext cx="2917273" cy="369332"/>
          </a:xfrm>
          <a:prstGeom prst="rect">
            <a:avLst/>
          </a:prstGeom>
          <a:noFill/>
        </p:spPr>
        <p:txBody>
          <a:bodyPr wrap="none" rtlCol="0">
            <a:spAutoFit/>
          </a:bodyPr>
          <a:lstStyle/>
          <a:p>
            <a:r>
              <a:rPr lang="en-US" dirty="0" smtClean="0">
                <a:hlinkClick r:id="rId3"/>
              </a:rPr>
              <a:t> © http://PriceonCarbon.org</a:t>
            </a:r>
            <a:r>
              <a:rPr lang="en-US" dirty="0" smtClean="0"/>
              <a:t> </a:t>
            </a:r>
            <a:endParaRPr lang="en-US" dirty="0"/>
          </a:p>
        </p:txBody>
      </p:sp>
    </p:spTree>
    <p:extLst>
      <p:ext uri="{BB962C8B-B14F-4D97-AF65-F5344CB8AC3E}">
        <p14:creationId xmlns:p14="http://schemas.microsoft.com/office/powerpoint/2010/main" val="2482930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0"/>
          <p:cNvSpPr txBox="1">
            <a:spLocks noChangeArrowheads="1"/>
          </p:cNvSpPr>
          <p:nvPr/>
        </p:nvSpPr>
        <p:spPr bwMode="auto">
          <a:xfrm>
            <a:off x="127000" y="6553200"/>
            <a:ext cx="125547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sz="1000" dirty="0">
                <a:solidFill>
                  <a:schemeClr val="bg2"/>
                </a:solidFill>
              </a:rPr>
              <a:t>Linda Swift © </a:t>
            </a:r>
            <a:r>
              <a:rPr lang="en-US" altLang="en-US" sz="1000" dirty="0" smtClean="0">
                <a:solidFill>
                  <a:schemeClr val="bg2"/>
                </a:solidFill>
              </a:rPr>
              <a:t>2015</a:t>
            </a:r>
            <a:endParaRPr lang="en-US" altLang="en-US" sz="1000" dirty="0">
              <a:solidFill>
                <a:schemeClr val="bg2"/>
              </a:solidFill>
            </a:endParaRPr>
          </a:p>
        </p:txBody>
      </p:sp>
      <p:sp>
        <p:nvSpPr>
          <p:cNvPr id="7" name="Text Box 2"/>
          <p:cNvSpPr txBox="1">
            <a:spLocks noChangeArrowheads="1"/>
          </p:cNvSpPr>
          <p:nvPr/>
        </p:nvSpPr>
        <p:spPr bwMode="auto">
          <a:xfrm>
            <a:off x="638861" y="1524000"/>
            <a:ext cx="794700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Arial" pitchFamily="34" charset="0"/>
                <a:cs typeface="Arial" pitchFamily="34" charset="0"/>
              </a:defRPr>
            </a:lvl1pPr>
            <a:lvl2pPr marL="742950" indent="-285750" eaLnBrk="0" hangingPunct="0">
              <a:spcBef>
                <a:spcPct val="20000"/>
              </a:spcBef>
              <a:buChar char="–"/>
              <a:defRPr sz="2800">
                <a:solidFill>
                  <a:schemeClr val="tx1"/>
                </a:solidFill>
                <a:latin typeface="Arial" pitchFamily="34" charset="0"/>
                <a:cs typeface="Arial" pitchFamily="34" charset="0"/>
              </a:defRPr>
            </a:lvl2pPr>
            <a:lvl3pPr marL="1143000" indent="-228600" eaLnBrk="0" hangingPunct="0">
              <a:spcBef>
                <a:spcPct val="20000"/>
              </a:spcBef>
              <a:buChar char="•"/>
              <a:defRPr sz="2400">
                <a:solidFill>
                  <a:schemeClr val="tx1"/>
                </a:solidFill>
                <a:latin typeface="Arial" pitchFamily="34" charset="0"/>
                <a:cs typeface="Arial" pitchFamily="34" charset="0"/>
              </a:defRPr>
            </a:lvl3pPr>
            <a:lvl4pPr marL="1600200" indent="-228600" eaLnBrk="0" hangingPunct="0">
              <a:spcBef>
                <a:spcPct val="20000"/>
              </a:spcBef>
              <a:buChar char="–"/>
              <a:defRPr sz="2000">
                <a:solidFill>
                  <a:schemeClr val="tx1"/>
                </a:solidFill>
                <a:latin typeface="Arial" pitchFamily="34" charset="0"/>
                <a:cs typeface="Arial" pitchFamily="34" charset="0"/>
              </a:defRPr>
            </a:lvl4pPr>
            <a:lvl5pPr marL="2057400" indent="-228600" eaLnBrk="0" hangingPunct="0">
              <a:spcBef>
                <a:spcPct val="20000"/>
              </a:spcBef>
              <a:buChar char="»"/>
              <a:defRPr sz="2000">
                <a:solidFill>
                  <a:schemeClr val="tx1"/>
                </a:solidFill>
                <a:latin typeface="Arial" pitchFamily="34" charset="0"/>
                <a:cs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cs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cs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cs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cs typeface="Arial" pitchFamily="34" charset="0"/>
              </a:defRPr>
            </a:lvl9pPr>
          </a:lstStyle>
          <a:p>
            <a:pPr eaLnBrk="1" hangingPunct="1">
              <a:spcBef>
                <a:spcPct val="0"/>
              </a:spcBef>
              <a:buFontTx/>
              <a:buNone/>
            </a:pPr>
            <a:r>
              <a:rPr lang="en-US" altLang="en-US" b="1" i="1" dirty="0" smtClean="0">
                <a:solidFill>
                  <a:srgbClr val="0033CC"/>
                </a:solidFill>
              </a:rPr>
              <a:t>Permits Auctioned by Government</a:t>
            </a:r>
            <a:endParaRPr lang="en-US" altLang="en-US" b="1" i="1" dirty="0">
              <a:solidFill>
                <a:srgbClr val="0033CC"/>
              </a:solidFill>
            </a:endParaRPr>
          </a:p>
        </p:txBody>
      </p:sp>
      <p:sp>
        <p:nvSpPr>
          <p:cNvPr id="34" name="Rectangle 33"/>
          <p:cNvSpPr/>
          <p:nvPr/>
        </p:nvSpPr>
        <p:spPr>
          <a:xfrm>
            <a:off x="1986180" y="2701443"/>
            <a:ext cx="1494453" cy="978932"/>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25623" y="4797943"/>
            <a:ext cx="1460557" cy="694319"/>
          </a:xfrm>
          <a:prstGeom prst="rect">
            <a:avLst/>
          </a:prstGeom>
          <a:solidFill>
            <a:srgbClr val="DBE5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986180" y="4428611"/>
            <a:ext cx="1537859" cy="1063651"/>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10737" y="2354134"/>
            <a:ext cx="4252263" cy="3108543"/>
          </a:xfrm>
          <a:prstGeom prst="rect">
            <a:avLst/>
          </a:prstGeom>
          <a:noFill/>
        </p:spPr>
        <p:txBody>
          <a:bodyPr wrap="square" rtlCol="0">
            <a:spAutoFit/>
          </a:bodyPr>
          <a:lstStyle/>
          <a:p>
            <a:r>
              <a:rPr lang="en-US" sz="2800" dirty="0" smtClean="0"/>
              <a:t>Company A emits above cap, needs more permits</a:t>
            </a:r>
          </a:p>
          <a:p>
            <a:endParaRPr lang="en-US" sz="2800" dirty="0" smtClean="0"/>
          </a:p>
          <a:p>
            <a:endParaRPr lang="en-US" sz="2800" dirty="0"/>
          </a:p>
          <a:p>
            <a:endParaRPr lang="en-US" sz="2800" dirty="0"/>
          </a:p>
          <a:p>
            <a:r>
              <a:rPr lang="en-US" sz="2800" dirty="0" smtClean="0"/>
              <a:t>Company B buys more permits than needed</a:t>
            </a:r>
            <a:endParaRPr lang="en-US" sz="2800" dirty="0"/>
          </a:p>
        </p:txBody>
      </p:sp>
      <p:sp>
        <p:nvSpPr>
          <p:cNvPr id="20" name="TextBox 19"/>
          <p:cNvSpPr txBox="1"/>
          <p:nvPr/>
        </p:nvSpPr>
        <p:spPr>
          <a:xfrm>
            <a:off x="527779" y="4740442"/>
            <a:ext cx="2371952" cy="523220"/>
          </a:xfrm>
          <a:prstGeom prst="rect">
            <a:avLst/>
          </a:prstGeom>
          <a:noFill/>
        </p:spPr>
        <p:txBody>
          <a:bodyPr wrap="square" rtlCol="0">
            <a:spAutoFit/>
          </a:bodyPr>
          <a:lstStyle/>
          <a:p>
            <a:r>
              <a:rPr lang="en-US" sz="2800" i="1" dirty="0" smtClean="0"/>
              <a:t>Company B</a:t>
            </a:r>
            <a:endParaRPr lang="en-US" sz="2800" i="1" dirty="0"/>
          </a:p>
        </p:txBody>
      </p:sp>
      <p:grpSp>
        <p:nvGrpSpPr>
          <p:cNvPr id="35" name="Group 34"/>
          <p:cNvGrpSpPr/>
          <p:nvPr/>
        </p:nvGrpSpPr>
        <p:grpSpPr>
          <a:xfrm>
            <a:off x="3570905" y="4105394"/>
            <a:ext cx="713015" cy="369332"/>
            <a:chOff x="2057400" y="1905000"/>
            <a:chExt cx="713015" cy="369332"/>
          </a:xfrm>
        </p:grpSpPr>
        <p:cxnSp>
          <p:nvCxnSpPr>
            <p:cNvPr id="39" name="Straight Connector 38"/>
            <p:cNvCxnSpPr/>
            <p:nvPr/>
          </p:nvCxnSpPr>
          <p:spPr>
            <a:xfrm>
              <a:off x="2133600" y="2247900"/>
              <a:ext cx="5383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116494" y="2247900"/>
              <a:ext cx="5383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flipH="1">
              <a:off x="2057400" y="1905000"/>
              <a:ext cx="713015" cy="369332"/>
            </a:xfrm>
            <a:prstGeom prst="rect">
              <a:avLst/>
            </a:prstGeom>
            <a:noFill/>
          </p:spPr>
          <p:txBody>
            <a:bodyPr wrap="square" rtlCol="0">
              <a:spAutoFit/>
            </a:bodyPr>
            <a:lstStyle/>
            <a:p>
              <a:r>
                <a:rPr lang="en-US" dirty="0" smtClean="0"/>
                <a:t>Cap</a:t>
              </a:r>
              <a:endParaRPr lang="en-US" dirty="0"/>
            </a:p>
          </p:txBody>
        </p:sp>
      </p:grpSp>
      <p:grpSp>
        <p:nvGrpSpPr>
          <p:cNvPr id="44" name="Group 43"/>
          <p:cNvGrpSpPr/>
          <p:nvPr/>
        </p:nvGrpSpPr>
        <p:grpSpPr>
          <a:xfrm>
            <a:off x="3272113" y="2368062"/>
            <a:ext cx="1340251" cy="923330"/>
            <a:chOff x="2057400" y="1905000"/>
            <a:chExt cx="713015" cy="923330"/>
          </a:xfrm>
        </p:grpSpPr>
        <p:cxnSp>
          <p:nvCxnSpPr>
            <p:cNvPr id="46" name="Straight Connector 45"/>
            <p:cNvCxnSpPr/>
            <p:nvPr/>
          </p:nvCxnSpPr>
          <p:spPr>
            <a:xfrm>
              <a:off x="2133600" y="2247900"/>
              <a:ext cx="5383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116494" y="2247900"/>
              <a:ext cx="53838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flipH="1">
              <a:off x="2057400" y="1905000"/>
              <a:ext cx="713015" cy="923330"/>
            </a:xfrm>
            <a:prstGeom prst="rect">
              <a:avLst/>
            </a:prstGeom>
            <a:noFill/>
          </p:spPr>
          <p:txBody>
            <a:bodyPr wrap="square" rtlCol="0">
              <a:spAutoFit/>
            </a:bodyPr>
            <a:lstStyle/>
            <a:p>
              <a:r>
                <a:rPr lang="en-US" dirty="0" smtClean="0"/>
                <a:t>Cap = 100 units </a:t>
              </a:r>
              <a:endParaRPr lang="en-US" dirty="0"/>
            </a:p>
          </p:txBody>
        </p:sp>
      </p:grpSp>
      <p:sp>
        <p:nvSpPr>
          <p:cNvPr id="27" name="Rectangle 26"/>
          <p:cNvSpPr/>
          <p:nvPr/>
        </p:nvSpPr>
        <p:spPr>
          <a:xfrm>
            <a:off x="527779" y="2354134"/>
            <a:ext cx="1458401" cy="1326241"/>
          </a:xfrm>
          <a:prstGeom prst="rect">
            <a:avLst/>
          </a:prstGeom>
          <a:solidFill>
            <a:srgbClr val="DBE5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6373" y="2798885"/>
            <a:ext cx="2232275" cy="523220"/>
          </a:xfrm>
          <a:prstGeom prst="rect">
            <a:avLst/>
          </a:prstGeom>
          <a:noFill/>
        </p:spPr>
        <p:txBody>
          <a:bodyPr wrap="square" rtlCol="0">
            <a:spAutoFit/>
          </a:bodyPr>
          <a:lstStyle/>
          <a:p>
            <a:r>
              <a:rPr lang="en-US" sz="2800" i="1" dirty="0" smtClean="0"/>
              <a:t>Company A</a:t>
            </a:r>
            <a:endParaRPr lang="en-US" sz="2800" i="1" dirty="0"/>
          </a:p>
        </p:txBody>
      </p:sp>
      <p:sp>
        <p:nvSpPr>
          <p:cNvPr id="24" name="TextBox 23"/>
          <p:cNvSpPr txBox="1"/>
          <p:nvPr/>
        </p:nvSpPr>
        <p:spPr>
          <a:xfrm>
            <a:off x="638861" y="3311043"/>
            <a:ext cx="1236236" cy="369332"/>
          </a:xfrm>
          <a:prstGeom prst="rect">
            <a:avLst/>
          </a:prstGeom>
          <a:noFill/>
        </p:spPr>
        <p:txBody>
          <a:bodyPr wrap="none" rtlCol="0">
            <a:spAutoFit/>
          </a:bodyPr>
          <a:lstStyle/>
          <a:p>
            <a:r>
              <a:rPr lang="en-US" dirty="0"/>
              <a:t>E</a:t>
            </a:r>
            <a:r>
              <a:rPr lang="en-US" dirty="0" smtClean="0"/>
              <a:t>missions</a:t>
            </a:r>
            <a:endParaRPr lang="en-US" dirty="0"/>
          </a:p>
        </p:txBody>
      </p:sp>
      <p:sp>
        <p:nvSpPr>
          <p:cNvPr id="26" name="TextBox 25"/>
          <p:cNvSpPr txBox="1"/>
          <p:nvPr/>
        </p:nvSpPr>
        <p:spPr>
          <a:xfrm>
            <a:off x="2305182" y="3311043"/>
            <a:ext cx="966931" cy="369332"/>
          </a:xfrm>
          <a:prstGeom prst="rect">
            <a:avLst/>
          </a:prstGeom>
          <a:noFill/>
        </p:spPr>
        <p:txBody>
          <a:bodyPr wrap="none" rtlCol="0">
            <a:spAutoFit/>
          </a:bodyPr>
          <a:lstStyle/>
          <a:p>
            <a:r>
              <a:rPr lang="en-US" dirty="0" smtClean="0"/>
              <a:t>Permits</a:t>
            </a:r>
            <a:endParaRPr lang="en-US" dirty="0"/>
          </a:p>
        </p:txBody>
      </p:sp>
      <p:sp>
        <p:nvSpPr>
          <p:cNvPr id="28" name="TextBox 27"/>
          <p:cNvSpPr txBox="1"/>
          <p:nvPr/>
        </p:nvSpPr>
        <p:spPr>
          <a:xfrm>
            <a:off x="609600" y="5122930"/>
            <a:ext cx="1236236" cy="369332"/>
          </a:xfrm>
          <a:prstGeom prst="rect">
            <a:avLst/>
          </a:prstGeom>
          <a:noFill/>
        </p:spPr>
        <p:txBody>
          <a:bodyPr wrap="none" rtlCol="0">
            <a:spAutoFit/>
          </a:bodyPr>
          <a:lstStyle/>
          <a:p>
            <a:r>
              <a:rPr lang="en-US" dirty="0"/>
              <a:t>E</a:t>
            </a:r>
            <a:r>
              <a:rPr lang="en-US" dirty="0" smtClean="0"/>
              <a:t>missions</a:t>
            </a:r>
            <a:endParaRPr lang="en-US" dirty="0"/>
          </a:p>
        </p:txBody>
      </p:sp>
      <p:sp>
        <p:nvSpPr>
          <p:cNvPr id="29" name="TextBox 28"/>
          <p:cNvSpPr txBox="1"/>
          <p:nvPr/>
        </p:nvSpPr>
        <p:spPr>
          <a:xfrm>
            <a:off x="2209800" y="5122930"/>
            <a:ext cx="966931" cy="369332"/>
          </a:xfrm>
          <a:prstGeom prst="rect">
            <a:avLst/>
          </a:prstGeom>
          <a:noFill/>
        </p:spPr>
        <p:txBody>
          <a:bodyPr wrap="none" rtlCol="0">
            <a:spAutoFit/>
          </a:bodyPr>
          <a:lstStyle/>
          <a:p>
            <a:r>
              <a:rPr lang="en-US" dirty="0" smtClean="0"/>
              <a:t>Permits</a:t>
            </a:r>
            <a:endParaRPr lang="en-US" dirty="0"/>
          </a:p>
        </p:txBody>
      </p:sp>
      <p:sp>
        <p:nvSpPr>
          <p:cNvPr id="25" name="TextBox 24"/>
          <p:cNvSpPr txBox="1"/>
          <p:nvPr/>
        </p:nvSpPr>
        <p:spPr>
          <a:xfrm>
            <a:off x="6096000" y="6409565"/>
            <a:ext cx="2917273" cy="369332"/>
          </a:xfrm>
          <a:prstGeom prst="rect">
            <a:avLst/>
          </a:prstGeom>
          <a:noFill/>
        </p:spPr>
        <p:txBody>
          <a:bodyPr wrap="none" rtlCol="0">
            <a:spAutoFit/>
          </a:bodyPr>
          <a:lstStyle/>
          <a:p>
            <a:r>
              <a:rPr lang="en-US" dirty="0" smtClean="0">
                <a:hlinkClick r:id="rId3"/>
              </a:rPr>
              <a:t> © http://PriceonCarbon.org</a:t>
            </a:r>
            <a:r>
              <a:rPr lang="en-US" dirty="0" smtClean="0"/>
              <a:t> </a:t>
            </a:r>
            <a:endParaRPr lang="en-US" dirty="0"/>
          </a:p>
        </p:txBody>
      </p:sp>
      <p:cxnSp>
        <p:nvCxnSpPr>
          <p:cNvPr id="30" name="Straight Connector 29"/>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32" name="Text Box 5"/>
          <p:cNvSpPr txBox="1">
            <a:spLocks noChangeArrowheads="1"/>
          </p:cNvSpPr>
          <p:nvPr/>
        </p:nvSpPr>
        <p:spPr bwMode="auto">
          <a:xfrm>
            <a:off x="152400" y="304800"/>
            <a:ext cx="33652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136EB9"/>
                </a:solidFill>
              </a:rPr>
              <a:t>Cap and Trade</a:t>
            </a:r>
            <a:endParaRPr lang="en-US" altLang="en-US" sz="2400" b="1" dirty="0">
              <a:solidFill>
                <a:srgbClr val="136EB9"/>
              </a:solidFill>
            </a:endParaRPr>
          </a:p>
        </p:txBody>
      </p:sp>
    </p:spTree>
    <p:extLst>
      <p:ext uri="{BB962C8B-B14F-4D97-AF65-F5344CB8AC3E}">
        <p14:creationId xmlns:p14="http://schemas.microsoft.com/office/powerpoint/2010/main" val="2375042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a:xfrm>
            <a:off x="1986180" y="2695581"/>
            <a:ext cx="1494453" cy="978932"/>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25623" y="4792081"/>
            <a:ext cx="1460557" cy="694319"/>
          </a:xfrm>
          <a:prstGeom prst="rect">
            <a:avLst/>
          </a:prstGeom>
          <a:solidFill>
            <a:srgbClr val="DBE5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1986180" y="4792081"/>
            <a:ext cx="1537859" cy="694319"/>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4510737" y="2522629"/>
            <a:ext cx="4252263"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spcBef>
                <a:spcPct val="0"/>
              </a:spcBef>
              <a:buFontTx/>
              <a:buNone/>
              <a:defRPr sz="3200" b="1" i="1">
                <a:solidFill>
                  <a:srgbClr val="0033CC"/>
                </a:solidFill>
                <a:latin typeface="Arial" pitchFamily="34" charset="0"/>
                <a:cs typeface="Arial" pitchFamily="34" charset="0"/>
              </a:defRPr>
            </a:lvl1pPr>
            <a:lvl2pPr marL="742950" indent="-285750" eaLnBrk="0" hangingPunct="0">
              <a:spcBef>
                <a:spcPct val="20000"/>
              </a:spcBef>
              <a:buChar char="–"/>
              <a:defRPr sz="2800">
                <a:latin typeface="Arial" pitchFamily="34" charset="0"/>
                <a:cs typeface="Arial" pitchFamily="34" charset="0"/>
              </a:defRPr>
            </a:lvl2pPr>
            <a:lvl3pPr marL="1143000" indent="-228600" eaLnBrk="0" hangingPunct="0">
              <a:spcBef>
                <a:spcPct val="20000"/>
              </a:spcBef>
              <a:buChar char="•"/>
              <a:defRPr sz="2400">
                <a:latin typeface="Arial" pitchFamily="34" charset="0"/>
                <a:cs typeface="Arial" pitchFamily="34" charset="0"/>
              </a:defRPr>
            </a:lvl3pPr>
            <a:lvl4pPr marL="1600200" indent="-228600" eaLnBrk="0" hangingPunct="0">
              <a:spcBef>
                <a:spcPct val="20000"/>
              </a:spcBef>
              <a:buChar char="–"/>
              <a:defRPr sz="2000">
                <a:latin typeface="Arial" pitchFamily="34" charset="0"/>
                <a:cs typeface="Arial" pitchFamily="34" charset="0"/>
              </a:defRPr>
            </a:lvl4pPr>
            <a:lvl5pPr marL="2057400" indent="-228600" eaLnBrk="0" hangingPunct="0">
              <a:spcBef>
                <a:spcPct val="20000"/>
              </a:spcBef>
              <a:buChar char="»"/>
              <a:defRPr sz="2000">
                <a:latin typeface="Arial" pitchFamily="34" charset="0"/>
                <a:cs typeface="Arial" pitchFamily="34" charset="0"/>
              </a:defRPr>
            </a:lvl5pPr>
            <a:lvl6pPr marL="2514600" indent="-228600" eaLnBrk="0" fontAlgn="base" hangingPunct="0">
              <a:spcBef>
                <a:spcPct val="20000"/>
              </a:spcBef>
              <a:spcAft>
                <a:spcPct val="0"/>
              </a:spcAft>
              <a:buChar char="»"/>
              <a:defRPr sz="2000">
                <a:latin typeface="Arial" pitchFamily="34" charset="0"/>
                <a:cs typeface="Arial" pitchFamily="34" charset="0"/>
              </a:defRPr>
            </a:lvl6pPr>
            <a:lvl7pPr marL="2971800" indent="-228600" eaLnBrk="0" fontAlgn="base" hangingPunct="0">
              <a:spcBef>
                <a:spcPct val="20000"/>
              </a:spcBef>
              <a:spcAft>
                <a:spcPct val="0"/>
              </a:spcAft>
              <a:buChar char="»"/>
              <a:defRPr sz="2000">
                <a:latin typeface="Arial" pitchFamily="34" charset="0"/>
                <a:cs typeface="Arial" pitchFamily="34" charset="0"/>
              </a:defRPr>
            </a:lvl7pPr>
            <a:lvl8pPr marL="3429000" indent="-228600" eaLnBrk="0" fontAlgn="base" hangingPunct="0">
              <a:spcBef>
                <a:spcPct val="20000"/>
              </a:spcBef>
              <a:spcAft>
                <a:spcPct val="0"/>
              </a:spcAft>
              <a:buChar char="»"/>
              <a:defRPr sz="2000">
                <a:latin typeface="Arial" pitchFamily="34" charset="0"/>
                <a:cs typeface="Arial" pitchFamily="34" charset="0"/>
              </a:defRPr>
            </a:lvl8pPr>
            <a:lvl9pPr marL="3886200" indent="-228600" eaLnBrk="0" fontAlgn="base" hangingPunct="0">
              <a:spcBef>
                <a:spcPct val="20000"/>
              </a:spcBef>
              <a:spcAft>
                <a:spcPct val="0"/>
              </a:spcAft>
              <a:buChar char="»"/>
              <a:defRPr sz="2000">
                <a:latin typeface="Arial" pitchFamily="34" charset="0"/>
                <a:cs typeface="Arial" pitchFamily="34" charset="0"/>
              </a:defRPr>
            </a:lvl9pPr>
          </a:lstStyle>
          <a:p>
            <a:r>
              <a:rPr lang="en-US" sz="2800" dirty="0"/>
              <a:t>Company B sells permits to Company A</a:t>
            </a:r>
          </a:p>
        </p:txBody>
      </p:sp>
      <p:sp>
        <p:nvSpPr>
          <p:cNvPr id="20" name="TextBox 19"/>
          <p:cNvSpPr txBox="1"/>
          <p:nvPr/>
        </p:nvSpPr>
        <p:spPr>
          <a:xfrm>
            <a:off x="527779" y="4734580"/>
            <a:ext cx="2371952" cy="523220"/>
          </a:xfrm>
          <a:prstGeom prst="rect">
            <a:avLst/>
          </a:prstGeom>
          <a:noFill/>
        </p:spPr>
        <p:txBody>
          <a:bodyPr wrap="square" rtlCol="0">
            <a:spAutoFit/>
          </a:bodyPr>
          <a:lstStyle/>
          <a:p>
            <a:r>
              <a:rPr lang="en-US" sz="2800" i="1" dirty="0" smtClean="0"/>
              <a:t>Company B</a:t>
            </a:r>
            <a:endParaRPr lang="en-US" sz="2800" i="1" dirty="0"/>
          </a:p>
        </p:txBody>
      </p:sp>
      <p:sp>
        <p:nvSpPr>
          <p:cNvPr id="27" name="Rectangle 26"/>
          <p:cNvSpPr/>
          <p:nvPr/>
        </p:nvSpPr>
        <p:spPr>
          <a:xfrm>
            <a:off x="527779" y="2348272"/>
            <a:ext cx="1458401" cy="1326241"/>
          </a:xfrm>
          <a:prstGeom prst="rect">
            <a:avLst/>
          </a:prstGeom>
          <a:solidFill>
            <a:srgbClr val="DBE5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6373" y="2793023"/>
            <a:ext cx="2232275" cy="523220"/>
          </a:xfrm>
          <a:prstGeom prst="rect">
            <a:avLst/>
          </a:prstGeom>
          <a:noFill/>
        </p:spPr>
        <p:txBody>
          <a:bodyPr wrap="square" rtlCol="0">
            <a:spAutoFit/>
          </a:bodyPr>
          <a:lstStyle/>
          <a:p>
            <a:r>
              <a:rPr lang="en-US" sz="2800" i="1" dirty="0" smtClean="0"/>
              <a:t>Company A</a:t>
            </a:r>
            <a:endParaRPr lang="en-US" sz="2800" i="1" dirty="0"/>
          </a:p>
        </p:txBody>
      </p:sp>
      <p:sp>
        <p:nvSpPr>
          <p:cNvPr id="24" name="TextBox 23"/>
          <p:cNvSpPr txBox="1"/>
          <p:nvPr/>
        </p:nvSpPr>
        <p:spPr>
          <a:xfrm>
            <a:off x="638861" y="3305181"/>
            <a:ext cx="1236236" cy="369332"/>
          </a:xfrm>
          <a:prstGeom prst="rect">
            <a:avLst/>
          </a:prstGeom>
          <a:noFill/>
        </p:spPr>
        <p:txBody>
          <a:bodyPr wrap="none" rtlCol="0">
            <a:spAutoFit/>
          </a:bodyPr>
          <a:lstStyle/>
          <a:p>
            <a:r>
              <a:rPr lang="en-US" dirty="0"/>
              <a:t>E</a:t>
            </a:r>
            <a:r>
              <a:rPr lang="en-US" dirty="0" smtClean="0"/>
              <a:t>missions</a:t>
            </a:r>
            <a:endParaRPr lang="en-US" dirty="0"/>
          </a:p>
        </p:txBody>
      </p:sp>
      <p:sp>
        <p:nvSpPr>
          <p:cNvPr id="26" name="TextBox 25"/>
          <p:cNvSpPr txBox="1"/>
          <p:nvPr/>
        </p:nvSpPr>
        <p:spPr>
          <a:xfrm>
            <a:off x="2305182" y="3305181"/>
            <a:ext cx="966931" cy="369332"/>
          </a:xfrm>
          <a:prstGeom prst="rect">
            <a:avLst/>
          </a:prstGeom>
          <a:noFill/>
        </p:spPr>
        <p:txBody>
          <a:bodyPr wrap="none" rtlCol="0">
            <a:spAutoFit/>
          </a:bodyPr>
          <a:lstStyle/>
          <a:p>
            <a:r>
              <a:rPr lang="en-US" dirty="0" smtClean="0"/>
              <a:t>Permits</a:t>
            </a:r>
            <a:endParaRPr lang="en-US" dirty="0"/>
          </a:p>
        </p:txBody>
      </p:sp>
      <p:sp>
        <p:nvSpPr>
          <p:cNvPr id="28" name="TextBox 27"/>
          <p:cNvSpPr txBox="1"/>
          <p:nvPr/>
        </p:nvSpPr>
        <p:spPr>
          <a:xfrm>
            <a:off x="609600" y="5117068"/>
            <a:ext cx="1236236" cy="369332"/>
          </a:xfrm>
          <a:prstGeom prst="rect">
            <a:avLst/>
          </a:prstGeom>
          <a:noFill/>
        </p:spPr>
        <p:txBody>
          <a:bodyPr wrap="none" rtlCol="0">
            <a:spAutoFit/>
          </a:bodyPr>
          <a:lstStyle/>
          <a:p>
            <a:r>
              <a:rPr lang="en-US" dirty="0"/>
              <a:t>E</a:t>
            </a:r>
            <a:r>
              <a:rPr lang="en-US" dirty="0" smtClean="0"/>
              <a:t>missions</a:t>
            </a:r>
            <a:endParaRPr lang="en-US" dirty="0"/>
          </a:p>
        </p:txBody>
      </p:sp>
      <p:sp>
        <p:nvSpPr>
          <p:cNvPr id="29" name="TextBox 28"/>
          <p:cNvSpPr txBox="1"/>
          <p:nvPr/>
        </p:nvSpPr>
        <p:spPr>
          <a:xfrm>
            <a:off x="2209800" y="5117068"/>
            <a:ext cx="966931" cy="369332"/>
          </a:xfrm>
          <a:prstGeom prst="rect">
            <a:avLst/>
          </a:prstGeom>
          <a:noFill/>
        </p:spPr>
        <p:txBody>
          <a:bodyPr wrap="none" rtlCol="0">
            <a:spAutoFit/>
          </a:bodyPr>
          <a:lstStyle/>
          <a:p>
            <a:r>
              <a:rPr lang="en-US" dirty="0" smtClean="0"/>
              <a:t>Permits</a:t>
            </a:r>
            <a:endParaRPr lang="en-US" dirty="0"/>
          </a:p>
        </p:txBody>
      </p:sp>
      <p:sp>
        <p:nvSpPr>
          <p:cNvPr id="25" name="Rectangle 24"/>
          <p:cNvSpPr/>
          <p:nvPr/>
        </p:nvSpPr>
        <p:spPr>
          <a:xfrm>
            <a:off x="1986181" y="4433975"/>
            <a:ext cx="1537858" cy="349649"/>
          </a:xfrm>
          <a:prstGeom prst="rect">
            <a:avLst/>
          </a:prstGeom>
          <a:solidFill>
            <a:srgbClr val="66FF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urved Up Arrow 30"/>
          <p:cNvSpPr/>
          <p:nvPr/>
        </p:nvSpPr>
        <p:spPr>
          <a:xfrm rot="16200000">
            <a:off x="2783755" y="3240956"/>
            <a:ext cx="2223728" cy="59076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TextBox 17"/>
          <p:cNvSpPr txBox="1"/>
          <p:nvPr/>
        </p:nvSpPr>
        <p:spPr>
          <a:xfrm>
            <a:off x="6096000" y="6409565"/>
            <a:ext cx="2917273" cy="369332"/>
          </a:xfrm>
          <a:prstGeom prst="rect">
            <a:avLst/>
          </a:prstGeom>
          <a:noFill/>
        </p:spPr>
        <p:txBody>
          <a:bodyPr wrap="none" rtlCol="0">
            <a:spAutoFit/>
          </a:bodyPr>
          <a:lstStyle/>
          <a:p>
            <a:r>
              <a:rPr lang="en-US" dirty="0" smtClean="0">
                <a:hlinkClick r:id="rId3"/>
              </a:rPr>
              <a:t> © http://PriceonCarbon.org</a:t>
            </a:r>
            <a:r>
              <a:rPr lang="en-US" dirty="0" smtClean="0"/>
              <a:t> </a:t>
            </a:r>
            <a:endParaRPr lang="en-US" dirty="0"/>
          </a:p>
        </p:txBody>
      </p:sp>
      <p:cxnSp>
        <p:nvCxnSpPr>
          <p:cNvPr id="19" name="Straight Connector 18"/>
          <p:cNvCxnSpPr/>
          <p:nvPr/>
        </p:nvCxnSpPr>
        <p:spPr>
          <a:xfrm>
            <a:off x="1600200" y="1066800"/>
            <a:ext cx="7543800" cy="0"/>
          </a:xfrm>
          <a:prstGeom prst="line">
            <a:avLst/>
          </a:prstGeom>
          <a:ln w="76200">
            <a:solidFill>
              <a:srgbClr val="1D66A3"/>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04800" y="1219200"/>
            <a:ext cx="8839200" cy="0"/>
          </a:xfrm>
          <a:prstGeom prst="line">
            <a:avLst/>
          </a:prstGeom>
          <a:ln w="76200">
            <a:solidFill>
              <a:srgbClr val="009900"/>
            </a:solidFill>
          </a:ln>
        </p:spPr>
        <p:style>
          <a:lnRef idx="1">
            <a:schemeClr val="accent1"/>
          </a:lnRef>
          <a:fillRef idx="0">
            <a:schemeClr val="accent1"/>
          </a:fillRef>
          <a:effectRef idx="0">
            <a:schemeClr val="accent1"/>
          </a:effectRef>
          <a:fontRef idx="minor">
            <a:schemeClr val="tx1"/>
          </a:fontRef>
        </p:style>
      </p:cxnSp>
      <p:sp>
        <p:nvSpPr>
          <p:cNvPr id="22" name="Text Box 5"/>
          <p:cNvSpPr txBox="1">
            <a:spLocks noChangeArrowheads="1"/>
          </p:cNvSpPr>
          <p:nvPr/>
        </p:nvSpPr>
        <p:spPr bwMode="auto">
          <a:xfrm>
            <a:off x="152400" y="304800"/>
            <a:ext cx="336521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3600" b="1" dirty="0" smtClean="0">
                <a:solidFill>
                  <a:srgbClr val="136EB9"/>
                </a:solidFill>
              </a:rPr>
              <a:t>Cap and Trade</a:t>
            </a:r>
            <a:endParaRPr lang="en-US" altLang="en-US" sz="2400" b="1" dirty="0">
              <a:solidFill>
                <a:srgbClr val="136EB9"/>
              </a:solidFill>
            </a:endParaRPr>
          </a:p>
        </p:txBody>
      </p:sp>
    </p:spTree>
    <p:extLst>
      <p:ext uri="{BB962C8B-B14F-4D97-AF65-F5344CB8AC3E}">
        <p14:creationId xmlns:p14="http://schemas.microsoft.com/office/powerpoint/2010/main" val="1006804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96</TotalTime>
  <Words>1308</Words>
  <Application>Microsoft Office PowerPoint</Application>
  <PresentationFormat>On-screen Show (4:3)</PresentationFormat>
  <Paragraphs>218</Paragraphs>
  <Slides>20</Slides>
  <Notes>11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Grid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Boulder’s Climate Action Plan: How we got here</vt:lpstr>
      <vt:lpstr>Boulder’s Carbon Tax: Specifics</vt:lpstr>
      <vt:lpstr>2005 Emissions by Sector</vt:lpstr>
      <vt:lpstr>Boulder’s Carbon Tax: Specifics</vt:lpstr>
      <vt:lpstr>Climate Action Plan  Strategies</vt:lpstr>
      <vt:lpstr>Boulder’s Carbon Tax: Specifics</vt:lpstr>
      <vt:lpstr>GHG Emissions Reductions per sector by 2012 (mtCO2e)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spmcat50</dc:creator>
  <cp:lastModifiedBy>spmcat50</cp:lastModifiedBy>
  <cp:revision>11</cp:revision>
  <dcterms:created xsi:type="dcterms:W3CDTF">2016-02-07T18:59:00Z</dcterms:created>
  <dcterms:modified xsi:type="dcterms:W3CDTF">2016-09-13T13:58:23Z</dcterms:modified>
</cp:coreProperties>
</file>