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70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79" y="182879"/>
            <a:ext cx="8778240" cy="649224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2485" y="882376"/>
            <a:ext cx="747522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60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2148" y="3869635"/>
            <a:ext cx="6575895" cy="1388165"/>
          </a:xfrm>
        </p:spPr>
        <p:txBody>
          <a:bodyPr>
            <a:normAutofit/>
          </a:bodyPr>
          <a:lstStyle>
            <a:lvl1pPr marL="0" indent="0" algn="ctr">
              <a:spcBef>
                <a:spcPts val="1000"/>
              </a:spcBef>
              <a:buNone/>
              <a:defRPr sz="1800">
                <a:solidFill>
                  <a:srgbClr val="FFFFFF"/>
                </a:solidFill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692E720-9AD7-4BDA-9F09-C2B7C3217F92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9E224EC-4F5C-44C2-846E-066433DEEF7E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83995" y="3733800"/>
            <a:ext cx="61722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7515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2E720-9AD7-4BDA-9F09-C2B7C3217F92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224EC-4F5C-44C2-846E-066433DEEF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9180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762000"/>
            <a:ext cx="1743075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250" y="762000"/>
            <a:ext cx="5572125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2E720-9AD7-4BDA-9F09-C2B7C3217F92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224EC-4F5C-44C2-846E-066433DEEF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461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000"/>
              </a:spcBef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2E720-9AD7-4BDA-9F09-C2B7C3217F92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224EC-4F5C-44C2-846E-066433DEEF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204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818" y="1173575"/>
            <a:ext cx="747522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60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2446" y="4154520"/>
            <a:ext cx="6576822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2E720-9AD7-4BDA-9F09-C2B7C3217F92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224EC-4F5C-44C2-846E-066433DEEF7E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485900" y="4020408"/>
            <a:ext cx="61722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3957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7250" y="2057399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709" y="2057400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2E720-9AD7-4BDA-9F09-C2B7C3217F92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224EC-4F5C-44C2-846E-066433DEEF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165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2001511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7250" y="2721483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1880" y="1999032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1880" y="2719322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2E720-9AD7-4BDA-9F09-C2B7C3217F92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224EC-4F5C-44C2-846E-066433DEEF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946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2E720-9AD7-4BDA-9F09-C2B7C3217F92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224EC-4F5C-44C2-846E-066433DEEF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392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2E720-9AD7-4BDA-9F09-C2B7C3217F92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224EC-4F5C-44C2-846E-066433DEEF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688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9314" y="1097280"/>
            <a:ext cx="4149638" cy="466344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92608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2E720-9AD7-4BDA-9F09-C2B7C3217F92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224EC-4F5C-44C2-846E-066433DEEF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174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19107" y="1069847"/>
            <a:ext cx="4257703" cy="4645153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1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2E720-9AD7-4BDA-9F09-C2B7C3217F92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224EC-4F5C-44C2-846E-066433DEEF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050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80" y="182880"/>
            <a:ext cx="8778240" cy="649224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1" y="2057400"/>
            <a:ext cx="7404653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7247" y="6223829"/>
            <a:ext cx="17468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/>
                </a:solidFill>
              </a:defRPr>
            </a:lvl1pPr>
          </a:lstStyle>
          <a:p>
            <a:fld id="{0692E720-9AD7-4BDA-9F09-C2B7C3217F92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61861" y="6223829"/>
            <a:ext cx="35383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7148" y="6223829"/>
            <a:ext cx="12796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/>
                </a:solidFill>
              </a:defRPr>
            </a:lvl1pPr>
          </a:lstStyle>
          <a:p>
            <a:fld id="{E9E224EC-4F5C-44C2-846E-066433DEEF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391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1450" indent="-137160" algn="l" defTabSz="6858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92012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1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3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5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7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managementhelp.org/businessresearch/interviews.htm#anchor667314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managementhelp.org/businessresearch/interviews.htm#anchor667314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managementhelp.org/businessresearch/interviews.htm#anchor667314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managementhelp.org/businessresearch/interviews.htm#anchor667314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managementhelp.org/businessresearch/interviews.htm#anchor667314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457200"/>
            <a:ext cx="8382000" cy="58015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Conducting Interviews</a:t>
            </a:r>
          </a:p>
          <a:p>
            <a:endParaRPr lang="en-US" sz="2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/>
              <a:t>Preparing: What’s important?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b="1" dirty="0" smtClean="0"/>
              <a:t>Explain the purpose of the interview to the person you will interview.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1100" b="1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b="1" dirty="0" smtClean="0"/>
              <a:t>If confidentiality is required, explain terms; who will have access to the information? How will it be used?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1200" b="1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b="1" dirty="0" smtClean="0"/>
              <a:t>Explain the format: will it be question and answer or will the interviewee be encouraged to ask questions as well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1200" b="1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b="1" dirty="0" smtClean="0"/>
              <a:t>How long will the interview last?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1200" b="1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b="1" dirty="0" smtClean="0"/>
              <a:t>Ask for permission to record the interview or to take notes.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41948845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81891" y="286480"/>
            <a:ext cx="81534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/>
              <a:t>1.Types of Interviews</a:t>
            </a:r>
            <a:r>
              <a:rPr lang="en-US" sz="2400" b="1" dirty="0" smtClean="0"/>
              <a:t>:</a:t>
            </a:r>
          </a:p>
          <a:p>
            <a:endParaRPr lang="en-US" sz="2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/>
              <a:t>Interviews can be formal or informal.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b="1" dirty="0" smtClean="0"/>
              <a:t>An </a:t>
            </a:r>
            <a:r>
              <a:rPr lang="en-US" sz="2400" b="1" u="sng" dirty="0" smtClean="0"/>
              <a:t>informal interview </a:t>
            </a:r>
            <a:r>
              <a:rPr lang="en-US" sz="2400" b="1" dirty="0" smtClean="0"/>
              <a:t>may have no pre-planned questions – it may be more conversational in nature. However you still want to have some idea of the information you want to obtain.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 b="1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b="1" dirty="0" smtClean="0"/>
              <a:t>A standard ‘open-ended’ interview encourages respondents to answer a question in any number of ways.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 b="1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b="1" dirty="0" smtClean="0"/>
              <a:t>A closed format would be more structured: Respondents would choose from a set of pre-selected choices. (such as: “Do you agree or disagree that…?)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3455451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7946" y="193464"/>
            <a:ext cx="8686800" cy="62632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2. </a:t>
            </a:r>
            <a:r>
              <a:rPr lang="en-US" sz="2400" b="1" u="sng" dirty="0" smtClean="0"/>
              <a:t>What types of questions would you ask?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/>
              <a:t>This </a:t>
            </a:r>
            <a:r>
              <a:rPr lang="en-US" sz="2400" b="1" u="sng" dirty="0" smtClean="0"/>
              <a:t>depends on your purpose </a:t>
            </a:r>
            <a:r>
              <a:rPr lang="en-US" sz="2400" b="1" dirty="0" smtClean="0"/>
              <a:t>and the kind of information you are interested in. In what kind of interview setting would you apply these different approaches?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1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u="sng" dirty="0" smtClean="0"/>
              <a:t>Information about behaviors/activities</a:t>
            </a:r>
            <a:r>
              <a:rPr lang="en-US" sz="2400" b="1" dirty="0" smtClean="0"/>
              <a:t>: In this type of interview, you are primarily interested in information about what an individual has done or is doing.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1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/>
              <a:t> </a:t>
            </a:r>
            <a:r>
              <a:rPr lang="en-US" sz="2400" b="1" u="sng" dirty="0" smtClean="0"/>
              <a:t>Information about opinions and viewpoints</a:t>
            </a:r>
            <a:r>
              <a:rPr lang="en-US" sz="2400" b="1" dirty="0" smtClean="0"/>
              <a:t>: What does the person think about a topic or topics?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1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u="sng" dirty="0" smtClean="0"/>
              <a:t>Knowledge</a:t>
            </a:r>
            <a:r>
              <a:rPr lang="en-US" sz="2400" b="1" dirty="0" smtClean="0"/>
              <a:t>: You want to obtain facts about a particular topic.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8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u="sng" dirty="0" smtClean="0"/>
              <a:t>Sensory</a:t>
            </a:r>
            <a:r>
              <a:rPr lang="en-US" sz="2400" b="1" dirty="0" smtClean="0"/>
              <a:t>: Information about what a person has heard, seen, tasted or smelled.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05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u="sng" dirty="0" smtClean="0"/>
              <a:t>Background/demographic info</a:t>
            </a:r>
            <a:r>
              <a:rPr lang="en-US" sz="2400" b="1" dirty="0" smtClean="0"/>
              <a:t>: Information about age, gender, education, etc.</a:t>
            </a:r>
            <a:endParaRPr lang="en-US" sz="2400" b="1" dirty="0"/>
          </a:p>
        </p:txBody>
      </p:sp>
      <p:sp>
        <p:nvSpPr>
          <p:cNvPr id="3" name="Rectangle 2"/>
          <p:cNvSpPr/>
          <p:nvPr/>
        </p:nvSpPr>
        <p:spPr>
          <a:xfrm>
            <a:off x="347946" y="6148940"/>
            <a:ext cx="838892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hlinkClick r:id="rId2"/>
              </a:rPr>
              <a:t>http://managementhelp.org/businessresearch/interviews.htm#anchor667314</a:t>
            </a:r>
            <a:r>
              <a:rPr lang="en-US" sz="1400" dirty="0" smtClean="0"/>
              <a:t>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2144824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609600"/>
            <a:ext cx="8763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3. </a:t>
            </a:r>
            <a:r>
              <a:rPr lang="en-US" sz="2400" b="1" u="sng" dirty="0" smtClean="0"/>
              <a:t>How would you determine the sequence (order) of questions     you ask?</a:t>
            </a:r>
          </a:p>
          <a:p>
            <a:endParaRPr lang="en-US" sz="2400" b="1" dirty="0"/>
          </a:p>
          <a:p>
            <a:r>
              <a:rPr lang="en-US" sz="2400" b="1" dirty="0" smtClean="0"/>
              <a:t>Before asking about point of view, opinion, etc. first focus on </a:t>
            </a:r>
            <a:r>
              <a:rPr lang="en-US" sz="2400" b="1" u="sng" dirty="0" smtClean="0"/>
              <a:t>questions about facts.</a:t>
            </a:r>
          </a:p>
          <a:p>
            <a:endParaRPr lang="en-US" sz="12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/>
              <a:t>This usually makes it easier to help the person being interviewed feel some comfort with the process before getting into personal opinions, etc.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2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/>
              <a:t>Try to start out asking questions about </a:t>
            </a:r>
            <a:r>
              <a:rPr lang="en-US" sz="2400" b="1" u="sng" dirty="0" smtClean="0"/>
              <a:t>the present </a:t>
            </a:r>
            <a:r>
              <a:rPr lang="en-US" sz="2400" b="1" dirty="0" smtClean="0"/>
              <a:t>before moving onto the past or the future.</a:t>
            </a:r>
          </a:p>
          <a:p>
            <a:r>
              <a:rPr lang="en-US" sz="2400" b="1" dirty="0" smtClean="0"/>
              <a:t> </a:t>
            </a:r>
            <a:endParaRPr lang="en-US" sz="2400" b="1" dirty="0"/>
          </a:p>
        </p:txBody>
      </p:sp>
      <p:sp>
        <p:nvSpPr>
          <p:cNvPr id="3" name="Rectangle 2"/>
          <p:cNvSpPr/>
          <p:nvPr/>
        </p:nvSpPr>
        <p:spPr>
          <a:xfrm>
            <a:off x="381000" y="56388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hlinkClick r:id="rId2"/>
              </a:rPr>
              <a:t>http://managementhelp.org/businessresearch/interviews.htm#anchor667314</a:t>
            </a:r>
            <a:r>
              <a:rPr lang="en-US" sz="1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478048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25415"/>
            <a:ext cx="8763000" cy="60862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4</a:t>
            </a:r>
            <a:r>
              <a:rPr lang="en-US" sz="2400" dirty="0" smtClean="0"/>
              <a:t>. </a:t>
            </a:r>
            <a:r>
              <a:rPr lang="en-US" sz="2400" b="1" u="sng" dirty="0" smtClean="0"/>
              <a:t>Deciding on the wording of questions</a:t>
            </a:r>
            <a:r>
              <a:rPr lang="en-US" dirty="0" smtClean="0"/>
              <a:t>:</a:t>
            </a:r>
          </a:p>
          <a:p>
            <a:endParaRPr lang="en-US" sz="105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Most importantly, the </a:t>
            </a:r>
            <a:r>
              <a:rPr lang="en-US" sz="2400" u="sng" dirty="0" smtClean="0"/>
              <a:t>wording of questions should be ‘open-ended’</a:t>
            </a:r>
            <a:r>
              <a:rPr lang="en-US" sz="2400" dirty="0" smtClean="0"/>
              <a:t> - respondents should have a range of options for responding to questions.</a:t>
            </a:r>
            <a:r>
              <a:rPr lang="en-US" dirty="0" smtClean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2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Questions should be </a:t>
            </a:r>
            <a:r>
              <a:rPr lang="en-US" sz="2400" u="sng" dirty="0" smtClean="0"/>
              <a:t>worded neutrally </a:t>
            </a:r>
            <a:r>
              <a:rPr lang="en-US" sz="2400" dirty="0" smtClean="0"/>
              <a:t>– avoid phrasing a question that could influence or lead to particular answers; judgmental wording or wording that directly implies a point of view.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8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For instance: “Do you believe that our economy’s continued reliance on fossil fuels will impede progress toward reducing climate change?” </a:t>
            </a:r>
            <a:r>
              <a:rPr lang="en-US" sz="2400" b="1" u="sng" dirty="0"/>
              <a:t>what is the problem with this wording?</a:t>
            </a:r>
          </a:p>
          <a:p>
            <a:pPr lvl="1"/>
            <a:endParaRPr lang="en-US" sz="1100" u="sng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Be sure to </a:t>
            </a:r>
            <a:r>
              <a:rPr lang="en-US" sz="2400" u="sng" dirty="0" smtClean="0"/>
              <a:t>ask questions one at a time </a:t>
            </a:r>
            <a:r>
              <a:rPr lang="en-US" sz="2400" dirty="0" smtClean="0"/>
              <a:t>so as not to overwhelm the respondent.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2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Questions should be </a:t>
            </a:r>
            <a:r>
              <a:rPr lang="en-US" sz="2400" u="sng" dirty="0" smtClean="0"/>
              <a:t>worded clearly</a:t>
            </a:r>
            <a:r>
              <a:rPr lang="en-US" sz="2400" dirty="0" smtClean="0"/>
              <a:t>. There should not be any question as to the information you are seeking. 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57200" y="6248400"/>
            <a:ext cx="80772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hlinkClick r:id="rId2"/>
              </a:rPr>
              <a:t>http://managementhelp.org/businessresearch/interviews.htm#anchor667314</a:t>
            </a:r>
            <a:r>
              <a:rPr lang="en-US" sz="1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461478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533400"/>
            <a:ext cx="85344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/>
              <a:t>Be careful when asking “why” questions</a:t>
            </a:r>
            <a:r>
              <a:rPr lang="en-US" sz="2400" b="1" dirty="0" smtClean="0"/>
              <a:t>: </a:t>
            </a:r>
          </a:p>
          <a:p>
            <a:endParaRPr lang="en-US" sz="2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Often ‘why’ questions </a:t>
            </a:r>
            <a:r>
              <a:rPr lang="en-US" sz="2400" u="sng" dirty="0" smtClean="0"/>
              <a:t>imply a cause and effect relationship </a:t>
            </a:r>
            <a:r>
              <a:rPr lang="en-US" sz="2400" dirty="0" smtClean="0"/>
              <a:t>that may not exist. They might also put respondents on the defensive (make them feel that they have to justify their response).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2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For example: “Why do you believe that climate change is a hoax”? Or “Why do you believe that fracking is dangerous for the environment and peoples’ health”?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2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This could establish a dynamic in which respondents feel less open in discussing further questions.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2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u="sng" dirty="0" smtClean="0"/>
              <a:t>How could these questions be asked in such a way that respondents will offer more open responses?</a:t>
            </a:r>
            <a:endParaRPr lang="en-US" sz="2400" b="1" u="sng" dirty="0"/>
          </a:p>
        </p:txBody>
      </p:sp>
      <p:sp>
        <p:nvSpPr>
          <p:cNvPr id="3" name="Rectangle 2"/>
          <p:cNvSpPr/>
          <p:nvPr/>
        </p:nvSpPr>
        <p:spPr>
          <a:xfrm>
            <a:off x="381000" y="6019800"/>
            <a:ext cx="83058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hlinkClick r:id="rId2"/>
              </a:rPr>
              <a:t>http://managementhelp.org/businessresearch/interviews.htm#anchor667314</a:t>
            </a:r>
            <a:r>
              <a:rPr lang="en-US" sz="1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930271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0218" y="522008"/>
            <a:ext cx="8478982" cy="55861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6. </a:t>
            </a:r>
            <a:r>
              <a:rPr lang="en-US" sz="2400" b="1" u="sng" dirty="0" smtClean="0"/>
              <a:t>Conducting the Interview </a:t>
            </a:r>
          </a:p>
          <a:p>
            <a:endParaRPr lang="en-US" sz="2400" u="sng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If you are using  a recording device, make sure it is on and working.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1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Try to </a:t>
            </a:r>
            <a:r>
              <a:rPr lang="en-US" sz="2400" u="sng" dirty="0" smtClean="0"/>
              <a:t>remain as neutral </a:t>
            </a:r>
            <a:r>
              <a:rPr lang="en-US" sz="2400" dirty="0" smtClean="0"/>
              <a:t>as possible. Avoid strong emotional reactions to respondents’ answers. </a:t>
            </a:r>
            <a:r>
              <a:rPr lang="en-US" sz="2400" b="1" dirty="0" smtClean="0"/>
              <a:t>WHY??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1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Ask one question at a time – give the respondent time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2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Encourage responses – this puts respondents at ease.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1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u="sng" dirty="0" smtClean="0"/>
              <a:t>Be aware of </a:t>
            </a:r>
            <a:r>
              <a:rPr lang="en-US" sz="2400" b="1" u="sng" dirty="0" smtClean="0"/>
              <a:t>your responses </a:t>
            </a:r>
            <a:r>
              <a:rPr lang="en-US" sz="2400" dirty="0" smtClean="0"/>
              <a:t>while note-taking.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1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For instance, if you appear very eager or pleased as you hear a response, this could ‘lead’ the person being interviewed to provide answers that are less than sincere. </a:t>
            </a:r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360218" y="6172200"/>
            <a:ext cx="825038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hlinkClick r:id="rId2"/>
              </a:rPr>
              <a:t>http://managementhelp.org/businessresearch/interviews.htm#anchor667314</a:t>
            </a:r>
            <a:r>
              <a:rPr lang="en-US" sz="1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092809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685800"/>
            <a:ext cx="807720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Think about organizing your research questions into broad topic areas…”we have been talking about (topic), and now I would like to move on to (topic).”</a:t>
            </a:r>
            <a:r>
              <a:rPr lang="en-US" sz="2400" baseline="30000" dirty="0" smtClean="0"/>
              <a:t>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baseline="30000" dirty="0"/>
          </a:p>
          <a:p>
            <a:r>
              <a:rPr lang="en-US" sz="2400" dirty="0" smtClean="0"/>
              <a:t>7. </a:t>
            </a:r>
            <a:r>
              <a:rPr lang="en-US" sz="2400" b="1" u="sng" dirty="0" smtClean="0"/>
              <a:t>Following the Interview</a:t>
            </a:r>
            <a:r>
              <a:rPr lang="en-US" sz="2400" dirty="0" smtClean="0"/>
              <a:t>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Check to make sure your recording worked  throughout.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Make a note of any observations you made during the interview: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Where did the interview take place? When?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Thoughts about the respondent: nervous, relaxed, accommodating?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Were there any questions you asked that seemed to take the respondent by surprise, etc.?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313028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381000"/>
            <a:ext cx="8305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Preparing for the Interview: SIMS Recycling Center (or other)</a:t>
            </a:r>
          </a:p>
          <a:p>
            <a:endParaRPr lang="en-US" sz="2400" dirty="0"/>
          </a:p>
          <a:p>
            <a:pPr marL="457200" indent="-457200">
              <a:buAutoNum type="arabicPeriod"/>
            </a:pPr>
            <a:r>
              <a:rPr lang="en-US" sz="2400" dirty="0" smtClean="0"/>
              <a:t>What site will you be visiting?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Who will you be speaking with?</a:t>
            </a:r>
          </a:p>
          <a:p>
            <a:r>
              <a:rPr lang="en-US" sz="2400" dirty="0" smtClean="0"/>
              <a:t>3.    Describe briefly the purpose of your interview.  </a:t>
            </a:r>
            <a:endParaRPr lang="en-US" sz="2400" dirty="0"/>
          </a:p>
          <a:p>
            <a:pPr marL="457200" indent="-457200">
              <a:buAutoNum type="arabicPeriod"/>
            </a:pPr>
            <a:r>
              <a:rPr lang="en-US" sz="2400" dirty="0" smtClean="0"/>
              <a:t>Identify three key pieces of information you want to know more about.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How would you frame your questions</a:t>
            </a:r>
            <a:r>
              <a:rPr lang="en-US" sz="2400" dirty="0"/>
              <a:t> </a:t>
            </a:r>
            <a:r>
              <a:rPr lang="en-US" sz="2400" dirty="0" smtClean="0"/>
              <a:t>to obtain this information?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21272402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136</TotalTime>
  <Words>893</Words>
  <Application>Microsoft Office PowerPoint</Application>
  <PresentationFormat>On-screen Show (4:3)</PresentationFormat>
  <Paragraphs>93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Basis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spmcat50</dc:creator>
  <cp:lastModifiedBy>spmcat50</cp:lastModifiedBy>
  <cp:revision>15</cp:revision>
  <dcterms:created xsi:type="dcterms:W3CDTF">2015-10-12T00:41:48Z</dcterms:created>
  <dcterms:modified xsi:type="dcterms:W3CDTF">2016-08-29T14:24:35Z</dcterms:modified>
</cp:coreProperties>
</file>