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61" r:id="rId4"/>
    <p:sldId id="260" r:id="rId5"/>
    <p:sldId id="262" r:id="rId6"/>
    <p:sldId id="259" r:id="rId7"/>
    <p:sldId id="263" r:id="rId8"/>
    <p:sldId id="291" r:id="rId9"/>
    <p:sldId id="292" r:id="rId10"/>
    <p:sldId id="268" r:id="rId11"/>
    <p:sldId id="293" r:id="rId12"/>
    <p:sldId id="295" r:id="rId13"/>
    <p:sldId id="296" r:id="rId14"/>
    <p:sldId id="297" r:id="rId15"/>
    <p:sldId id="299" r:id="rId16"/>
    <p:sldId id="294" r:id="rId17"/>
    <p:sldId id="298" r:id="rId18"/>
    <p:sldId id="264" r:id="rId19"/>
    <p:sldId id="266"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67" r:id="rId39"/>
    <p:sldId id="265" r:id="rId40"/>
    <p:sldId id="26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00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EE62A-9AAF-4B0B-9F55-628285911876}" type="datetimeFigureOut">
              <a:rPr lang="en-US" smtClean="0"/>
              <a:t>11/29/2016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E3ABFF-55D1-4805-9894-D4133233E9D3}" type="slidenum">
              <a:rPr lang="en-US" smtClean="0"/>
              <a:t>‹#›</a:t>
            </a:fld>
            <a:endParaRPr lang="en-US"/>
          </a:p>
        </p:txBody>
      </p:sp>
    </p:spTree>
    <p:extLst>
      <p:ext uri="{BB962C8B-B14F-4D97-AF65-F5344CB8AC3E}">
        <p14:creationId xmlns:p14="http://schemas.microsoft.com/office/powerpoint/2010/main" val="200221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p:sp>
      <p:sp>
        <p:nvSpPr>
          <p:cNvPr id="30723"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altLang="en-US" smtClean="0">
              <a:latin typeface="Arial" charset="0"/>
              <a:ea typeface="SimSun" pitchFamily="2" charset="-122"/>
              <a:cs typeface="Tahoma" pitchFamily="34" charset="0"/>
            </a:endParaRPr>
          </a:p>
        </p:txBody>
      </p:sp>
    </p:spTree>
    <p:extLst>
      <p:ext uri="{BB962C8B-B14F-4D97-AF65-F5344CB8AC3E}">
        <p14:creationId xmlns:p14="http://schemas.microsoft.com/office/powerpoint/2010/main" val="116116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F3096-EF7D-4B4D-906A-443EA73E0EFC}" type="slidenum">
              <a:rPr lang="en-US" altLang="en-US"/>
              <a:pPr/>
              <a:t>27</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530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0B30C-32FE-403C-8F45-0F3803FA60EC}" type="slidenum">
              <a:rPr lang="en-US" altLang="en-US"/>
              <a:pPr/>
              <a:t>28</a:t>
            </a:fld>
            <a:endParaRPr lang="en-US" alt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647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FCAD5-180E-45A6-A1F4-ABD0CC11BC79}" type="slidenum">
              <a:rPr lang="en-US" altLang="en-US"/>
              <a:pPr/>
              <a:t>29</a:t>
            </a:fld>
            <a:endParaRPr lang="en-US" altLang="en-US"/>
          </a:p>
        </p:txBody>
      </p:sp>
      <p:sp>
        <p:nvSpPr>
          <p:cNvPr id="200706" name="Rectangle 2"/>
          <p:cNvSpPr>
            <a:spLocks noGrp="1" noRot="1" noChangeAspect="1" noChangeArrowheads="1" noTextEdit="1"/>
          </p:cNvSpPr>
          <p:nvPr>
            <p:ph type="sldImg"/>
          </p:nvPr>
        </p:nvSpPr>
        <p:spPr>
          <a:xfrm>
            <a:off x="1155700" y="682625"/>
            <a:ext cx="4548188" cy="3411538"/>
          </a:xfrm>
          <a:ln/>
        </p:spPr>
      </p:sp>
      <p:sp>
        <p:nvSpPr>
          <p:cNvPr id="200707" name="Rectangle 3"/>
          <p:cNvSpPr>
            <a:spLocks noGrp="1" noChangeArrowheads="1"/>
          </p:cNvSpPr>
          <p:nvPr>
            <p:ph type="body" idx="1"/>
          </p:nvPr>
        </p:nvSpPr>
        <p:spPr>
          <a:xfrm>
            <a:off x="913772" y="4321275"/>
            <a:ext cx="5030456" cy="4170368"/>
          </a:xfrm>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613112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BB6C5-1981-4307-BDFA-E278E2CBE417}" type="slidenum">
              <a:rPr lang="en-US" altLang="en-US"/>
              <a:pPr/>
              <a:t>31</a:t>
            </a:fld>
            <a:endParaRPr lang="en-US" altLang="en-US"/>
          </a:p>
        </p:txBody>
      </p:sp>
      <p:sp>
        <p:nvSpPr>
          <p:cNvPr id="194562" name="Rectangle 2"/>
          <p:cNvSpPr>
            <a:spLocks noGrp="1" noRot="1" noChangeAspect="1" noChangeArrowheads="1" noTextEdit="1"/>
          </p:cNvSpPr>
          <p:nvPr>
            <p:ph type="sldImg"/>
          </p:nvPr>
        </p:nvSpPr>
        <p:spPr>
          <a:xfrm>
            <a:off x="1155700" y="682625"/>
            <a:ext cx="4548188" cy="3411538"/>
          </a:xfrm>
          <a:ln/>
        </p:spPr>
      </p:sp>
      <p:sp>
        <p:nvSpPr>
          <p:cNvPr id="194563" name="Rectangle 3"/>
          <p:cNvSpPr>
            <a:spLocks noGrp="1" noChangeArrowheads="1"/>
          </p:cNvSpPr>
          <p:nvPr>
            <p:ph type="body" idx="1"/>
          </p:nvPr>
        </p:nvSpPr>
        <p:spPr>
          <a:xfrm>
            <a:off x="913772" y="4321275"/>
            <a:ext cx="5030456" cy="4170368"/>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r>
              <a:rPr lang="en-US" altLang="en-US" sz="1400"/>
              <a:t>All together, these actions have helped Portland reduce per capita CO2 emissions 3% since 1990</a:t>
            </a:r>
          </a:p>
          <a:p>
            <a:endParaRPr lang="en-US" altLang="en-US" sz="1400"/>
          </a:p>
          <a:p>
            <a:r>
              <a:rPr lang="en-US" altLang="en-US" sz="1400"/>
              <a:t>. ..  An accomplishment almost no other U.S. city can claim</a:t>
            </a:r>
          </a:p>
          <a:p>
            <a:endParaRPr lang="en-US" altLang="en-US" sz="1400"/>
          </a:p>
          <a:p>
            <a:r>
              <a:rPr lang="en-US" altLang="en-US" sz="1400"/>
              <a:t>and during a period of rapid economic growth: between 1992 and 1999, Portland-area GDP grew 66%</a:t>
            </a:r>
          </a:p>
        </p:txBody>
      </p:sp>
    </p:spTree>
    <p:extLst>
      <p:ext uri="{BB962C8B-B14F-4D97-AF65-F5344CB8AC3E}">
        <p14:creationId xmlns:p14="http://schemas.microsoft.com/office/powerpoint/2010/main" val="104473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44B2B-343B-4C92-AF30-0A254702DBE0}" type="slidenum">
              <a:rPr lang="en-US" altLang="en-US"/>
              <a:pPr/>
              <a:t>32</a:t>
            </a:fld>
            <a:endParaRPr lang="en-US" altLang="en-US"/>
          </a:p>
        </p:txBody>
      </p:sp>
      <p:sp>
        <p:nvSpPr>
          <p:cNvPr id="196610" name="Rectangle 2"/>
          <p:cNvSpPr>
            <a:spLocks noGrp="1" noRot="1" noChangeAspect="1" noChangeArrowheads="1" noTextEdit="1"/>
          </p:cNvSpPr>
          <p:nvPr>
            <p:ph type="sldImg"/>
          </p:nvPr>
        </p:nvSpPr>
        <p:spPr>
          <a:xfrm>
            <a:off x="1155700" y="682625"/>
            <a:ext cx="4548188" cy="3411538"/>
          </a:xfrm>
          <a:ln/>
        </p:spPr>
      </p:sp>
      <p:sp>
        <p:nvSpPr>
          <p:cNvPr id="196611" name="Rectangle 3"/>
          <p:cNvSpPr>
            <a:spLocks noGrp="1" noChangeArrowheads="1"/>
          </p:cNvSpPr>
          <p:nvPr>
            <p:ph type="body" idx="1"/>
          </p:nvPr>
        </p:nvSpPr>
        <p:spPr>
          <a:xfrm>
            <a:off x="913772" y="4321275"/>
            <a:ext cx="5030456" cy="4170368"/>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tabLst>
                <a:tab pos="342476" algn="l"/>
                <a:tab pos="736795" algn="l"/>
              </a:tabLst>
            </a:pPr>
            <a:r>
              <a:rPr lang="en-US" altLang="en-US" sz="1400"/>
              <a:t>Two big areas of focus:</a:t>
            </a:r>
          </a:p>
          <a:p>
            <a:pPr>
              <a:tabLst>
                <a:tab pos="342476" algn="l"/>
                <a:tab pos="736795" algn="l"/>
              </a:tabLst>
            </a:pPr>
            <a:r>
              <a:rPr lang="en-US" altLang="en-US" sz="1400"/>
              <a:t>	1. Land use and the shape and density of development</a:t>
            </a:r>
          </a:p>
          <a:p>
            <a:pPr>
              <a:tabLst>
                <a:tab pos="342476" algn="l"/>
                <a:tab pos="736795" algn="l"/>
              </a:tabLst>
            </a:pPr>
            <a:r>
              <a:rPr lang="en-US" altLang="en-US" sz="1400"/>
              <a:t>		- keep City compact</a:t>
            </a:r>
          </a:p>
          <a:p>
            <a:pPr>
              <a:tabLst>
                <a:tab pos="342476" algn="l"/>
                <a:tab pos="736795" algn="l"/>
              </a:tabLst>
            </a:pPr>
            <a:r>
              <a:rPr lang="en-US" altLang="en-US" sz="1400"/>
              <a:t>		- mix job with housing</a:t>
            </a:r>
          </a:p>
          <a:p>
            <a:pPr>
              <a:tabLst>
                <a:tab pos="342476" algn="l"/>
                <a:tab pos="736795" algn="l"/>
              </a:tabLst>
            </a:pPr>
            <a:r>
              <a:rPr lang="en-US" altLang="en-US" sz="1400"/>
              <a:t>		- encourage development near transit arterials</a:t>
            </a:r>
          </a:p>
          <a:p>
            <a:pPr>
              <a:tabLst>
                <a:tab pos="342476" algn="l"/>
                <a:tab pos="736795" algn="l"/>
              </a:tabLst>
            </a:pPr>
            <a:r>
              <a:rPr lang="en-US" altLang="en-US" sz="1400"/>
              <a:t>	2. Transit</a:t>
            </a:r>
          </a:p>
          <a:p>
            <a:pPr>
              <a:tabLst>
                <a:tab pos="342476" algn="l"/>
                <a:tab pos="736795" algn="l"/>
              </a:tabLst>
            </a:pPr>
            <a:r>
              <a:rPr lang="en-US" altLang="en-US" sz="1400"/>
              <a:t>		- expanded light-rail system</a:t>
            </a:r>
          </a:p>
          <a:p>
            <a:pPr>
              <a:tabLst>
                <a:tab pos="342476" algn="l"/>
                <a:tab pos="736795" algn="l"/>
              </a:tabLst>
            </a:pPr>
            <a:endParaRPr lang="en-US" altLang="en-US" sz="1400"/>
          </a:p>
          <a:p>
            <a:pPr>
              <a:tabLst>
                <a:tab pos="342476" algn="l"/>
                <a:tab pos="736795" algn="l"/>
              </a:tabLst>
            </a:pPr>
            <a:endParaRPr lang="en-US" altLang="en-US" sz="1400"/>
          </a:p>
          <a:p>
            <a:pPr>
              <a:tabLst>
                <a:tab pos="342476" algn="l"/>
                <a:tab pos="736795" algn="l"/>
              </a:tabLst>
            </a:pPr>
            <a:endParaRPr lang="en-US" altLang="en-US" sz="1400"/>
          </a:p>
          <a:p>
            <a:pPr>
              <a:tabLst>
                <a:tab pos="342476" algn="l"/>
                <a:tab pos="736795" algn="l"/>
              </a:tabLst>
            </a:pPr>
            <a:r>
              <a:rPr lang="en-US" altLang="en-US" sz="1400"/>
              <a:t>Also promoting other alternatives to private vehicle travel. . . </a:t>
            </a:r>
          </a:p>
        </p:txBody>
      </p:sp>
    </p:spTree>
    <p:extLst>
      <p:ext uri="{BB962C8B-B14F-4D97-AF65-F5344CB8AC3E}">
        <p14:creationId xmlns:p14="http://schemas.microsoft.com/office/powerpoint/2010/main" val="97132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BBE2C-E9A1-4344-94C8-A2AF39A4D29A}" type="slidenum">
              <a:rPr lang="en-US" altLang="en-US"/>
              <a:pPr/>
              <a:t>34</a:t>
            </a:fld>
            <a:endParaRPr lang="en-US"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5993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56AE6-E3FC-4E12-A058-6CD560E528B2}" type="slidenum">
              <a:rPr lang="en-US" altLang="en-US"/>
              <a:pPr/>
              <a:t>36</a:t>
            </a:fld>
            <a:endParaRPr lang="en-US" alt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081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p:sp>
      <p:sp>
        <p:nvSpPr>
          <p:cNvPr id="31747"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altLang="en-US" smtClean="0">
              <a:latin typeface="Arial" charset="0"/>
              <a:ea typeface="SimSun" pitchFamily="2" charset="-122"/>
              <a:cs typeface="Tahoma" pitchFamily="34" charset="0"/>
            </a:endParaRPr>
          </a:p>
        </p:txBody>
      </p:sp>
    </p:spTree>
    <p:extLst>
      <p:ext uri="{BB962C8B-B14F-4D97-AF65-F5344CB8AC3E}">
        <p14:creationId xmlns:p14="http://schemas.microsoft.com/office/powerpoint/2010/main" val="44886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5A035-D1DC-406F-AF6A-F98D9B84C7B3}" type="slidenum">
              <a:rPr lang="en-US" altLang="en-US"/>
              <a:pPr/>
              <a:t>20</a:t>
            </a:fld>
            <a:endParaRPr lang="en-US" alt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ltLang="en-US"/>
              <a:t>First carbon tax enacted in nation</a:t>
            </a:r>
          </a:p>
          <a:p>
            <a:r>
              <a:rPr lang="en-US" altLang="en-US"/>
              <a:t>Between 2002 and 2006, we saw development of CAP, programs were started that produced results and got us heading in the right direction; community support being nurtured for programs and, ultimately, a funding stream</a:t>
            </a:r>
          </a:p>
        </p:txBody>
      </p:sp>
    </p:spTree>
    <p:extLst>
      <p:ext uri="{BB962C8B-B14F-4D97-AF65-F5344CB8AC3E}">
        <p14:creationId xmlns:p14="http://schemas.microsoft.com/office/powerpoint/2010/main" val="322702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0FB98-7816-4B33-AD77-9D8F7615F352}" type="slidenum">
              <a:rPr lang="en-US" altLang="en-US"/>
              <a:pPr/>
              <a:t>21</a:t>
            </a:fld>
            <a:endParaRPr lang="en-US" alt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altLang="en-US"/>
              <a:t>There has been tremendous interest in the carbon tax since its placement in the ballot and approval</a:t>
            </a:r>
          </a:p>
          <a:p>
            <a:r>
              <a:rPr lang="en-US" altLang="en-US"/>
              <a:t>Though emissions are indirect, strongest nexus to Boulder’s carbon footprint</a:t>
            </a:r>
          </a:p>
          <a:p>
            <a:r>
              <a:rPr lang="en-US" altLang="en-US"/>
              <a:t>2005 data</a:t>
            </a:r>
          </a:p>
        </p:txBody>
      </p:sp>
    </p:spTree>
    <p:extLst>
      <p:ext uri="{BB962C8B-B14F-4D97-AF65-F5344CB8AC3E}">
        <p14:creationId xmlns:p14="http://schemas.microsoft.com/office/powerpoint/2010/main" val="133274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6728A-9BFE-4162-8B42-08BD3AEAA56D}" type="slidenum">
              <a:rPr lang="en-US" altLang="en-US"/>
              <a:pPr/>
              <a:t>22</a:t>
            </a:fld>
            <a:endParaRPr lang="en-US" alt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altLang="en-US"/>
              <a:t>Three primary sectors we will be focusing on this afternoon:</a:t>
            </a:r>
          </a:p>
          <a:p>
            <a:r>
              <a:rPr lang="en-US" altLang="en-US"/>
              <a:t>Residential – 17%</a:t>
            </a:r>
          </a:p>
          <a:p>
            <a:r>
              <a:rPr lang="en-US" altLang="en-US"/>
              <a:t>Commercial – 38%</a:t>
            </a:r>
          </a:p>
          <a:p>
            <a:r>
              <a:rPr lang="en-US" altLang="en-US"/>
              <a:t>Industrial – 9%</a:t>
            </a:r>
          </a:p>
        </p:txBody>
      </p:sp>
    </p:spTree>
    <p:extLst>
      <p:ext uri="{BB962C8B-B14F-4D97-AF65-F5344CB8AC3E}">
        <p14:creationId xmlns:p14="http://schemas.microsoft.com/office/powerpoint/2010/main" val="192580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21664-F0BF-413B-91C0-217D7EFA0C7F}" type="slidenum">
              <a:rPr lang="en-US" altLang="en-US"/>
              <a:pPr/>
              <a:t>23</a:t>
            </a:fld>
            <a:endParaRPr lang="en-US" alt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pPr>
              <a:lnSpc>
                <a:spcPct val="90000"/>
              </a:lnSpc>
            </a:pPr>
            <a:r>
              <a:rPr lang="en-US" altLang="en-US"/>
              <a:t>The implementation plan outlines what programs and actions would be implemented in 2007 and beyond. </a:t>
            </a:r>
            <a:br>
              <a:rPr lang="en-US" altLang="en-US"/>
            </a:br>
            <a:endParaRPr lang="en-US" altLang="en-US"/>
          </a:p>
          <a:p>
            <a:pPr>
              <a:lnSpc>
                <a:spcPct val="90000"/>
              </a:lnSpc>
            </a:pPr>
            <a:r>
              <a:rPr lang="en-US" altLang="en-US"/>
              <a:t>The estimates are based on reasonable, achievable, and slightly conservative participation rates. It is important to note that staff based the analysis on what we think we can achieve in the various sectors through behavior shift and implementation of projects with reasonable paybacks, where reasonable is generally under three to four years. Staff will return to Council every year with any necessary adjustments to the budget or estimated results. Staff will also continue to prepare annual progress reports that track program results and annual emissions. </a:t>
            </a:r>
          </a:p>
          <a:p>
            <a:pPr>
              <a:lnSpc>
                <a:spcPct val="90000"/>
              </a:lnSpc>
            </a:pPr>
            <a:endParaRPr lang="en-US" altLang="en-US" b="1"/>
          </a:p>
          <a:p>
            <a:pPr>
              <a:lnSpc>
                <a:spcPct val="90000"/>
              </a:lnSpc>
            </a:pPr>
            <a:endParaRPr lang="en-US" altLang="en-US" b="1"/>
          </a:p>
          <a:p>
            <a:pPr>
              <a:lnSpc>
                <a:spcPct val="90000"/>
              </a:lnSpc>
            </a:pPr>
            <a:endParaRPr lang="en-US" altLang="en-US" b="1"/>
          </a:p>
          <a:p>
            <a:pPr>
              <a:lnSpc>
                <a:spcPct val="90000"/>
              </a:lnSpc>
            </a:pPr>
            <a:r>
              <a:rPr lang="en-US" altLang="en-US" b="1"/>
              <a:t>Sample services include subsidized energy audits,</a:t>
            </a:r>
          </a:p>
          <a:p>
            <a:pPr>
              <a:lnSpc>
                <a:spcPct val="90000"/>
              </a:lnSpc>
            </a:pPr>
            <a:r>
              <a:rPr lang="en-US" altLang="en-US" b="1"/>
              <a:t>neighborhood sweeps and light bulb giveaways</a:t>
            </a:r>
            <a:r>
              <a:rPr lang="en-US" altLang="en-US"/>
              <a:t>.</a:t>
            </a:r>
          </a:p>
          <a:p>
            <a:pPr>
              <a:lnSpc>
                <a:spcPct val="90000"/>
              </a:lnSpc>
            </a:pPr>
            <a:endParaRPr lang="en-US" altLang="en-US"/>
          </a:p>
          <a:p>
            <a:pPr>
              <a:lnSpc>
                <a:spcPct val="90000"/>
              </a:lnSpc>
            </a:pPr>
            <a:r>
              <a:rPr lang="en-US" altLang="en-US"/>
              <a:t> </a:t>
            </a:r>
            <a:r>
              <a:rPr lang="en-US" altLang="en-US" b="1"/>
              <a:t>It is recommended that the residential</a:t>
            </a:r>
          </a:p>
          <a:p>
            <a:pPr>
              <a:lnSpc>
                <a:spcPct val="90000"/>
              </a:lnSpc>
            </a:pPr>
            <a:r>
              <a:rPr lang="en-US" altLang="en-US" b="1"/>
              <a:t>program in particular include grassroots elements, where actions are promoted and implemented</a:t>
            </a:r>
          </a:p>
          <a:p>
            <a:pPr>
              <a:lnSpc>
                <a:spcPct val="90000"/>
              </a:lnSpc>
            </a:pPr>
            <a:r>
              <a:rPr lang="en-US" altLang="en-US" b="1"/>
              <a:t>on a neighborhood or block-by-block level.</a:t>
            </a:r>
            <a:r>
              <a:rPr lang="en-US" altLang="en-US"/>
              <a:t> </a:t>
            </a:r>
          </a:p>
          <a:p>
            <a:pPr>
              <a:lnSpc>
                <a:spcPct val="90000"/>
              </a:lnSpc>
            </a:pPr>
            <a:endParaRPr lang="en-US" altLang="en-US"/>
          </a:p>
        </p:txBody>
      </p:sp>
    </p:spTree>
    <p:extLst>
      <p:ext uri="{BB962C8B-B14F-4D97-AF65-F5344CB8AC3E}">
        <p14:creationId xmlns:p14="http://schemas.microsoft.com/office/powerpoint/2010/main" val="349086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234FC-94AC-43B8-BF0A-7733B804C5F3}" type="slidenum">
              <a:rPr lang="en-US" altLang="en-US"/>
              <a:pPr/>
              <a:t>24</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a:lnSpc>
                <a:spcPct val="80000"/>
              </a:lnSpc>
            </a:pPr>
            <a:endParaRPr lang="en-US" altLang="en-US" sz="800"/>
          </a:p>
        </p:txBody>
      </p:sp>
    </p:spTree>
    <p:extLst>
      <p:ext uri="{BB962C8B-B14F-4D97-AF65-F5344CB8AC3E}">
        <p14:creationId xmlns:p14="http://schemas.microsoft.com/office/powerpoint/2010/main" val="2216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AEB21-E24A-484A-81CD-45171A346AD4}" type="slidenum">
              <a:rPr lang="en-US" altLang="en-US"/>
              <a:pPr/>
              <a:t>25</a:t>
            </a:fld>
            <a:endParaRPr lang="en-US" alt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ltLang="en-US"/>
              <a:t>Residential, commercial, industrial sectors</a:t>
            </a:r>
          </a:p>
          <a:p>
            <a:r>
              <a:rPr lang="en-US" altLang="en-US"/>
              <a:t>% of tax based on % Windsource</a:t>
            </a:r>
          </a:p>
          <a:p>
            <a:r>
              <a:rPr lang="en-US" altLang="en-US"/>
              <a:t>Rates set in concert with expected program expenditures: 60/37/3</a:t>
            </a:r>
          </a:p>
          <a:p>
            <a:r>
              <a:rPr lang="en-US" altLang="en-US"/>
              <a:t>Explain current approach of Xcel DSM program spending</a:t>
            </a:r>
          </a:p>
          <a:p>
            <a:r>
              <a:rPr lang="en-US" altLang="en-US"/>
              <a:t>No need to go back to the voters – flexibility in rates</a:t>
            </a:r>
          </a:p>
          <a:p>
            <a:r>
              <a:rPr lang="en-US" altLang="en-US"/>
              <a:t>Kyoto target not ultimate goal – sunset puts the city’s feet to the fire to produce</a:t>
            </a:r>
          </a:p>
          <a:p>
            <a:r>
              <a:rPr lang="en-US" altLang="en-US"/>
              <a:t>For implementation of Climate Action Plan</a:t>
            </a:r>
          </a:p>
          <a:p>
            <a:endParaRPr lang="en-US" altLang="en-US"/>
          </a:p>
        </p:txBody>
      </p:sp>
    </p:spTree>
    <p:extLst>
      <p:ext uri="{BB962C8B-B14F-4D97-AF65-F5344CB8AC3E}">
        <p14:creationId xmlns:p14="http://schemas.microsoft.com/office/powerpoint/2010/main" val="321225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F14DE-2719-4854-BA41-8B03317CC7A5}" type="slidenum">
              <a:rPr lang="en-US" altLang="en-US"/>
              <a:pPr/>
              <a:t>26</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123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6EF144A-FB56-4102-A0D8-769E9C30049B}"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52CE885-8DF0-4C49-B677-5ACFC070A589}"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F144A-FB56-4102-A0D8-769E9C30049B}"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E885-8DF0-4C49-B677-5ACFC070A5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EF144A-FB56-4102-A0D8-769E9C30049B}"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E885-8DF0-4C49-B677-5ACFC070A5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5F7CC386-A8A7-4C13-9928-E4E62D953599}" type="slidenum">
              <a:rPr lang="en-US" altLang="en-US"/>
              <a:pPr/>
              <a:t>‹#›</a:t>
            </a:fld>
            <a:endParaRPr lang="en-US" altLang="en-US"/>
          </a:p>
        </p:txBody>
      </p:sp>
    </p:spTree>
    <p:extLst>
      <p:ext uri="{BB962C8B-B14F-4D97-AF65-F5344CB8AC3E}">
        <p14:creationId xmlns:p14="http://schemas.microsoft.com/office/powerpoint/2010/main" val="41939433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873E884-CD8A-4343-9132-B0C4C8E551D4}" type="slidenum">
              <a:rPr lang="en-US" altLang="en-US"/>
              <a:pPr/>
              <a:t>‹#›</a:t>
            </a:fld>
            <a:endParaRPr lang="en-US" altLang="en-US"/>
          </a:p>
        </p:txBody>
      </p:sp>
    </p:spTree>
    <p:extLst>
      <p:ext uri="{BB962C8B-B14F-4D97-AF65-F5344CB8AC3E}">
        <p14:creationId xmlns:p14="http://schemas.microsoft.com/office/powerpoint/2010/main" val="17528895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3505200" cy="4343400"/>
          </a:xfrm>
        </p:spPr>
        <p:txBody>
          <a:bodyPr/>
          <a:lstStyle/>
          <a:p>
            <a:endParaRPr lang="en-US"/>
          </a:p>
        </p:txBody>
      </p:sp>
      <p:sp>
        <p:nvSpPr>
          <p:cNvPr id="4" name="Text Placeholder 3"/>
          <p:cNvSpPr>
            <a:spLocks noGrp="1"/>
          </p:cNvSpPr>
          <p:nvPr>
            <p:ph type="body" sz="half" idx="2"/>
          </p:nvPr>
        </p:nvSpPr>
        <p:spPr>
          <a:xfrm>
            <a:off x="4114800" y="1600200"/>
            <a:ext cx="3505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00200" y="6245225"/>
            <a:ext cx="6553200" cy="476250"/>
          </a:xfrm>
        </p:spPr>
        <p:txBody>
          <a:bodyPr/>
          <a:lstStyle>
            <a:lvl1pPr>
              <a:defRPr/>
            </a:lvl1pPr>
          </a:lstStyle>
          <a:p>
            <a:endParaRPr lang="en-US" altLang="en-US"/>
          </a:p>
        </p:txBody>
      </p:sp>
    </p:spTree>
    <p:extLst>
      <p:ext uri="{BB962C8B-B14F-4D97-AF65-F5344CB8AC3E}">
        <p14:creationId xmlns:p14="http://schemas.microsoft.com/office/powerpoint/2010/main" val="420069989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7162800" cy="4343400"/>
          </a:xfrm>
        </p:spPr>
        <p:txBody>
          <a:bodyPr/>
          <a:lstStyle/>
          <a:p>
            <a:endParaRPr lang="en-US"/>
          </a:p>
        </p:txBody>
      </p:sp>
      <p:sp>
        <p:nvSpPr>
          <p:cNvPr id="4" name="Footer Placeholder 3"/>
          <p:cNvSpPr>
            <a:spLocks noGrp="1"/>
          </p:cNvSpPr>
          <p:nvPr>
            <p:ph type="ftr" sz="quarter" idx="10"/>
          </p:nvPr>
        </p:nvSpPr>
        <p:spPr>
          <a:xfrm>
            <a:off x="1600200" y="6245225"/>
            <a:ext cx="6553200" cy="476250"/>
          </a:xfrm>
        </p:spPr>
        <p:txBody>
          <a:bodyPr/>
          <a:lstStyle>
            <a:lvl1pPr>
              <a:defRPr/>
            </a:lvl1pPr>
          </a:lstStyle>
          <a:p>
            <a:endParaRPr lang="en-US" altLang="en-US"/>
          </a:p>
        </p:txBody>
      </p:sp>
    </p:spTree>
    <p:extLst>
      <p:ext uri="{BB962C8B-B14F-4D97-AF65-F5344CB8AC3E}">
        <p14:creationId xmlns:p14="http://schemas.microsoft.com/office/powerpoint/2010/main" val="41333250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F144A-FB56-4102-A0D8-769E9C30049B}"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E885-8DF0-4C49-B677-5ACFC070A5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6EF144A-FB56-4102-A0D8-769E9C30049B}" type="datetimeFigureOut">
              <a:rPr lang="en-US" smtClean="0"/>
              <a:t>11/29/2016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E885-8DF0-4C49-B677-5ACFC070A589}"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EF144A-FB56-4102-A0D8-769E9C30049B}"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CE885-8DF0-4C49-B677-5ACFC070A5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EF144A-FB56-4102-A0D8-769E9C30049B}"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CE885-8DF0-4C49-B677-5ACFC070A5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F144A-FB56-4102-A0D8-769E9C30049B}"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CE885-8DF0-4C49-B677-5ACFC070A5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6EF144A-FB56-4102-A0D8-769E9C30049B}"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CE885-8DF0-4C49-B677-5ACFC070A5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EF144A-FB56-4102-A0D8-769E9C30049B}"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CE885-8DF0-4C49-B677-5ACFC070A589}"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6EF144A-FB56-4102-A0D8-769E9C30049B}" type="datetimeFigureOut">
              <a:rPr lang="en-US" smtClean="0"/>
              <a:t>11/29/2016</a:t>
            </a:fld>
            <a:endParaRPr lang="en-US"/>
          </a:p>
        </p:txBody>
      </p:sp>
      <p:sp>
        <p:nvSpPr>
          <p:cNvPr id="7" name="Slide Number Placeholder 6"/>
          <p:cNvSpPr>
            <a:spLocks noGrp="1"/>
          </p:cNvSpPr>
          <p:nvPr>
            <p:ph type="sldNum" sz="quarter" idx="12"/>
          </p:nvPr>
        </p:nvSpPr>
        <p:spPr/>
        <p:txBody>
          <a:bodyPr/>
          <a:lstStyle/>
          <a:p>
            <a:fld id="{D52CE885-8DF0-4C49-B677-5ACFC070A589}"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6EF144A-FB56-4102-A0D8-769E9C30049B}" type="datetimeFigureOut">
              <a:rPr lang="en-US" smtClean="0"/>
              <a:t>11/29/2016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52CE885-8DF0-4C49-B677-5ACFC070A589}"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assemblyinbrief.wordpress.com/2016/04/04/the-paris-agreement-on-climate-change-a-summar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JUqlS9RR1k" TargetMode="External"/><Relationship Id="rId2" Type="http://schemas.openxmlformats.org/officeDocument/2006/relationships/hyperlink" Target="https://www.youtube.com/watch?v=8MhqAR8LlW8" TargetMode="Externa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hyperlink" Target="https://www.youtube.com/watch?v=y09vuzwg6L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iclei-europe.org/topics/urban-governanc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iclei-europe.org/topics/urban-governanc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iclei-europe.org/topics/urban-governa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iclei-europe.org/topics/urban-governanc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iclei-europe.org/topics/urban-governanc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229600" cy="3970318"/>
          </a:xfrm>
          <a:prstGeom prst="rect">
            <a:avLst/>
          </a:prstGeom>
          <a:noFill/>
        </p:spPr>
        <p:txBody>
          <a:bodyPr wrap="square" rtlCol="0">
            <a:spAutoFit/>
          </a:bodyPr>
          <a:lstStyle/>
          <a:p>
            <a:r>
              <a:rPr lang="en-US" sz="2800" dirty="0" smtClean="0"/>
              <a:t>What can be a model for sustainable economic growth in emerging economies?</a:t>
            </a:r>
          </a:p>
          <a:p>
            <a:endParaRPr lang="en-US" sz="2800" dirty="0"/>
          </a:p>
          <a:p>
            <a:r>
              <a:rPr lang="en-US" sz="2800" dirty="0" smtClean="0"/>
              <a:t>How can the growing urbanization of emerging economies be sustainable? </a:t>
            </a:r>
          </a:p>
          <a:p>
            <a:endParaRPr lang="en-US" sz="2800" dirty="0"/>
          </a:p>
          <a:p>
            <a:r>
              <a:rPr lang="en-US" sz="2800" dirty="0" smtClean="0"/>
              <a:t>How can planning ensure that the rapid industrialization of these emerging economies be sustainable?</a:t>
            </a:r>
            <a:endParaRPr lang="en-US" sz="2800" dirty="0"/>
          </a:p>
        </p:txBody>
      </p:sp>
    </p:spTree>
    <p:extLst>
      <p:ext uri="{BB962C8B-B14F-4D97-AF65-F5344CB8AC3E}">
        <p14:creationId xmlns:p14="http://schemas.microsoft.com/office/powerpoint/2010/main" val="116802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382000" cy="4893647"/>
          </a:xfrm>
          <a:prstGeom prst="rect">
            <a:avLst/>
          </a:prstGeom>
        </p:spPr>
        <p:txBody>
          <a:bodyPr wrap="square">
            <a:spAutoFit/>
          </a:bodyPr>
          <a:lstStyle/>
          <a:p>
            <a:pPr marL="342900" indent="-342900">
              <a:buFont typeface="Arial" panose="020B0604020202020204" pitchFamily="34" charset="0"/>
              <a:buChar char="•"/>
            </a:pPr>
            <a:r>
              <a:rPr lang="en-US" sz="2400" b="1" u="sng" dirty="0" smtClean="0"/>
              <a:t>Other sectors of the economy affected?</a:t>
            </a:r>
          </a:p>
          <a:p>
            <a:pPr marL="342900" indent="-342900">
              <a:buFont typeface="Arial" panose="020B0604020202020204" pitchFamily="34" charset="0"/>
              <a:buChar char="•"/>
            </a:pPr>
            <a:endParaRPr lang="en-US" sz="2400" dirty="0" smtClean="0"/>
          </a:p>
          <a:p>
            <a:r>
              <a:rPr lang="en-US" sz="2400" dirty="0" smtClean="0"/>
              <a:t>2. </a:t>
            </a:r>
            <a:r>
              <a:rPr lang="en-US" sz="2400" b="1" u="sng" dirty="0" smtClean="0"/>
              <a:t>Recreation</a:t>
            </a:r>
            <a:r>
              <a:rPr lang="en-US" sz="2400" dirty="0" smtClean="0"/>
              <a:t> – </a:t>
            </a:r>
            <a:r>
              <a:rPr lang="en-US" sz="2400" u="sng" dirty="0" smtClean="0"/>
              <a:t>ski resorts</a:t>
            </a:r>
            <a:r>
              <a:rPr lang="en-US" sz="2400" dirty="0" smtClean="0"/>
              <a:t>: “Mountain snow packs are shrinking. In recent decades, rising winter temperatures have increasingly changed snows to rain.” </a:t>
            </a:r>
            <a:r>
              <a:rPr lang="en-US" sz="2400" dirty="0" smtClean="0">
                <a:solidFill>
                  <a:schemeClr val="tx1">
                    <a:lumMod val="65000"/>
                    <a:lumOff val="35000"/>
                  </a:schemeClr>
                </a:solidFill>
              </a:rPr>
              <a:t>Tourism dollars shrink</a:t>
            </a:r>
          </a:p>
          <a:p>
            <a:pPr marL="342900" indent="-342900">
              <a:buFont typeface="Arial" panose="020B0604020202020204" pitchFamily="34" charset="0"/>
              <a:buChar char="•"/>
            </a:pPr>
            <a:endParaRPr lang="en-US" sz="2400" dirty="0" smtClean="0"/>
          </a:p>
          <a:p>
            <a:r>
              <a:rPr lang="en-US" sz="2400" dirty="0" smtClean="0"/>
              <a:t>3. </a:t>
            </a:r>
            <a:r>
              <a:rPr lang="en-US" sz="2400" b="1" u="sng" dirty="0" smtClean="0"/>
              <a:t>Population</a:t>
            </a:r>
            <a:r>
              <a:rPr lang="en-US" sz="2400" u="sng" dirty="0" smtClean="0"/>
              <a:t>:</a:t>
            </a:r>
            <a:r>
              <a:rPr lang="en-US" sz="2400" dirty="0" smtClean="0"/>
              <a:t> Many densely populated cities &amp; towns south of glaciers; including a very large number of businesses.</a:t>
            </a:r>
          </a:p>
          <a:p>
            <a:endParaRPr lang="en-US" sz="2400" dirty="0" smtClean="0"/>
          </a:p>
          <a:p>
            <a:r>
              <a:rPr lang="en-US" sz="2400" dirty="0" smtClean="0"/>
              <a:t>4. </a:t>
            </a:r>
            <a:r>
              <a:rPr lang="en-US" sz="2400" b="1" u="sng" dirty="0" smtClean="0"/>
              <a:t>Wildlife/ecosystems</a:t>
            </a:r>
            <a:r>
              <a:rPr lang="en-US" sz="2400" dirty="0" smtClean="0"/>
              <a:t>: as habitats disappear, species die out or are threatened. </a:t>
            </a:r>
            <a:endParaRPr lang="en-US" sz="2400" dirty="0"/>
          </a:p>
        </p:txBody>
      </p:sp>
    </p:spTree>
    <p:extLst>
      <p:ext uri="{BB962C8B-B14F-4D97-AF65-F5344CB8AC3E}">
        <p14:creationId xmlns:p14="http://schemas.microsoft.com/office/powerpoint/2010/main" val="185785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152400"/>
            <a:ext cx="8610600" cy="6663363"/>
          </a:xfrm>
          <a:prstGeom prst="rect">
            <a:avLst/>
          </a:prstGeom>
          <a:noFill/>
        </p:spPr>
        <p:txBody>
          <a:bodyPr wrap="square" rtlCol="0">
            <a:spAutoFit/>
          </a:bodyPr>
          <a:lstStyle/>
          <a:p>
            <a:r>
              <a:rPr lang="en-US" sz="2800" b="1" dirty="0" smtClean="0"/>
              <a:t>Impacts </a:t>
            </a:r>
          </a:p>
          <a:p>
            <a:pPr marL="914400" lvl="1" indent="-457200">
              <a:buFont typeface="Arial" panose="020B0604020202020204" pitchFamily="34" charset="0"/>
              <a:buChar char="•"/>
            </a:pPr>
            <a:r>
              <a:rPr lang="en-US" sz="2400" dirty="0" smtClean="0"/>
              <a:t>Effects </a:t>
            </a:r>
            <a:r>
              <a:rPr lang="en-US" sz="2400" u="sng" dirty="0" smtClean="0"/>
              <a:t>experienced across all regions</a:t>
            </a:r>
            <a:r>
              <a:rPr lang="en-US" sz="2400" dirty="0" smtClean="0"/>
              <a:t>, but the severity will be </a:t>
            </a:r>
            <a:r>
              <a:rPr lang="en-US" sz="2400" b="1" dirty="0" smtClean="0"/>
              <a:t>“</a:t>
            </a:r>
            <a:r>
              <a:rPr lang="en-US" sz="2400" b="1" u="sng" dirty="0" smtClean="0"/>
              <a:t>unevenly distributed across regions </a:t>
            </a:r>
            <a:r>
              <a:rPr lang="en-US" sz="2400" b="1" dirty="0" smtClean="0"/>
              <a:t>and within the economy and society.</a:t>
            </a:r>
            <a:r>
              <a:rPr lang="en-US" sz="2400" b="1" baseline="30000" dirty="0" smtClean="0"/>
              <a:t>1</a:t>
            </a:r>
            <a:r>
              <a:rPr lang="en-US" sz="2400" b="1" dirty="0" smtClean="0"/>
              <a:t>”</a:t>
            </a:r>
          </a:p>
          <a:p>
            <a:pPr marL="914400" lvl="1" indent="-457200">
              <a:buFont typeface="Arial" panose="020B0604020202020204" pitchFamily="34" charset="0"/>
              <a:buChar char="•"/>
            </a:pPr>
            <a:endParaRPr lang="en-US" sz="2400" dirty="0" smtClean="0"/>
          </a:p>
          <a:p>
            <a:pPr marL="914400" lvl="1" indent="-457200">
              <a:buFont typeface="Arial" panose="020B0604020202020204" pitchFamily="34" charset="0"/>
              <a:buChar char="•"/>
            </a:pPr>
            <a:r>
              <a:rPr lang="en-US" sz="2400" dirty="0" smtClean="0"/>
              <a:t>It is estimated that for sectors of the economy that provide essential goods and services, the </a:t>
            </a:r>
            <a:r>
              <a:rPr lang="en-US" sz="2400" u="sng" dirty="0" smtClean="0"/>
              <a:t>negative effects will be significantly greater than the positive</a:t>
            </a:r>
            <a:r>
              <a:rPr lang="en-US" sz="2400" dirty="0" smtClean="0"/>
              <a:t>.</a:t>
            </a:r>
          </a:p>
          <a:p>
            <a:pPr marL="914400" lvl="1" indent="-457200">
              <a:buFont typeface="Arial" panose="020B0604020202020204" pitchFamily="34" charset="0"/>
              <a:buChar char="•"/>
            </a:pPr>
            <a:endParaRPr lang="en-US" sz="2400" dirty="0" smtClean="0"/>
          </a:p>
          <a:p>
            <a:pPr marL="914400" lvl="1" indent="-457200">
              <a:buFont typeface="Arial" panose="020B0604020202020204" pitchFamily="34" charset="0"/>
              <a:buChar char="•"/>
            </a:pPr>
            <a:r>
              <a:rPr lang="en-US" sz="2400" dirty="0" smtClean="0"/>
              <a:t>The impact of climate change will severely </a:t>
            </a:r>
            <a:r>
              <a:rPr lang="en-US" sz="2400" b="1" u="sng" dirty="0" smtClean="0"/>
              <a:t>strain government budgets </a:t>
            </a:r>
            <a:r>
              <a:rPr lang="en-US" sz="2400" dirty="0" smtClean="0"/>
              <a:t>– local, state and federal.</a:t>
            </a:r>
          </a:p>
          <a:p>
            <a:pPr marL="914400" lvl="1" indent="-457200">
              <a:buFont typeface="Arial" panose="020B0604020202020204" pitchFamily="34" charset="0"/>
              <a:buChar char="•"/>
            </a:pPr>
            <a:endParaRPr lang="en-US" sz="2400" dirty="0" smtClean="0"/>
          </a:p>
          <a:p>
            <a:pPr marL="914400" lvl="1" indent="-457200">
              <a:buFont typeface="Arial" panose="020B0604020202020204" pitchFamily="34" charset="0"/>
              <a:buChar char="•"/>
            </a:pPr>
            <a:r>
              <a:rPr lang="en-US" sz="2400" dirty="0" smtClean="0"/>
              <a:t>Secondary effects: </a:t>
            </a:r>
            <a:r>
              <a:rPr lang="en-US" sz="2400" b="1" u="sng" dirty="0" smtClean="0"/>
              <a:t>higher prices</a:t>
            </a:r>
            <a:r>
              <a:rPr lang="en-US" sz="2400" b="1" dirty="0" smtClean="0"/>
              <a:t>, </a:t>
            </a:r>
            <a:r>
              <a:rPr lang="en-US" sz="2400" b="1" u="sng" dirty="0" smtClean="0"/>
              <a:t>reduced income </a:t>
            </a:r>
            <a:r>
              <a:rPr lang="en-US" sz="2400" b="1" dirty="0" smtClean="0"/>
              <a:t>and </a:t>
            </a:r>
            <a:r>
              <a:rPr lang="en-US" sz="2400" b="1" u="sng" dirty="0" smtClean="0"/>
              <a:t>job losses</a:t>
            </a:r>
            <a:r>
              <a:rPr lang="en-US" sz="2400" b="1" baseline="30000" dirty="0" smtClean="0"/>
              <a:t>2</a:t>
            </a:r>
          </a:p>
          <a:p>
            <a:pPr lvl="1"/>
            <a:endParaRPr lang="en-US" sz="2400" dirty="0" smtClean="0"/>
          </a:p>
          <a:p>
            <a:pPr marL="342900" indent="-342900">
              <a:buAutoNum type="arabicPeriod"/>
            </a:pPr>
            <a:endParaRPr lang="en-US" sz="1100" dirty="0"/>
          </a:p>
          <a:p>
            <a:endParaRPr lang="en-US" sz="2800" dirty="0"/>
          </a:p>
        </p:txBody>
      </p:sp>
      <p:sp>
        <p:nvSpPr>
          <p:cNvPr id="3" name="Rectangle 2"/>
          <p:cNvSpPr/>
          <p:nvPr/>
        </p:nvSpPr>
        <p:spPr>
          <a:xfrm>
            <a:off x="290945" y="5855259"/>
            <a:ext cx="8610600" cy="954107"/>
          </a:xfrm>
          <a:prstGeom prst="rect">
            <a:avLst/>
          </a:prstGeom>
        </p:spPr>
        <p:txBody>
          <a:bodyPr wrap="square">
            <a:spAutoFit/>
          </a:bodyPr>
          <a:lstStyle/>
          <a:p>
            <a:r>
              <a:rPr lang="en-US" sz="1400" baseline="30000" dirty="0" smtClean="0"/>
              <a:t>1</a:t>
            </a:r>
            <a:r>
              <a:rPr lang="en-US" sz="1400" dirty="0" smtClean="0"/>
              <a:t>Matthias Ruth, Dana Coelho, and Daria </a:t>
            </a:r>
            <a:r>
              <a:rPr lang="en-US" sz="1400" dirty="0" err="1" smtClean="0"/>
              <a:t>Karetnikov</a:t>
            </a:r>
            <a:r>
              <a:rPr lang="en-US" sz="1400" dirty="0" smtClean="0"/>
              <a:t>. A Review and Assessment by the Center for Integrative Environmental Research (CIER) at the University of Maryland, October 2007. Center for Integrative Environmental Research, University of Maryland</a:t>
            </a:r>
          </a:p>
          <a:p>
            <a:r>
              <a:rPr lang="en-US" sz="1400" baseline="30000" dirty="0" smtClean="0"/>
              <a:t>2</a:t>
            </a:r>
            <a:r>
              <a:rPr lang="en-US" sz="1400" dirty="0" smtClean="0"/>
              <a:t> Ibid.</a:t>
            </a:r>
            <a:endParaRPr lang="en-US" sz="1400" dirty="0"/>
          </a:p>
        </p:txBody>
      </p:sp>
    </p:spTree>
    <p:extLst>
      <p:ext uri="{BB962C8B-B14F-4D97-AF65-F5344CB8AC3E}">
        <p14:creationId xmlns:p14="http://schemas.microsoft.com/office/powerpoint/2010/main" val="283137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5472267"/>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What are the main highlights/accomplishments of the </a:t>
            </a:r>
            <a:r>
              <a:rPr lang="en-US" b="1" dirty="0" smtClean="0">
                <a:latin typeface="Calibri" panose="020F0502020204030204" pitchFamily="34" charset="0"/>
                <a:ea typeface="Calibri" panose="020F0502020204030204" pitchFamily="34" charset="0"/>
                <a:cs typeface="Times New Roman" panose="02020603050405020304" pitchFamily="18" charset="0"/>
              </a:rPr>
              <a:t>Paris agreement</a:t>
            </a:r>
            <a:r>
              <a:rPr lang="en-US" b="1" dirty="0">
                <a:latin typeface="Calibri" panose="020F0502020204030204" pitchFamily="34" charset="0"/>
                <a:ea typeface="Calibri" panose="020F0502020204030204" pitchFamily="34" charset="0"/>
                <a:cs typeface="Times New Roman" panose="02020603050405020304" pitchFamily="18" charset="0"/>
              </a:rPr>
              <a:t>, which was reached in December 2015 and took effect in November 2016?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Governments agreed: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A long-term goal of keeping the increase in global average temperature to well below 2°C above pre-industrial levels;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04775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To aim to limit the increase to 1.5°C, since this would significantly reduce risks and the impacts of climate change;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On the need for global emissions to peak as soon as possible, recognizing that this will take longer for developing countries;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To undertake rapid reductions thereafter in accordance with the best available science. </a:t>
            </a:r>
            <a:r>
              <a:rPr lang="en-US" dirty="0">
                <a:latin typeface="Calibri" panose="020F0502020204030204" pitchFamily="34" charset="0"/>
                <a:ea typeface="Calibri" panose="020F0502020204030204" pitchFamily="34" charset="0"/>
                <a:cs typeface="Times New Roman" panose="02020603050405020304" pitchFamily="18" charset="0"/>
              </a:rPr>
              <a:t>(The Paris Agreement on Climate Change – A Summary, April 4, 2016; retrieved from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https://assemblyinbrief.wordpress.com/2016/04/04/the-paris-agreement-on-climate-change-a-summary/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21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4801314"/>
          </a:xfrm>
          <a:prstGeom prst="rect">
            <a:avLst/>
          </a:prstGeom>
          <a:noFill/>
        </p:spPr>
        <p:txBody>
          <a:bodyPr wrap="square" rtlCol="0">
            <a:spAutoFit/>
          </a:bodyPr>
          <a:lstStyle/>
          <a:p>
            <a:r>
              <a:rPr lang="en-US" dirty="0" smtClean="0"/>
              <a:t>What have some countries already done?</a:t>
            </a:r>
          </a:p>
          <a:p>
            <a:endParaRPr lang="en-US" dirty="0"/>
          </a:p>
          <a:p>
            <a:pPr marL="342900" indent="-342900">
              <a:buFontTx/>
              <a:buAutoNum type="arabicPeriod"/>
            </a:pPr>
            <a:r>
              <a:rPr lang="en-US" dirty="0"/>
              <a:t>Costa Rica </a:t>
            </a:r>
            <a:r>
              <a:rPr lang="en-US" dirty="0" smtClean="0"/>
              <a:t>– has become nearly 100% free of fossil fuels</a:t>
            </a: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www.youtube.com/watch?v=8MhqAR8LlW8</a:t>
            </a:r>
            <a:endParaRPr lang="en-US" dirty="0" smtClean="0"/>
          </a:p>
          <a:p>
            <a:endParaRPr lang="en-US" dirty="0" smtClean="0"/>
          </a:p>
          <a:p>
            <a:endParaRPr lang="en-US" b="1" u="sng" dirty="0" smtClean="0">
              <a:solidFill>
                <a:srgbClr val="0070C0"/>
              </a:solidFill>
              <a:hlinkClick r:id="rId2"/>
            </a:endParaRPr>
          </a:p>
          <a:p>
            <a:r>
              <a:rPr lang="en-US" dirty="0" smtClean="0"/>
              <a:t>2. Nine palm oil producing nations have formally agreed to produce this crop more sustainably, conserving rather than destroying natural habitats.</a:t>
            </a:r>
          </a:p>
          <a:p>
            <a:r>
              <a:rPr lang="en-US" u="sng" dirty="0">
                <a:hlinkClick r:id="rId3"/>
              </a:rPr>
              <a:t>https://www.youtube.com/watch?v=rJUqlS9RR1k</a:t>
            </a:r>
            <a:endParaRPr lang="en-US" dirty="0"/>
          </a:p>
          <a:p>
            <a:endParaRPr lang="en-US" dirty="0" smtClean="0"/>
          </a:p>
          <a:p>
            <a:r>
              <a:rPr lang="en-US" dirty="0" smtClean="0"/>
              <a:t>3. South Korea – vertical farming using renewable energy</a:t>
            </a:r>
          </a:p>
          <a:p>
            <a:r>
              <a:rPr lang="en-US" u="sng" dirty="0">
                <a:hlinkClick r:id="rId4"/>
              </a:rPr>
              <a:t>https://www.youtube.com/watch?v=y09vuzwg6Lk</a:t>
            </a:r>
            <a:endParaRPr lang="en-US" dirty="0"/>
          </a:p>
          <a:p>
            <a:endParaRPr lang="en-US" dirty="0" smtClean="0"/>
          </a:p>
          <a:p>
            <a:endParaRPr lang="en-US" dirty="0"/>
          </a:p>
          <a:p>
            <a:endParaRPr lang="en-US" dirty="0"/>
          </a:p>
          <a:p>
            <a:r>
              <a:rPr lang="en-US" b="1" dirty="0" smtClean="0">
                <a:solidFill>
                  <a:srgbClr val="0070C0"/>
                </a:solidFill>
              </a:rPr>
              <a:t>  </a:t>
            </a:r>
            <a:endParaRPr lang="en-US" dirty="0">
              <a:solidFill>
                <a:srgbClr val="0070C0"/>
              </a:solidFill>
            </a:endParaRPr>
          </a:p>
        </p:txBody>
      </p:sp>
      <p:pic>
        <p:nvPicPr>
          <p:cNvPr id="5" name="Picture 4"/>
          <p:cNvPicPr>
            <a:picLocks noChangeAspect="1"/>
          </p:cNvPicPr>
          <p:nvPr/>
        </p:nvPicPr>
        <p:blipFill>
          <a:blip r:embed="rId5"/>
          <a:stretch>
            <a:fillRect/>
          </a:stretch>
        </p:blipFill>
        <p:spPr>
          <a:xfrm>
            <a:off x="609600" y="4464616"/>
            <a:ext cx="7011036" cy="342984"/>
          </a:xfrm>
          <a:prstGeom prst="rect">
            <a:avLst/>
          </a:prstGeom>
        </p:spPr>
      </p:pic>
    </p:spTree>
    <p:extLst>
      <p:ext uri="{BB962C8B-B14F-4D97-AF65-F5344CB8AC3E}">
        <p14:creationId xmlns:p14="http://schemas.microsoft.com/office/powerpoint/2010/main" val="410486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153400" cy="5941114"/>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What is the meaning of climate justice? What components of change should be included in meaningful </a:t>
            </a:r>
            <a:r>
              <a:rPr lang="en-US" b="1" dirty="0" smtClean="0">
                <a:latin typeface="Calibri" panose="020F0502020204030204" pitchFamily="34" charset="0"/>
                <a:ea typeface="Calibri" panose="020F0502020204030204" pitchFamily="34" charset="0"/>
                <a:cs typeface="Times New Roman" panose="02020603050405020304" pitchFamily="18" charset="0"/>
              </a:rPr>
              <a:t>change according to the agreement?</a:t>
            </a:r>
          </a:p>
          <a:p>
            <a:pPr>
              <a:lnSpc>
                <a:spcPct val="115000"/>
              </a:lnSpc>
              <a:spcAft>
                <a:spcPts val="1000"/>
              </a:spcAft>
            </a:pPr>
            <a:r>
              <a:rPr lang="en-US" sz="1400" dirty="0"/>
              <a:t>Think about the countries that you did footprints for in addition to the U.S. or choose one of these features and think about how it can be achieved in the U.S.</a:t>
            </a:r>
          </a:p>
          <a:p>
            <a:pPr marL="457200" marR="0">
              <a:lnSpc>
                <a:spcPct val="115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1.Equity </a:t>
            </a:r>
            <a:r>
              <a:rPr lang="en-US" b="1" dirty="0">
                <a:latin typeface="Calibri" panose="020F0502020204030204" pitchFamily="34" charset="0"/>
                <a:ea typeface="Calibri" panose="020F0502020204030204" pitchFamily="34" charset="0"/>
                <a:cs typeface="Times New Roman" panose="02020603050405020304" pitchFamily="18" charset="0"/>
              </a:rPr>
              <a:t>– recognition of each of the countries’ contribution and actions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2. Public (government) finance/investment for reduction of carbon emissions to achieve the IPCC goals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3. Action to halt deforestation and to promote sustainable land use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4. Economic investment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5. Protecting ecosystems and biodiversity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6. Promoting food security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7. Addressing income inequality and poverty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8. Renewable energy and water conservation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9. Promoting health (clean air, water, land); sanitation; housing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10. Education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11. Addressing the problems that have increased the number of climate refugees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92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772400" cy="5078313"/>
          </a:xfrm>
          <a:prstGeom prst="rect">
            <a:avLst/>
          </a:prstGeom>
          <a:noFill/>
        </p:spPr>
        <p:txBody>
          <a:bodyPr wrap="square" rtlCol="0">
            <a:spAutoFit/>
          </a:bodyPr>
          <a:lstStyle/>
          <a:p>
            <a:r>
              <a:rPr lang="en-US" dirty="0" smtClean="0"/>
              <a:t>Think about the countries that you did footprints for in addition to the U.S. or choose one of these features and think about how it can be achieved in the U.S.</a:t>
            </a:r>
          </a:p>
          <a:p>
            <a:endParaRPr lang="en-US" dirty="0"/>
          </a:p>
          <a:p>
            <a:r>
              <a:rPr lang="en-US" b="1" u="sng" dirty="0"/>
              <a:t>Assignment for Wed. Nov. 30</a:t>
            </a:r>
            <a:endParaRPr lang="en-US" b="1" dirty="0"/>
          </a:p>
          <a:p>
            <a:r>
              <a:rPr lang="en-US" b="1" dirty="0"/>
              <a:t>Choosing one of the climate change challenges, think about some concrete steps that (choose) country could take toward addressing that goal as part of the effort to comply with the IPCC agreement.</a:t>
            </a:r>
          </a:p>
          <a:p>
            <a:pPr lvl="0"/>
            <a:r>
              <a:rPr lang="en-US" b="1" dirty="0"/>
              <a:t>What steps should be taken? </a:t>
            </a:r>
            <a:endParaRPr lang="en-US" b="1" dirty="0" smtClean="0"/>
          </a:p>
          <a:p>
            <a:pPr lvl="0"/>
            <a:endParaRPr lang="en-US" b="1" dirty="0"/>
          </a:p>
          <a:p>
            <a:pPr lvl="0"/>
            <a:r>
              <a:rPr lang="en-US" b="1" dirty="0"/>
              <a:t>What are the challenges and limitations facing efforts to change business as usual</a:t>
            </a:r>
            <a:r>
              <a:rPr lang="en-US" b="1" dirty="0" smtClean="0"/>
              <a:t>?</a:t>
            </a:r>
          </a:p>
          <a:p>
            <a:pPr lvl="0"/>
            <a:endParaRPr lang="en-US" b="1" dirty="0"/>
          </a:p>
          <a:p>
            <a:pPr lvl="0"/>
            <a:r>
              <a:rPr lang="en-US" b="1" dirty="0"/>
              <a:t>Who (stakeholders) should be involved in planning and decision making</a:t>
            </a:r>
            <a:r>
              <a:rPr lang="en-US" b="1" dirty="0" smtClean="0"/>
              <a:t>?</a:t>
            </a:r>
          </a:p>
          <a:p>
            <a:pPr lvl="0"/>
            <a:endParaRPr lang="en-US" b="1" dirty="0"/>
          </a:p>
          <a:p>
            <a:pPr lvl="0"/>
            <a:r>
              <a:rPr lang="en-US" b="1" dirty="0"/>
              <a:t>What would be a reasonable timeline?</a:t>
            </a:r>
          </a:p>
          <a:p>
            <a:endParaRPr lang="en-US" dirty="0"/>
          </a:p>
        </p:txBody>
      </p:sp>
    </p:spTree>
    <p:extLst>
      <p:ext uri="{BB962C8B-B14F-4D97-AF65-F5344CB8AC3E}">
        <p14:creationId xmlns:p14="http://schemas.microsoft.com/office/powerpoint/2010/main" val="61691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2289"/>
            <a:ext cx="8610600" cy="1615827"/>
          </a:xfrm>
          <a:prstGeom prst="rect">
            <a:avLst/>
          </a:prstGeom>
        </p:spPr>
        <p:txBody>
          <a:bodyPr wrap="square">
            <a:spAutoFit/>
          </a:bodyPr>
          <a:lstStyle/>
          <a:p>
            <a:r>
              <a:rPr lang="en-US" dirty="0" smtClean="0"/>
              <a:t>Group Project: (more extra credit points)</a:t>
            </a:r>
          </a:p>
          <a:p>
            <a:endParaRPr lang="en-US" sz="900" dirty="0"/>
          </a:p>
          <a:p>
            <a:r>
              <a:rPr lang="en-US" dirty="0" smtClean="0"/>
              <a:t>Addressing one of the agreed upon goals of the recent climate agreement reached by 195 countries in December 2015, </a:t>
            </a:r>
            <a:r>
              <a:rPr lang="en-US" dirty="0"/>
              <a:t>think about some concrete steps that </a:t>
            </a:r>
            <a:r>
              <a:rPr lang="en-US" dirty="0" smtClean="0"/>
              <a:t>one country could </a:t>
            </a:r>
            <a:r>
              <a:rPr lang="en-US" dirty="0"/>
              <a:t>take toward addressing </a:t>
            </a:r>
            <a:r>
              <a:rPr lang="en-US" dirty="0" smtClean="0"/>
              <a:t>one of the goals identified here </a:t>
            </a:r>
            <a:r>
              <a:rPr lang="en-US" dirty="0"/>
              <a:t>as </a:t>
            </a:r>
            <a:r>
              <a:rPr lang="en-US" dirty="0" smtClean="0"/>
              <a:t>step toward complying </a:t>
            </a:r>
            <a:r>
              <a:rPr lang="en-US" dirty="0"/>
              <a:t>with the IPCC </a:t>
            </a:r>
            <a:r>
              <a:rPr lang="en-US" dirty="0" smtClean="0"/>
              <a:t>agreement  </a:t>
            </a:r>
            <a:endParaRPr lang="en-US" dirty="0"/>
          </a:p>
        </p:txBody>
      </p:sp>
      <p:sp>
        <p:nvSpPr>
          <p:cNvPr id="3" name="TextBox 2"/>
          <p:cNvSpPr txBox="1"/>
          <p:nvPr/>
        </p:nvSpPr>
        <p:spPr>
          <a:xfrm>
            <a:off x="457200" y="1905000"/>
            <a:ext cx="6934200" cy="5078313"/>
          </a:xfrm>
          <a:prstGeom prst="rect">
            <a:avLst/>
          </a:prstGeom>
          <a:noFill/>
        </p:spPr>
        <p:txBody>
          <a:bodyPr wrap="square" rtlCol="0">
            <a:spAutoFit/>
          </a:bodyPr>
          <a:lstStyle/>
          <a:p>
            <a:r>
              <a:rPr lang="en-US" b="1" dirty="0" smtClean="0"/>
              <a:t>1.Equity </a:t>
            </a:r>
            <a:r>
              <a:rPr lang="en-US" b="1" dirty="0"/>
              <a:t>– recognition of each of the countries’ contribution and actions</a:t>
            </a:r>
            <a:endParaRPr lang="en-US" dirty="0"/>
          </a:p>
          <a:p>
            <a:r>
              <a:rPr lang="en-US" b="1" dirty="0"/>
              <a:t>2. Public (government) finance/investment for reduction of carbon emissions to achieve the IPCC goals</a:t>
            </a:r>
            <a:endParaRPr lang="en-US" dirty="0"/>
          </a:p>
          <a:p>
            <a:r>
              <a:rPr lang="en-US" b="1" dirty="0"/>
              <a:t>3. Action to halt deforestation and to promote sustainable land use</a:t>
            </a:r>
            <a:endParaRPr lang="en-US" dirty="0"/>
          </a:p>
          <a:p>
            <a:r>
              <a:rPr lang="en-US" b="1" dirty="0"/>
              <a:t>4. Economic investment</a:t>
            </a:r>
            <a:endParaRPr lang="en-US" dirty="0"/>
          </a:p>
          <a:p>
            <a:r>
              <a:rPr lang="en-US" b="1" dirty="0"/>
              <a:t>5. Protecting ecosystems and biodiversity</a:t>
            </a:r>
            <a:endParaRPr lang="en-US" dirty="0"/>
          </a:p>
          <a:p>
            <a:r>
              <a:rPr lang="en-US" b="1" dirty="0"/>
              <a:t>6. Promoting food security</a:t>
            </a:r>
            <a:endParaRPr lang="en-US" dirty="0"/>
          </a:p>
          <a:p>
            <a:r>
              <a:rPr lang="en-US" b="1" dirty="0"/>
              <a:t>7. Addressing income inequality and poverty</a:t>
            </a:r>
            <a:endParaRPr lang="en-US" dirty="0"/>
          </a:p>
          <a:p>
            <a:r>
              <a:rPr lang="en-US" b="1" dirty="0"/>
              <a:t>8. Renewable energy and water conservation</a:t>
            </a:r>
            <a:endParaRPr lang="en-US" dirty="0"/>
          </a:p>
          <a:p>
            <a:r>
              <a:rPr lang="en-US" b="1" dirty="0"/>
              <a:t> </a:t>
            </a:r>
            <a:endParaRPr lang="en-US" dirty="0"/>
          </a:p>
          <a:p>
            <a:r>
              <a:rPr lang="en-US" b="1" dirty="0"/>
              <a:t>9. Promoting health (clean air, water, land); sanitation; housing</a:t>
            </a:r>
            <a:endParaRPr lang="en-US" dirty="0"/>
          </a:p>
          <a:p>
            <a:r>
              <a:rPr lang="en-US" b="1" dirty="0"/>
              <a:t>10. Education</a:t>
            </a:r>
            <a:endParaRPr lang="en-US" dirty="0"/>
          </a:p>
          <a:p>
            <a:r>
              <a:rPr lang="en-US" b="1" dirty="0"/>
              <a:t>11. Addressing the problems that have increased the number of climate refugees</a:t>
            </a:r>
            <a:endParaRPr lang="en-US" dirty="0"/>
          </a:p>
          <a:p>
            <a:endParaRPr lang="en-US" dirty="0"/>
          </a:p>
        </p:txBody>
      </p:sp>
    </p:spTree>
    <p:extLst>
      <p:ext uri="{BB962C8B-B14F-4D97-AF65-F5344CB8AC3E}">
        <p14:creationId xmlns:p14="http://schemas.microsoft.com/office/powerpoint/2010/main" val="426309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143000"/>
            <a:ext cx="4953000" cy="369332"/>
          </a:xfrm>
          <a:prstGeom prst="rect">
            <a:avLst/>
          </a:prstGeom>
          <a:noFill/>
        </p:spPr>
        <p:txBody>
          <a:bodyPr wrap="square" rtlCol="0">
            <a:spAutoFit/>
          </a:bodyPr>
          <a:lstStyle/>
          <a:p>
            <a:r>
              <a:rPr lang="en-US" dirty="0" smtClean="0"/>
              <a:t>Last slide</a:t>
            </a:r>
            <a:endParaRPr lang="en-US" dirty="0"/>
          </a:p>
        </p:txBody>
      </p:sp>
    </p:spTree>
    <p:extLst>
      <p:ext uri="{BB962C8B-B14F-4D97-AF65-F5344CB8AC3E}">
        <p14:creationId xmlns:p14="http://schemas.microsoft.com/office/powerpoint/2010/main" val="301372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618" y="228600"/>
            <a:ext cx="8763000" cy="5801588"/>
          </a:xfrm>
          <a:prstGeom prst="rect">
            <a:avLst/>
          </a:prstGeom>
          <a:noFill/>
        </p:spPr>
        <p:txBody>
          <a:bodyPr wrap="square" rtlCol="0">
            <a:spAutoFit/>
          </a:bodyPr>
          <a:lstStyle/>
          <a:p>
            <a:r>
              <a:rPr lang="en-US" sz="2400" dirty="0" smtClean="0"/>
              <a:t>Since most of the problem of resource overuse, pollution and demand for energy and resources is centered in cities, cities are also the most capable of creating solutions as well.</a:t>
            </a:r>
          </a:p>
          <a:p>
            <a:endParaRPr lang="en-US" sz="1100" dirty="0"/>
          </a:p>
          <a:p>
            <a:pPr marL="457200" indent="-457200">
              <a:buFont typeface="Arial" panose="020B0604020202020204" pitchFamily="34" charset="0"/>
              <a:buChar char="•"/>
            </a:pPr>
            <a:r>
              <a:rPr lang="en-US" sz="2400" dirty="0" smtClean="0"/>
              <a:t>Where are there examples that can serve as </a:t>
            </a:r>
            <a:r>
              <a:rPr lang="en-US" sz="2400" b="1" dirty="0" smtClean="0"/>
              <a:t>models of local governments taking the initiative?</a:t>
            </a:r>
          </a:p>
          <a:p>
            <a:endParaRPr lang="en-US" sz="1400" dirty="0"/>
          </a:p>
          <a:p>
            <a:pPr marL="457200" indent="-457200">
              <a:buFont typeface="Arial" panose="020B0604020202020204" pitchFamily="34" charset="0"/>
              <a:buChar char="•"/>
            </a:pPr>
            <a:r>
              <a:rPr lang="en-US" sz="2400" dirty="0" smtClean="0"/>
              <a:t>The City of Portland, Oregon began an initiative to encourage broader use of renewable energy sources and expand recycling activities</a:t>
            </a:r>
          </a:p>
          <a:p>
            <a:endParaRPr lang="en-US" sz="1200" dirty="0" smtClean="0"/>
          </a:p>
          <a:p>
            <a:pPr marL="457200" indent="-457200">
              <a:buFont typeface="Arial" panose="020B0604020202020204" pitchFamily="34" charset="0"/>
              <a:buChar char="•"/>
            </a:pPr>
            <a:r>
              <a:rPr lang="en-US" sz="2400" dirty="0" smtClean="0"/>
              <a:t>Established partnerships between businesses, residents and non-profit organizations. </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2400" dirty="0" smtClean="0"/>
              <a:t>Their goals: </a:t>
            </a:r>
            <a:r>
              <a:rPr lang="en-US" altLang="en-US" sz="2400" dirty="0" smtClean="0"/>
              <a:t>Energy Conservation, Greenhouse Gas Reduction, Green Building, Solid Waste &amp; Recycling </a:t>
            </a:r>
            <a:r>
              <a:rPr lang="en-US" sz="2400" dirty="0" smtClean="0"/>
              <a:t> </a:t>
            </a:r>
            <a:endParaRPr lang="en-US" sz="2400" dirty="0"/>
          </a:p>
        </p:txBody>
      </p:sp>
      <p:sp>
        <p:nvSpPr>
          <p:cNvPr id="3" name="Rectangle 2"/>
          <p:cNvSpPr/>
          <p:nvPr/>
        </p:nvSpPr>
        <p:spPr>
          <a:xfrm>
            <a:off x="381000" y="6324600"/>
            <a:ext cx="8305800" cy="268984"/>
          </a:xfrm>
          <a:prstGeom prst="rect">
            <a:avLst/>
          </a:prstGeom>
        </p:spPr>
        <p:txBody>
          <a:bodyPr wrap="square">
            <a:spAutoFit/>
          </a:bodyPr>
          <a:lstStyle/>
          <a:p>
            <a:pPr>
              <a:lnSpc>
                <a:spcPct val="80000"/>
              </a:lnSpc>
            </a:pPr>
            <a:r>
              <a:rPr lang="en-US" altLang="en-US" sz="1400" b="1" dirty="0" smtClean="0">
                <a:solidFill>
                  <a:srgbClr val="663300"/>
                </a:solidFill>
              </a:rPr>
              <a:t>Source: Bruce Walker City of Portland, Office of Sustainable Development,  </a:t>
            </a:r>
            <a:r>
              <a:rPr lang="en-US" altLang="en-US" sz="1400" dirty="0" smtClean="0"/>
              <a:t>October 20, 2005</a:t>
            </a:r>
            <a:endParaRPr lang="en-US" altLang="en-US" sz="1400" dirty="0"/>
          </a:p>
        </p:txBody>
      </p:sp>
    </p:spTree>
    <p:extLst>
      <p:ext uri="{BB962C8B-B14F-4D97-AF65-F5344CB8AC3E}">
        <p14:creationId xmlns:p14="http://schemas.microsoft.com/office/powerpoint/2010/main" val="178207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8534400" cy="5478423"/>
          </a:xfrm>
          <a:prstGeom prst="rect">
            <a:avLst/>
          </a:prstGeom>
          <a:noFill/>
        </p:spPr>
        <p:txBody>
          <a:bodyPr wrap="square" rtlCol="0">
            <a:spAutoFit/>
          </a:bodyPr>
          <a:lstStyle/>
          <a:p>
            <a:r>
              <a:rPr lang="en-US" sz="2800" dirty="0" smtClean="0"/>
              <a:t>The City of Portland, Oregon is one recent example:</a:t>
            </a:r>
          </a:p>
          <a:p>
            <a:endParaRPr lang="en-US" sz="2800" dirty="0" smtClean="0"/>
          </a:p>
          <a:p>
            <a:pPr marL="285750" indent="-285750">
              <a:buFont typeface="Arial" panose="020B0604020202020204" pitchFamily="34" charset="0"/>
              <a:buChar char="•"/>
            </a:pPr>
            <a:r>
              <a:rPr lang="en-US" sz="2800" dirty="0" smtClean="0"/>
              <a:t>What initiatives have they taken toward more sustainable growth?</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800" dirty="0" smtClean="0"/>
              <a:t>How has that success been measured?</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800" dirty="0" smtClean="0"/>
              <a:t>Are there clear benefits from the actions that the city has taken?</a:t>
            </a:r>
          </a:p>
          <a:p>
            <a:pPr marL="285750"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smtClean="0"/>
              <a:t>Boulder, Colorado</a:t>
            </a:r>
          </a:p>
          <a:p>
            <a:pPr marL="742950" lvl="1" indent="-285750">
              <a:buFont typeface="Arial" panose="020B0604020202020204" pitchFamily="34" charset="0"/>
              <a:buChar char="•"/>
            </a:pPr>
            <a:r>
              <a:rPr lang="en-US" sz="2800" dirty="0" smtClean="0"/>
              <a:t>Portland Oregon</a:t>
            </a:r>
            <a:endParaRPr lang="en-US" sz="2800" dirty="0"/>
          </a:p>
          <a:p>
            <a:endParaRPr lang="en-US" dirty="0"/>
          </a:p>
        </p:txBody>
      </p:sp>
    </p:spTree>
    <p:extLst>
      <p:ext uri="{BB962C8B-B14F-4D97-AF65-F5344CB8AC3E}">
        <p14:creationId xmlns:p14="http://schemas.microsoft.com/office/powerpoint/2010/main" val="22749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5262979"/>
          </a:xfrm>
          <a:prstGeom prst="rect">
            <a:avLst/>
          </a:prstGeom>
          <a:noFill/>
        </p:spPr>
        <p:txBody>
          <a:bodyPr wrap="square" rtlCol="0">
            <a:spAutoFit/>
          </a:bodyPr>
          <a:lstStyle/>
          <a:p>
            <a:r>
              <a:rPr lang="en-US" sz="2400" dirty="0" smtClean="0"/>
              <a:t>The International Council for Local Environmental Initiatives (ICLEI) outlined a series of recommendations at a recent United Nations conference on Sustainable Development  </a:t>
            </a:r>
          </a:p>
          <a:p>
            <a:endParaRPr lang="en-US" sz="2400" dirty="0"/>
          </a:p>
          <a:p>
            <a:r>
              <a:rPr lang="en-US" sz="2400" dirty="0" smtClean="0"/>
              <a:t>The council is a widely recognized network of local governments from across the globe.</a:t>
            </a:r>
          </a:p>
          <a:p>
            <a:endParaRPr lang="en-US" sz="2400" dirty="0"/>
          </a:p>
          <a:p>
            <a:r>
              <a:rPr lang="en-US" sz="2400" dirty="0" smtClean="0"/>
              <a:t>Their goal is to promote sustainable growth and practices that emerge from the local governmental level.    </a:t>
            </a:r>
          </a:p>
          <a:p>
            <a:endParaRPr lang="en-US" sz="2400" dirty="0"/>
          </a:p>
          <a:p>
            <a:r>
              <a:rPr lang="en-US" sz="2400" dirty="0" smtClean="0"/>
              <a:t>One of the council’s goals is to work with local governments to </a:t>
            </a:r>
            <a:r>
              <a:rPr lang="en-US" sz="2400" dirty="0" smtClean="0"/>
              <a:t>attain goals. </a:t>
            </a:r>
            <a:endParaRPr lang="en-US" sz="2400" dirty="0"/>
          </a:p>
        </p:txBody>
      </p:sp>
      <p:sp>
        <p:nvSpPr>
          <p:cNvPr id="3" name="Rectangle 2"/>
          <p:cNvSpPr/>
          <p:nvPr/>
        </p:nvSpPr>
        <p:spPr>
          <a:xfrm>
            <a:off x="152400" y="5943600"/>
            <a:ext cx="8839200" cy="523220"/>
          </a:xfrm>
          <a:prstGeom prst="rect">
            <a:avLst/>
          </a:prstGeom>
        </p:spPr>
        <p:txBody>
          <a:bodyPr wrap="square">
            <a:spAutoFit/>
          </a:bodyPr>
          <a:lstStyle/>
          <a:p>
            <a:r>
              <a:rPr lang="en-US" sz="1400" dirty="0" smtClean="0"/>
              <a:t>Source: International Council for Local Environmental Initiatives, </a:t>
            </a:r>
            <a:r>
              <a:rPr lang="en-US" sz="1400" dirty="0" smtClean="0">
                <a:solidFill>
                  <a:schemeClr val="tx1">
                    <a:lumMod val="65000"/>
                    <a:lumOff val="35000"/>
                  </a:schemeClr>
                </a:solidFill>
                <a:hlinkClick r:id="rId2"/>
              </a:rPr>
              <a:t>http://www.iclei-europe.org/topics/urban-governance/</a:t>
            </a:r>
            <a:r>
              <a:rPr lang="en-US" sz="1400" dirty="0" smtClean="0">
                <a:solidFill>
                  <a:schemeClr val="tx1">
                    <a:lumMod val="65000"/>
                    <a:lumOff val="35000"/>
                  </a:schemeClr>
                </a:solidFill>
              </a:rPr>
              <a:t>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44093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122238"/>
            <a:ext cx="8229600" cy="1295400"/>
          </a:xfrm>
        </p:spPr>
        <p:txBody>
          <a:bodyPr>
            <a:normAutofit fontScale="90000"/>
          </a:bodyPr>
          <a:lstStyle/>
          <a:p>
            <a:pPr algn="r"/>
            <a:r>
              <a:rPr lang="en-US" altLang="en-US" b="1" dirty="0" smtClean="0"/>
              <a:t>I.</a:t>
            </a:r>
            <a:r>
              <a:rPr lang="en-US" altLang="en-US" dirty="0" smtClean="0"/>
              <a:t> Boulder’s </a:t>
            </a:r>
            <a:r>
              <a:rPr lang="en-US" altLang="en-US" dirty="0"/>
              <a:t>Climate Action Plan:</a:t>
            </a:r>
            <a:br>
              <a:rPr lang="en-US" altLang="en-US" dirty="0"/>
            </a:br>
            <a:r>
              <a:rPr lang="en-US" altLang="en-US" b="0" dirty="0">
                <a:solidFill>
                  <a:schemeClr val="accent1"/>
                </a:solidFill>
              </a:rPr>
              <a:t>How we got here</a:t>
            </a:r>
          </a:p>
        </p:txBody>
      </p:sp>
      <p:sp>
        <p:nvSpPr>
          <p:cNvPr id="208899" name="Rectangle 3"/>
          <p:cNvSpPr>
            <a:spLocks noGrp="1" noChangeArrowheads="1"/>
          </p:cNvSpPr>
          <p:nvPr>
            <p:ph type="body" sz="half" idx="1"/>
          </p:nvPr>
        </p:nvSpPr>
        <p:spPr>
          <a:xfrm>
            <a:off x="228600" y="1719263"/>
            <a:ext cx="4648200" cy="4910137"/>
          </a:xfrm>
        </p:spPr>
        <p:style>
          <a:lnRef idx="2">
            <a:schemeClr val="dk1"/>
          </a:lnRef>
          <a:fillRef idx="1">
            <a:schemeClr val="lt1"/>
          </a:fillRef>
          <a:effectRef idx="0">
            <a:schemeClr val="dk1"/>
          </a:effectRef>
          <a:fontRef idx="minor">
            <a:schemeClr val="dk1"/>
          </a:fontRef>
        </p:style>
        <p:txBody>
          <a:bodyPr/>
          <a:lstStyle/>
          <a:p>
            <a:pPr>
              <a:buFont typeface="Wingdings" pitchFamily="2" charset="2"/>
              <a:buNone/>
            </a:pPr>
            <a:r>
              <a:rPr lang="en-US" altLang="en-US" dirty="0"/>
              <a:t>2006:</a:t>
            </a:r>
          </a:p>
          <a:p>
            <a:r>
              <a:rPr lang="en-US" altLang="en-US" dirty="0"/>
              <a:t>Climate Action Plan Committee shepherds CAP toward completion; adopted by city council in </a:t>
            </a:r>
            <a:r>
              <a:rPr lang="en-US" altLang="en-US" dirty="0" smtClean="0"/>
              <a:t>June 2006</a:t>
            </a:r>
            <a:endParaRPr lang="en-US" altLang="en-US" dirty="0"/>
          </a:p>
          <a:p>
            <a:r>
              <a:rPr lang="en-US" altLang="en-US" dirty="0"/>
              <a:t>Council determines </a:t>
            </a:r>
            <a:r>
              <a:rPr lang="en-US" altLang="en-US" u="sng" dirty="0"/>
              <a:t>carbon tax is best revenue source </a:t>
            </a:r>
            <a:r>
              <a:rPr lang="en-US" altLang="en-US" dirty="0"/>
              <a:t>for implementation, places tax on November ballot</a:t>
            </a:r>
          </a:p>
          <a:p>
            <a:r>
              <a:rPr lang="en-US" altLang="en-US" dirty="0"/>
              <a:t>Measure passes, 60.5% in favor, 39.5% opposed</a:t>
            </a:r>
          </a:p>
          <a:p>
            <a:pPr>
              <a:buFont typeface="Wingdings" pitchFamily="2" charset="2"/>
              <a:buNone/>
            </a:pPr>
            <a:endParaRPr lang="en-US" altLang="en-US" sz="2600" dirty="0"/>
          </a:p>
        </p:txBody>
      </p:sp>
      <p:pic>
        <p:nvPicPr>
          <p:cNvPr id="208904" name="Picture 8" descr="HSMSHTRWBKXSLSQOLUR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2590800"/>
            <a:ext cx="4038600" cy="26586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5105400" y="5638800"/>
            <a:ext cx="3733800" cy="757130"/>
          </a:xfrm>
          <a:prstGeom prst="rect">
            <a:avLst/>
          </a:prstGeom>
        </p:spPr>
        <p:txBody>
          <a:bodyPr wrap="square">
            <a:spAutoFit/>
          </a:bodyPr>
          <a:lstStyle/>
          <a:p>
            <a:pPr marL="342900" indent="-342900">
              <a:lnSpc>
                <a:spcPct val="80000"/>
              </a:lnSpc>
              <a:spcAft>
                <a:spcPts val="1413"/>
              </a:spcAft>
              <a:buFont typeface="Arial" pitchFamily="34" charset="0"/>
              <a:buChar char="•"/>
              <a:defRPr/>
            </a:pPr>
            <a:r>
              <a:rPr lang="en-ZA" dirty="0">
                <a:latin typeface="Arial" pitchFamily="18"/>
                <a:ea typeface="SimSun" pitchFamily="2"/>
                <a:cs typeface="Tahoma" pitchFamily="2"/>
              </a:rPr>
              <a:t>Steering municipal investments and purchasing power to influence the market. </a:t>
            </a:r>
          </a:p>
        </p:txBody>
      </p:sp>
    </p:spTree>
    <p:extLst>
      <p:ext uri="{BB962C8B-B14F-4D97-AF65-F5344CB8AC3E}">
        <p14:creationId xmlns:p14="http://schemas.microsoft.com/office/powerpoint/2010/main" val="41156317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pPr algn="r"/>
            <a:r>
              <a:rPr lang="en-US" altLang="en-US"/>
              <a:t>Boulder’s Carbon Tax:</a:t>
            </a:r>
            <a:br>
              <a:rPr lang="en-US" altLang="en-US"/>
            </a:br>
            <a:r>
              <a:rPr lang="en-US" altLang="en-US" b="0">
                <a:solidFill>
                  <a:schemeClr val="accent1"/>
                </a:solidFill>
              </a:rPr>
              <a:t>Specifics</a:t>
            </a:r>
          </a:p>
        </p:txBody>
      </p:sp>
      <p:sp>
        <p:nvSpPr>
          <p:cNvPr id="210947" name="Rectangle 3"/>
          <p:cNvSpPr>
            <a:spLocks noGrp="1" noChangeArrowheads="1"/>
          </p:cNvSpPr>
          <p:nvPr>
            <p:ph type="body" sz="half" idx="1"/>
          </p:nvPr>
        </p:nvSpPr>
        <p:spPr>
          <a:xfrm>
            <a:off x="457200" y="1719263"/>
            <a:ext cx="8153400" cy="642937"/>
          </a:xfrm>
        </p:spPr>
        <p:txBody>
          <a:bodyPr/>
          <a:lstStyle/>
          <a:p>
            <a:r>
              <a:rPr lang="en-US" altLang="en-US" sz="2600" dirty="0"/>
              <a:t>Tax on electricity consumption</a:t>
            </a:r>
          </a:p>
        </p:txBody>
      </p:sp>
      <p:pic>
        <p:nvPicPr>
          <p:cNvPr id="21094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3000" y="2466975"/>
            <a:ext cx="7162800" cy="3629025"/>
          </a:xfrm>
          <a:noFill/>
          <a:ln/>
        </p:spPr>
      </p:pic>
      <p:sp>
        <p:nvSpPr>
          <p:cNvPr id="210950" name="Text Box 6"/>
          <p:cNvSpPr txBox="1">
            <a:spLocks noChangeArrowheads="1"/>
          </p:cNvSpPr>
          <p:nvPr/>
        </p:nvSpPr>
        <p:spPr bwMode="auto">
          <a:xfrm>
            <a:off x="898525" y="5522913"/>
            <a:ext cx="854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10951" name="Text Box 7"/>
          <p:cNvSpPr txBox="1">
            <a:spLocks noChangeArrowheads="1"/>
          </p:cNvSpPr>
          <p:nvPr/>
        </p:nvSpPr>
        <p:spPr bwMode="auto">
          <a:xfrm>
            <a:off x="2362200" y="58674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15%</a:t>
            </a:r>
          </a:p>
        </p:txBody>
      </p:sp>
    </p:spTree>
    <p:extLst>
      <p:ext uri="{BB962C8B-B14F-4D97-AF65-F5344CB8AC3E}">
        <p14:creationId xmlns:p14="http://schemas.microsoft.com/office/powerpoint/2010/main" val="31413150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95400" y="1719263"/>
            <a:ext cx="6512942" cy="4399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4" name="Rectangle 2"/>
          <p:cNvSpPr>
            <a:spLocks noGrp="1" noChangeArrowheads="1"/>
          </p:cNvSpPr>
          <p:nvPr>
            <p:ph type="title"/>
          </p:nvPr>
        </p:nvSpPr>
        <p:spPr>
          <a:xfrm>
            <a:off x="457200" y="-152400"/>
            <a:ext cx="7543800" cy="1295400"/>
          </a:xfrm>
        </p:spPr>
        <p:txBody>
          <a:bodyPr/>
          <a:lstStyle/>
          <a:p>
            <a:r>
              <a:rPr lang="en-US" altLang="en-US"/>
              <a:t>2005 Emissions by Sector</a:t>
            </a:r>
          </a:p>
        </p:txBody>
      </p:sp>
    </p:spTree>
    <p:extLst>
      <p:ext uri="{BB962C8B-B14F-4D97-AF65-F5344CB8AC3E}">
        <p14:creationId xmlns:p14="http://schemas.microsoft.com/office/powerpoint/2010/main" val="120378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title"/>
          </p:nvPr>
        </p:nvSpPr>
        <p:spPr/>
        <p:txBody>
          <a:bodyPr>
            <a:normAutofit/>
          </a:bodyPr>
          <a:lstStyle/>
          <a:p>
            <a:pPr algn="r"/>
            <a:r>
              <a:rPr lang="en-US" altLang="en-US"/>
              <a:t>Boulder’s Carbon Tax:</a:t>
            </a:r>
            <a:br>
              <a:rPr lang="en-US" altLang="en-US"/>
            </a:br>
            <a:r>
              <a:rPr lang="en-US" altLang="en-US" b="0">
                <a:solidFill>
                  <a:schemeClr val="accent1"/>
                </a:solidFill>
              </a:rPr>
              <a:t>Specifics</a:t>
            </a:r>
          </a:p>
        </p:txBody>
      </p:sp>
      <p:sp>
        <p:nvSpPr>
          <p:cNvPr id="315403" name="Rectangle 11"/>
          <p:cNvSpPr>
            <a:spLocks noGrp="1" noChangeArrowheads="1"/>
          </p:cNvSpPr>
          <p:nvPr>
            <p:ph type="body" sz="half" idx="1"/>
          </p:nvPr>
        </p:nvSpPr>
        <p:spPr>
          <a:xfrm>
            <a:off x="228600" y="1600200"/>
            <a:ext cx="8458200" cy="4419600"/>
          </a:xfrm>
          <a:noFill/>
          <a:ln/>
        </p:spPr>
        <p:txBody>
          <a:bodyPr>
            <a:normAutofit lnSpcReduction="10000"/>
          </a:bodyPr>
          <a:lstStyle/>
          <a:p>
            <a:r>
              <a:rPr lang="en-US" altLang="en-US" sz="2800" dirty="0"/>
              <a:t>Maximize </a:t>
            </a:r>
            <a:r>
              <a:rPr lang="en-US" altLang="en-US" sz="2800" b="1" i="1" dirty="0"/>
              <a:t>voluntary</a:t>
            </a:r>
            <a:r>
              <a:rPr lang="en-US" altLang="en-US" sz="2800" dirty="0"/>
              <a:t> emissions reductions through:</a:t>
            </a:r>
          </a:p>
          <a:p>
            <a:endParaRPr lang="en-US" altLang="en-US" sz="2600" dirty="0"/>
          </a:p>
          <a:p>
            <a:pPr marL="742950" lvl="1" indent="-285750"/>
            <a:r>
              <a:rPr lang="en-US" altLang="en-US" sz="2800" dirty="0"/>
              <a:t>Education, outreach and marketing</a:t>
            </a:r>
          </a:p>
          <a:p>
            <a:pPr marL="742950" lvl="1" indent="-285750"/>
            <a:endParaRPr lang="en-US" altLang="en-US" sz="2800" dirty="0"/>
          </a:p>
          <a:p>
            <a:pPr marL="742950" lvl="1" indent="-285750"/>
            <a:r>
              <a:rPr lang="en-US" altLang="en-US" sz="2800" dirty="0"/>
              <a:t>Reducing barriers to energy efficiency and renewable energy</a:t>
            </a:r>
          </a:p>
          <a:p>
            <a:pPr marL="742950" lvl="1" indent="-285750"/>
            <a:endParaRPr lang="en-US" altLang="en-US" sz="2800" dirty="0"/>
          </a:p>
          <a:p>
            <a:pPr marL="742950" lvl="1" indent="-285750"/>
            <a:r>
              <a:rPr lang="en-US" altLang="en-US" sz="2800" dirty="0"/>
              <a:t>Connecting residents and businesses with available rebates and tax credits</a:t>
            </a:r>
          </a:p>
          <a:p>
            <a:pPr marL="742950" lvl="1" indent="-285750">
              <a:buFont typeface="Wingdings" pitchFamily="2" charset="2"/>
              <a:buNone/>
            </a:pPr>
            <a:endParaRPr lang="en-US" altLang="en-US" sz="2200" dirty="0"/>
          </a:p>
        </p:txBody>
      </p:sp>
      <p:sp>
        <p:nvSpPr>
          <p:cNvPr id="315397" name="Text Box 5"/>
          <p:cNvSpPr txBox="1">
            <a:spLocks noChangeArrowheads="1"/>
          </p:cNvSpPr>
          <p:nvPr/>
        </p:nvSpPr>
        <p:spPr bwMode="auto">
          <a:xfrm>
            <a:off x="898525" y="5522913"/>
            <a:ext cx="854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extLst>
      <p:ext uri="{BB962C8B-B14F-4D97-AF65-F5344CB8AC3E}">
        <p14:creationId xmlns:p14="http://schemas.microsoft.com/office/powerpoint/2010/main" val="21855486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36418" y="1828800"/>
            <a:ext cx="8229600" cy="4373563"/>
          </a:xfrm>
        </p:spPr>
        <p:txBody>
          <a:bodyPr/>
          <a:lstStyle/>
          <a:p>
            <a:pPr marL="495300" indent="-495300">
              <a:buFont typeface="Wingdings" pitchFamily="2" charset="2"/>
              <a:buAutoNum type="arabicPeriod"/>
            </a:pPr>
            <a:r>
              <a:rPr lang="en-US" altLang="en-US" sz="2600" b="1" dirty="0"/>
              <a:t>Increase energy efficiency</a:t>
            </a:r>
          </a:p>
          <a:p>
            <a:pPr marL="495300" indent="-495300">
              <a:buFont typeface="Wingdings" pitchFamily="2" charset="2"/>
              <a:buAutoNum type="arabicPeriod"/>
            </a:pPr>
            <a:r>
              <a:rPr lang="en-US" altLang="en-US" sz="2600" b="1" dirty="0"/>
              <a:t>Switch to renewable energy and vehicle fuels</a:t>
            </a:r>
          </a:p>
          <a:p>
            <a:pPr marL="495300" indent="-495300">
              <a:buFont typeface="Wingdings" pitchFamily="2" charset="2"/>
              <a:buAutoNum type="arabicPeriod"/>
            </a:pPr>
            <a:r>
              <a:rPr lang="en-US" altLang="en-US" sz="2600" b="1" dirty="0"/>
              <a:t>Reduce vehicle miles traveled</a:t>
            </a:r>
          </a:p>
          <a:p>
            <a:pPr marL="495300" indent="-495300">
              <a:buFont typeface="Wingdings" pitchFamily="2" charset="2"/>
              <a:buNone/>
            </a:pPr>
            <a:endParaRPr lang="en-US" altLang="en-US" sz="1400" dirty="0"/>
          </a:p>
          <a:p>
            <a:pPr marL="495300" indent="-495300">
              <a:buFont typeface="Wingdings" pitchFamily="2" charset="2"/>
              <a:buNone/>
            </a:pPr>
            <a:r>
              <a:rPr lang="en-US" altLang="en-US" sz="2600" dirty="0" smtClean="0"/>
              <a:t>Goal: Maximize </a:t>
            </a:r>
            <a:r>
              <a:rPr lang="en-US" altLang="en-US" sz="2600" dirty="0"/>
              <a:t>voluntary emissions reductions through:</a:t>
            </a:r>
          </a:p>
          <a:p>
            <a:pPr marL="763588" lvl="1" indent="-419100"/>
            <a:r>
              <a:rPr lang="en-US" altLang="en-US" sz="2200" b="1" dirty="0"/>
              <a:t>Education, outreach and marketing</a:t>
            </a:r>
          </a:p>
          <a:p>
            <a:pPr marL="763588" lvl="1" indent="-419100"/>
            <a:r>
              <a:rPr lang="en-US" altLang="en-US" sz="2200" b="1" dirty="0"/>
              <a:t>Connecting residents and businesses with available rebates and tax credits</a:t>
            </a:r>
          </a:p>
          <a:p>
            <a:pPr marL="763588" lvl="1" indent="-419100"/>
            <a:r>
              <a:rPr lang="en-US" altLang="en-US" sz="2200" b="1" dirty="0"/>
              <a:t>Providing services not offered in the Boulder </a:t>
            </a:r>
            <a:r>
              <a:rPr lang="en-US" altLang="en-US" sz="2200" b="1" dirty="0" smtClean="0"/>
              <a:t>market </a:t>
            </a:r>
            <a:endParaRPr lang="en-US" altLang="en-US" sz="2200" b="1" dirty="0"/>
          </a:p>
        </p:txBody>
      </p:sp>
      <p:sp>
        <p:nvSpPr>
          <p:cNvPr id="30722" name="Rectangle 2"/>
          <p:cNvSpPr>
            <a:spLocks noGrp="1" noChangeArrowheads="1"/>
          </p:cNvSpPr>
          <p:nvPr>
            <p:ph type="title"/>
          </p:nvPr>
        </p:nvSpPr>
        <p:spPr>
          <a:xfrm>
            <a:off x="457200" y="244475"/>
            <a:ext cx="7543800" cy="1127125"/>
          </a:xfrm>
        </p:spPr>
        <p:txBody>
          <a:bodyPr>
            <a:normAutofit fontScale="90000"/>
          </a:bodyPr>
          <a:lstStyle/>
          <a:p>
            <a:pPr algn="r"/>
            <a:r>
              <a:rPr lang="en-US" altLang="en-US" sz="3500"/>
              <a:t>Climate Action Plan </a:t>
            </a:r>
            <a:br>
              <a:rPr lang="en-US" altLang="en-US" sz="3500"/>
            </a:br>
            <a:r>
              <a:rPr lang="en-US" altLang="en-US" sz="3500" b="0">
                <a:solidFill>
                  <a:schemeClr val="accent1"/>
                </a:solidFill>
              </a:rPr>
              <a:t>Strategies</a:t>
            </a:r>
            <a:endParaRPr lang="en-US" altLang="en-US" sz="2600" b="0">
              <a:solidFill>
                <a:schemeClr val="accent1"/>
              </a:solidFill>
            </a:endParaRPr>
          </a:p>
        </p:txBody>
      </p:sp>
      <p:sp>
        <p:nvSpPr>
          <p:cNvPr id="2" name="Rectangle 1"/>
          <p:cNvSpPr/>
          <p:nvPr/>
        </p:nvSpPr>
        <p:spPr>
          <a:xfrm>
            <a:off x="457200" y="1066800"/>
            <a:ext cx="2903359" cy="313932"/>
          </a:xfrm>
          <a:prstGeom prst="rect">
            <a:avLst/>
          </a:prstGeom>
        </p:spPr>
        <p:txBody>
          <a:bodyPr wrap="none">
            <a:spAutoFit/>
          </a:bodyPr>
          <a:lstStyle/>
          <a:p>
            <a:pPr marL="342900" indent="-342900">
              <a:lnSpc>
                <a:spcPct val="80000"/>
              </a:lnSpc>
              <a:spcAft>
                <a:spcPts val="1413"/>
              </a:spcAft>
              <a:buFont typeface="Arial" pitchFamily="34" charset="0"/>
              <a:buChar char="•"/>
              <a:defRPr/>
            </a:pPr>
            <a:r>
              <a:rPr lang="en-ZA" dirty="0">
                <a:latin typeface="Arial" pitchFamily="18"/>
                <a:ea typeface="SimSun" pitchFamily="2"/>
                <a:cs typeface="Tahoma" pitchFamily="2"/>
              </a:rPr>
              <a:t>Driving local innovation</a:t>
            </a:r>
          </a:p>
        </p:txBody>
      </p:sp>
    </p:spTree>
    <p:extLst>
      <p:ext uri="{BB962C8B-B14F-4D97-AF65-F5344CB8AC3E}">
        <p14:creationId xmlns:p14="http://schemas.microsoft.com/office/powerpoint/2010/main" val="128852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title"/>
          </p:nvPr>
        </p:nvSpPr>
        <p:spPr/>
        <p:txBody>
          <a:bodyPr>
            <a:normAutofit/>
          </a:bodyPr>
          <a:lstStyle/>
          <a:p>
            <a:pPr algn="r"/>
            <a:r>
              <a:rPr lang="en-US" altLang="en-US"/>
              <a:t>Boulder’s Carbon Tax:</a:t>
            </a:r>
            <a:br>
              <a:rPr lang="en-US" altLang="en-US"/>
            </a:br>
            <a:r>
              <a:rPr lang="en-US" altLang="en-US" b="0">
                <a:solidFill>
                  <a:schemeClr val="accent1"/>
                </a:solidFill>
              </a:rPr>
              <a:t>Specifics</a:t>
            </a:r>
          </a:p>
        </p:txBody>
      </p:sp>
      <p:sp>
        <p:nvSpPr>
          <p:cNvPr id="212996" name="Rectangle 4"/>
          <p:cNvSpPr>
            <a:spLocks noGrp="1" noChangeArrowheads="1"/>
          </p:cNvSpPr>
          <p:nvPr>
            <p:ph type="body" sz="half" idx="1"/>
          </p:nvPr>
        </p:nvSpPr>
        <p:spPr>
          <a:xfrm>
            <a:off x="228600" y="1862932"/>
            <a:ext cx="8686800" cy="4461668"/>
          </a:xfrm>
        </p:spPr>
        <p:txBody>
          <a:bodyPr>
            <a:normAutofit lnSpcReduction="10000"/>
          </a:bodyPr>
          <a:lstStyle/>
          <a:p>
            <a:r>
              <a:rPr lang="en-US" altLang="en-US" sz="2600" dirty="0"/>
              <a:t>Applies to all electricity customers in the city</a:t>
            </a:r>
          </a:p>
          <a:p>
            <a:r>
              <a:rPr lang="en-US" altLang="en-US" sz="2600" dirty="0"/>
              <a:t>No tax charged for green power customers</a:t>
            </a:r>
          </a:p>
          <a:p>
            <a:r>
              <a:rPr lang="en-US" altLang="en-US" sz="2600" dirty="0"/>
              <a:t>Rates set in direct proportion to expected program sector expenditures</a:t>
            </a:r>
          </a:p>
          <a:p>
            <a:r>
              <a:rPr lang="en-US" altLang="en-US" sz="2600" dirty="0"/>
              <a:t>Rates can be re-set depending on program needs</a:t>
            </a:r>
          </a:p>
          <a:p>
            <a:r>
              <a:rPr lang="en-US" altLang="en-US" sz="2600" dirty="0"/>
              <a:t>Rates can be increased by 20%</a:t>
            </a:r>
          </a:p>
          <a:p>
            <a:r>
              <a:rPr lang="en-US" altLang="en-US" sz="2600" dirty="0"/>
              <a:t>Sunsets in 2012</a:t>
            </a:r>
          </a:p>
          <a:p>
            <a:r>
              <a:rPr lang="en-US" altLang="en-US" sz="2600" dirty="0"/>
              <a:t>Will raise approximately $1 million per </a:t>
            </a:r>
            <a:r>
              <a:rPr lang="en-US" altLang="en-US" sz="2600" dirty="0" smtClean="0"/>
              <a:t>year</a:t>
            </a:r>
          </a:p>
          <a:p>
            <a:r>
              <a:rPr lang="en-US" altLang="en-US" sz="2600" b="1" dirty="0" smtClean="0"/>
              <a:t>Resulted in significant reductions across all sectors of the local economy by 2012.</a:t>
            </a:r>
          </a:p>
          <a:p>
            <a:endParaRPr lang="en-US" altLang="en-US" sz="2600" dirty="0"/>
          </a:p>
          <a:p>
            <a:endParaRPr lang="en-US" altLang="en-US" sz="2600" dirty="0" smtClean="0"/>
          </a:p>
          <a:p>
            <a:endParaRPr lang="en-US" altLang="en-US" sz="2600" dirty="0"/>
          </a:p>
          <a:p>
            <a:endParaRPr lang="en-US" altLang="en-US" sz="2600" dirty="0"/>
          </a:p>
        </p:txBody>
      </p:sp>
      <p:sp>
        <p:nvSpPr>
          <p:cNvPr id="212997" name="Text Box 5"/>
          <p:cNvSpPr txBox="1">
            <a:spLocks noChangeArrowheads="1"/>
          </p:cNvSpPr>
          <p:nvPr/>
        </p:nvSpPr>
        <p:spPr bwMode="auto">
          <a:xfrm>
            <a:off x="898525" y="5522913"/>
            <a:ext cx="854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extLst>
      <p:ext uri="{BB962C8B-B14F-4D97-AF65-F5344CB8AC3E}">
        <p14:creationId xmlns:p14="http://schemas.microsoft.com/office/powerpoint/2010/main" val="163567868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3600" dirty="0"/>
              <a:t>GHG Emissions Reductions</a:t>
            </a:r>
            <a:r>
              <a:rPr lang="en-US" altLang="en-US" dirty="0"/>
              <a:t/>
            </a:r>
            <a:br>
              <a:rPr lang="en-US" altLang="en-US" dirty="0"/>
            </a:br>
            <a:r>
              <a:rPr lang="en-US" altLang="en-US" sz="3200" b="0" dirty="0">
                <a:solidFill>
                  <a:schemeClr val="accent1"/>
                </a:solidFill>
              </a:rPr>
              <a:t>per sector by 2012 (mtCO</a:t>
            </a:r>
            <a:r>
              <a:rPr lang="en-US" altLang="en-US" sz="3200" b="0" baseline="-25000" dirty="0">
                <a:solidFill>
                  <a:schemeClr val="accent1"/>
                </a:solidFill>
              </a:rPr>
              <a:t>2</a:t>
            </a:r>
            <a:r>
              <a:rPr lang="en-US" altLang="en-US" sz="3200" b="0" dirty="0">
                <a:solidFill>
                  <a:schemeClr val="accent1"/>
                </a:solidFill>
              </a:rPr>
              <a:t>e)</a:t>
            </a:r>
          </a:p>
        </p:txBody>
      </p:sp>
      <p:graphicFrame>
        <p:nvGraphicFramePr>
          <p:cNvPr id="113975" name="Group 311"/>
          <p:cNvGraphicFramePr>
            <a:graphicFrameLocks noGrp="1"/>
          </p:cNvGraphicFramePr>
          <p:nvPr>
            <p:ph type="tbl" idx="1"/>
          </p:nvPr>
        </p:nvGraphicFramePr>
        <p:xfrm>
          <a:off x="533400" y="1930400"/>
          <a:ext cx="7924800" cy="4089084"/>
        </p:xfrm>
        <a:graphic>
          <a:graphicData uri="http://schemas.openxmlformats.org/drawingml/2006/table">
            <a:tbl>
              <a:tblPr/>
              <a:tblGrid>
                <a:gridCol w="2133600"/>
                <a:gridCol w="2049463"/>
                <a:gridCol w="2446337"/>
                <a:gridCol w="1295400"/>
              </a:tblGrid>
              <a:tr h="857250">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pitchFamily="34" charset="0"/>
                          <a:cs typeface="Arial" pitchFamily="34" charset="0"/>
                        </a:rPr>
                        <a:t>Sector</a:t>
                      </a:r>
                      <a:endParaRPr kumimoji="0" lang="en-US" altLang="en-US" sz="26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pitchFamily="34" charset="0"/>
                          <a:cs typeface="Arial" pitchFamily="34" charset="0"/>
                        </a:rPr>
                        <a:t>Energy</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pitchFamily="34" charset="0"/>
                          <a:cs typeface="Arial" pitchFamily="34" charset="0"/>
                        </a:rPr>
                        <a:t>Efficiency</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pitchFamily="34" charset="0"/>
                        </a:rPr>
                        <a:t>Renewable Energy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pitchFamily="34" charset="0"/>
                          <a:cs typeface="Arial" pitchFamily="34" charset="0"/>
                        </a:rPr>
                        <a:t>Total</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801688">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itchFamily="34" charset="0"/>
                          <a:cs typeface="Arial" pitchFamily="34" charset="0"/>
                        </a:rPr>
                        <a:t>Residential</a:t>
                      </a:r>
                      <a:endParaRPr kumimoji="0" lang="en-US" altLang="en-US" sz="2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pitchFamily="34" charset="0"/>
                          <a:cs typeface="Arial" pitchFamily="34" charset="0"/>
                        </a:rPr>
                        <a:t>30,228</a:t>
                      </a:r>
                      <a:endParaRPr kumimoji="0" lang="en-US" altLang="en-US" sz="26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pitchFamily="34" charset="0"/>
                          <a:cs typeface="Arial" pitchFamily="34" charset="0"/>
                        </a:rPr>
                        <a:t>16,914</a:t>
                      </a:r>
                      <a:endParaRPr kumimoji="0" lang="en-US" altLang="en-US" sz="26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pitchFamily="34" charset="0"/>
                          <a:cs typeface="Arial" pitchFamily="34" charset="0"/>
                        </a:rPr>
                        <a:t>47,142</a:t>
                      </a:r>
                      <a:endParaRPr kumimoji="0" lang="en-US" altLang="en-US" sz="26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itchFamily="34" charset="0"/>
                          <a:cs typeface="Arial" pitchFamily="34" charset="0"/>
                        </a:rPr>
                        <a:t>Commercial</a:t>
                      </a:r>
                      <a:endParaRPr kumimoji="0" lang="en-US" altLang="en-US" sz="2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30,852</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32,088</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62,940</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1688">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itchFamily="34" charset="0"/>
                          <a:cs typeface="Arial" pitchFamily="34" charset="0"/>
                        </a:rPr>
                        <a:t>Industrial</a:t>
                      </a:r>
                      <a:endParaRPr kumimoji="0" lang="en-US" altLang="en-US" sz="2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10,896</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21,000</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31,896</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1688">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itchFamily="34" charset="0"/>
                        </a:rPr>
                        <a:t>City Operations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4,248</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4,002</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itchFamily="2" charset="2"/>
                        <a:defRPr sz="2600">
                          <a:solidFill>
                            <a:schemeClr val="tx1"/>
                          </a:solidFill>
                          <a:latin typeface="Arial" pitchFamily="34" charset="0"/>
                        </a:defRPr>
                      </a:lvl1pPr>
                      <a:lvl2pPr marL="692150" indent="-347663">
                        <a:spcBef>
                          <a:spcPct val="20000"/>
                        </a:spcBef>
                        <a:buClr>
                          <a:schemeClr val="accent2"/>
                        </a:buClr>
                        <a:buSzPct val="70000"/>
                        <a:buFont typeface="Wingdings" pitchFamily="2" charset="2"/>
                        <a:defRPr sz="2200">
                          <a:solidFill>
                            <a:schemeClr val="tx1"/>
                          </a:solidFill>
                          <a:latin typeface="Arial" pitchFamily="34" charset="0"/>
                        </a:defRPr>
                      </a:lvl2pPr>
                      <a:lvl3pPr marL="987425" indent="-293688">
                        <a:spcBef>
                          <a:spcPct val="20000"/>
                        </a:spcBef>
                        <a:buClr>
                          <a:schemeClr val="accent1"/>
                        </a:buClr>
                        <a:buSzPct val="70000"/>
                        <a:buFont typeface="Wingdings" pitchFamily="2" charset="2"/>
                        <a:defRPr sz="2100">
                          <a:solidFill>
                            <a:schemeClr val="tx1"/>
                          </a:solidFill>
                          <a:latin typeface="Arial" pitchFamily="34" charset="0"/>
                        </a:defRPr>
                      </a:lvl3pPr>
                      <a:lvl4pPr marL="1281113" indent="-292100">
                        <a:spcBef>
                          <a:spcPct val="20000"/>
                        </a:spcBef>
                        <a:buClr>
                          <a:schemeClr val="tx2"/>
                        </a:buClr>
                        <a:buSzPct val="75000"/>
                        <a:buFont typeface="Wingdings" pitchFamily="2" charset="2"/>
                        <a:defRPr>
                          <a:solidFill>
                            <a:schemeClr val="tx1"/>
                          </a:solidFill>
                          <a:latin typeface="Arial" pitchFamily="34" charset="0"/>
                        </a:defRPr>
                      </a:lvl4pPr>
                      <a:lvl5pPr marL="1598613" indent="-315913">
                        <a:spcBef>
                          <a:spcPct val="20000"/>
                        </a:spcBef>
                        <a:buClr>
                          <a:schemeClr val="folHlink"/>
                        </a:buClr>
                        <a:buSzPct val="80000"/>
                        <a:buFont typeface="Wingdings" pitchFamily="2" charset="2"/>
                        <a:defRPr>
                          <a:solidFill>
                            <a:schemeClr val="tx1"/>
                          </a:solidFill>
                          <a:latin typeface="Arial" pitchFamily="34" charset="0"/>
                        </a:defRPr>
                      </a:lvl5pPr>
                      <a:lvl6pPr marL="20558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5130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9702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427413" indent="-31591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pitchFamily="34" charset="0"/>
                          <a:cs typeface="Arial" pitchFamily="34" charset="0"/>
                        </a:rPr>
                        <a:t>8,250</a:t>
                      </a:r>
                      <a:endParaRPr kumimoji="0" lang="en-US" altLang="en-US" sz="26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071923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2400" y="533400"/>
            <a:ext cx="7924800" cy="1143000"/>
          </a:xfrm>
        </p:spPr>
        <p:txBody>
          <a:bodyPr>
            <a:normAutofit/>
          </a:bodyPr>
          <a:lstStyle/>
          <a:p>
            <a:pPr algn="l"/>
            <a:r>
              <a:rPr lang="en-US" altLang="en-US" sz="3200" dirty="0"/>
              <a:t>Portland Profile</a:t>
            </a:r>
          </a:p>
        </p:txBody>
      </p:sp>
      <p:sp>
        <p:nvSpPr>
          <p:cNvPr id="118787" name="Rectangle 3"/>
          <p:cNvSpPr>
            <a:spLocks noGrp="1" noChangeArrowheads="1"/>
          </p:cNvSpPr>
          <p:nvPr>
            <p:ph type="body" idx="1"/>
          </p:nvPr>
        </p:nvSpPr>
        <p:spPr>
          <a:xfrm>
            <a:off x="152400" y="2667000"/>
            <a:ext cx="8839200" cy="4495800"/>
          </a:xfrm>
        </p:spPr>
        <p:txBody>
          <a:bodyPr>
            <a:normAutofit/>
          </a:bodyPr>
          <a:lstStyle/>
          <a:p>
            <a:r>
              <a:rPr lang="en-US" altLang="en-US" sz="3600" dirty="0"/>
              <a:t>545,000 population</a:t>
            </a:r>
          </a:p>
          <a:p>
            <a:r>
              <a:rPr lang="en-US" altLang="en-US" sz="3600" dirty="0"/>
              <a:t>135,000 households</a:t>
            </a:r>
          </a:p>
          <a:p>
            <a:r>
              <a:rPr lang="en-US" altLang="en-US" sz="3600" dirty="0"/>
              <a:t>2,500 multifamily complexes</a:t>
            </a:r>
          </a:p>
          <a:p>
            <a:r>
              <a:rPr lang="en-US" altLang="en-US" sz="3600" dirty="0"/>
              <a:t>20,000 businesses</a:t>
            </a:r>
          </a:p>
          <a:p>
            <a:pPr>
              <a:spcBef>
                <a:spcPts val="0"/>
              </a:spcBef>
              <a:buFont typeface="Wingdings" pitchFamily="2" charset="2"/>
              <a:buNone/>
            </a:pPr>
            <a:endParaRPr lang="en-US" altLang="en-US" sz="1400" dirty="0" smtClean="0"/>
          </a:p>
          <a:p>
            <a:pPr>
              <a:spcBef>
                <a:spcPts val="0"/>
              </a:spcBef>
              <a:buFont typeface="Wingdings" pitchFamily="2" charset="2"/>
              <a:buNone/>
            </a:pPr>
            <a:endParaRPr lang="en-US" altLang="en-US" sz="1400" dirty="0"/>
          </a:p>
          <a:p>
            <a:pPr>
              <a:spcBef>
                <a:spcPts val="0"/>
              </a:spcBef>
              <a:buFont typeface="Wingdings" pitchFamily="2" charset="2"/>
              <a:buNone/>
            </a:pPr>
            <a:r>
              <a:rPr lang="en-US" altLang="en-US" sz="1400" dirty="0" smtClean="0"/>
              <a:t>Source: Bruce </a:t>
            </a:r>
            <a:r>
              <a:rPr lang="en-US" altLang="en-US" sz="1400" dirty="0"/>
              <a:t>Walker </a:t>
            </a:r>
            <a:r>
              <a:rPr lang="en-US" altLang="en-US" sz="1400" dirty="0" smtClean="0"/>
              <a:t>City </a:t>
            </a:r>
            <a:r>
              <a:rPr lang="en-US" altLang="en-US" sz="1400" dirty="0"/>
              <a:t>of Portland </a:t>
            </a:r>
            <a:r>
              <a:rPr lang="en-US" altLang="en-US" sz="1400" dirty="0" smtClean="0"/>
              <a:t>Office </a:t>
            </a:r>
            <a:r>
              <a:rPr lang="en-US" altLang="en-US" sz="1400" dirty="0"/>
              <a:t>of </a:t>
            </a:r>
            <a:r>
              <a:rPr lang="en-US" altLang="en-US" sz="1400" dirty="0" smtClean="0"/>
              <a:t>Sustainable Development </a:t>
            </a:r>
            <a:r>
              <a:rPr lang="en-US" altLang="en-US" sz="1400" dirty="0"/>
              <a:t/>
            </a:r>
            <a:br>
              <a:rPr lang="en-US" altLang="en-US" sz="1400" dirty="0"/>
            </a:br>
            <a:r>
              <a:rPr lang="en-US" altLang="en-US" sz="1400" dirty="0"/>
              <a:t>Solid Waste &amp; Recycling </a:t>
            </a:r>
            <a:r>
              <a:rPr lang="en-US" altLang="en-US" sz="1400" dirty="0" smtClean="0"/>
              <a:t>Program, 721 </a:t>
            </a:r>
            <a:r>
              <a:rPr lang="en-US" altLang="en-US" sz="1400" dirty="0"/>
              <a:t>NW 9th Avenue, Room 350 </a:t>
            </a:r>
            <a:br>
              <a:rPr lang="en-US" altLang="en-US" sz="1400" dirty="0"/>
            </a:br>
            <a:r>
              <a:rPr lang="en-US" altLang="en-US" sz="1400" dirty="0"/>
              <a:t>Portland, OR 97209 </a:t>
            </a:r>
            <a:r>
              <a:rPr lang="en-US" altLang="en-US" sz="1400" b="1" u="sng" dirty="0" smtClean="0">
                <a:solidFill>
                  <a:srgbClr val="663300"/>
                </a:solidFill>
              </a:rPr>
              <a:t>bwalker@ci.portland.or.us </a:t>
            </a:r>
            <a:endParaRPr lang="en-US" altLang="en-US" sz="1400" b="1" u="sng" dirty="0">
              <a:solidFill>
                <a:srgbClr val="663300"/>
              </a:solidFill>
            </a:endParaRPr>
          </a:p>
          <a:p>
            <a:pPr>
              <a:spcBef>
                <a:spcPts val="0"/>
              </a:spcBef>
              <a:buFont typeface="Wingdings" pitchFamily="2" charset="2"/>
              <a:buNone/>
            </a:pPr>
            <a:r>
              <a:rPr lang="en-US" altLang="en-US" sz="1400" b="1" u="sng" dirty="0">
                <a:solidFill>
                  <a:srgbClr val="663300"/>
                </a:solidFill>
              </a:rPr>
              <a:t>http://www.sustainableportland.org</a:t>
            </a:r>
            <a:r>
              <a:rPr lang="en-US" altLang="en-US" sz="1400" dirty="0">
                <a:solidFill>
                  <a:schemeClr val="accent2"/>
                </a:solidFill>
              </a:rPr>
              <a:t> </a:t>
            </a:r>
            <a:endParaRPr lang="en-US" altLang="en-US" dirty="0"/>
          </a:p>
        </p:txBody>
      </p:sp>
      <p:graphicFrame>
        <p:nvGraphicFramePr>
          <p:cNvPr id="118788" name="Object 4"/>
          <p:cNvGraphicFramePr>
            <a:graphicFrameLocks noChangeAspect="1"/>
          </p:cNvGraphicFramePr>
          <p:nvPr/>
        </p:nvGraphicFramePr>
        <p:xfrm>
          <a:off x="4356100" y="292100"/>
          <a:ext cx="4495800" cy="2324100"/>
        </p:xfrm>
        <a:graphic>
          <a:graphicData uri="http://schemas.openxmlformats.org/presentationml/2006/ole">
            <mc:AlternateContent xmlns:mc="http://schemas.openxmlformats.org/markup-compatibility/2006">
              <mc:Choice xmlns:v="urn:schemas-microsoft-com:vml" Requires="v">
                <p:oleObj spid="_x0000_s1036" name="Photo Editor Photo" r:id="rId4" imgW="3095238" imgH="1762371" progId="MSPhotoEd.3">
                  <p:embed/>
                </p:oleObj>
              </mc:Choice>
              <mc:Fallback>
                <p:oleObj name="Photo Editor Photo" r:id="rId4" imgW="3095238" imgH="17623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92100"/>
                        <a:ext cx="44958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152400" y="152400"/>
            <a:ext cx="4038600" cy="584775"/>
          </a:xfrm>
          <a:prstGeom prst="rect">
            <a:avLst/>
          </a:prstGeom>
        </p:spPr>
        <p:txBody>
          <a:bodyPr wrap="square">
            <a:spAutoFit/>
          </a:bodyPr>
          <a:lstStyle/>
          <a:p>
            <a:r>
              <a:rPr lang="en-US" sz="3200" dirty="0" smtClean="0"/>
              <a:t>II. Portland, Oregon</a:t>
            </a:r>
            <a:endParaRPr lang="en-US" sz="3200" dirty="0"/>
          </a:p>
        </p:txBody>
      </p:sp>
    </p:spTree>
    <p:extLst>
      <p:ext uri="{BB962C8B-B14F-4D97-AF65-F5344CB8AC3E}">
        <p14:creationId xmlns:p14="http://schemas.microsoft.com/office/powerpoint/2010/main" val="54616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a:t>Portland’s Programs</a:t>
            </a:r>
          </a:p>
        </p:txBody>
      </p:sp>
      <p:sp>
        <p:nvSpPr>
          <p:cNvPr id="163843" name="Rectangle 3"/>
          <p:cNvSpPr>
            <a:spLocks noGrp="1" noChangeArrowheads="1"/>
          </p:cNvSpPr>
          <p:nvPr>
            <p:ph type="body" idx="1"/>
          </p:nvPr>
        </p:nvSpPr>
        <p:spPr>
          <a:xfrm>
            <a:off x="457200" y="1752601"/>
            <a:ext cx="8229600" cy="3733800"/>
          </a:xfrm>
        </p:spPr>
        <p:txBody>
          <a:bodyPr>
            <a:normAutofit/>
          </a:bodyPr>
          <a:lstStyle/>
          <a:p>
            <a:r>
              <a:rPr lang="en-US" altLang="en-US" sz="2800" dirty="0" smtClean="0"/>
              <a:t>Leadership: Establish Policies and Goals </a:t>
            </a:r>
          </a:p>
          <a:p>
            <a:pPr marL="114300" indent="0">
              <a:buNone/>
            </a:pPr>
            <a:r>
              <a:rPr lang="en-US" altLang="en-US" sz="2800" dirty="0" smtClean="0"/>
              <a:t> </a:t>
            </a:r>
          </a:p>
          <a:p>
            <a:r>
              <a:rPr lang="en-US" altLang="en-US" sz="2800" b="1" u="sng" dirty="0" smtClean="0"/>
              <a:t>Partnership</a:t>
            </a:r>
            <a:r>
              <a:rPr lang="en-US" altLang="en-US" sz="2800" dirty="0" smtClean="0"/>
              <a:t>: Businesses, Residents and Non-Profit Organizations</a:t>
            </a:r>
          </a:p>
          <a:p>
            <a:endParaRPr lang="en-US" altLang="en-US" sz="1400" dirty="0" smtClean="0"/>
          </a:p>
          <a:p>
            <a:r>
              <a:rPr lang="en-US" altLang="en-US" sz="2800" dirty="0" smtClean="0"/>
              <a:t>Action: </a:t>
            </a:r>
            <a:r>
              <a:rPr lang="en-US" altLang="en-US" sz="2800" u="sng" dirty="0" smtClean="0"/>
              <a:t>Energy Conservation</a:t>
            </a:r>
            <a:r>
              <a:rPr lang="en-US" altLang="en-US" sz="2800" dirty="0" smtClean="0"/>
              <a:t>, </a:t>
            </a:r>
            <a:r>
              <a:rPr lang="en-US" altLang="en-US" sz="2800" u="sng" dirty="0" smtClean="0"/>
              <a:t>Greenhouse Gas Reduction</a:t>
            </a:r>
            <a:r>
              <a:rPr lang="en-US" altLang="en-US" sz="2800" dirty="0" smtClean="0"/>
              <a:t>, </a:t>
            </a:r>
            <a:r>
              <a:rPr lang="en-US" altLang="en-US" sz="2800" u="sng" dirty="0" smtClean="0"/>
              <a:t>Green Building</a:t>
            </a:r>
            <a:r>
              <a:rPr lang="en-US" altLang="en-US" sz="2800" dirty="0" smtClean="0"/>
              <a:t>, Solid Waste &amp; </a:t>
            </a:r>
            <a:r>
              <a:rPr lang="en-US" altLang="en-US" sz="2800" u="sng" dirty="0" smtClean="0"/>
              <a:t>Recycling </a:t>
            </a:r>
            <a:endParaRPr lang="en-US" altLang="en-US" sz="2800" u="sng" dirty="0"/>
          </a:p>
        </p:txBody>
      </p:sp>
      <p:sp>
        <p:nvSpPr>
          <p:cNvPr id="2" name="TextBox 1"/>
          <p:cNvSpPr txBox="1"/>
          <p:nvPr/>
        </p:nvSpPr>
        <p:spPr>
          <a:xfrm>
            <a:off x="457200" y="5688449"/>
            <a:ext cx="7696200" cy="954107"/>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endParaRPr lang="en-US" altLang="en-US" sz="1400" dirty="0" smtClean="0"/>
          </a:p>
          <a:p>
            <a:r>
              <a:rPr lang="en-US" sz="1400" dirty="0" smtClean="0"/>
              <a:t> </a:t>
            </a:r>
            <a:endParaRPr lang="en-US" sz="1400" dirty="0"/>
          </a:p>
        </p:txBody>
      </p:sp>
    </p:spTree>
    <p:extLst>
      <p:ext uri="{BB962C8B-B14F-4D97-AF65-F5344CB8AC3E}">
        <p14:creationId xmlns:p14="http://schemas.microsoft.com/office/powerpoint/2010/main" val="330520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sz="half" idx="2"/>
          </p:nvPr>
        </p:nvSpPr>
        <p:spPr>
          <a:xfrm>
            <a:off x="4724400" y="2237509"/>
            <a:ext cx="4038600" cy="3657600"/>
          </a:xfrm>
        </p:spPr>
        <p:txBody>
          <a:bodyPr/>
          <a:lstStyle/>
          <a:p>
            <a:pPr marL="0" indent="0">
              <a:lnSpc>
                <a:spcPct val="90000"/>
              </a:lnSpc>
            </a:pPr>
            <a:r>
              <a:rPr lang="en-US" altLang="en-US" sz="2800" dirty="0">
                <a:solidFill>
                  <a:schemeClr val="tx1">
                    <a:lumMod val="65000"/>
                    <a:lumOff val="35000"/>
                  </a:schemeClr>
                </a:solidFill>
                <a:effectLst/>
              </a:rPr>
              <a:t>City energy  conservation measures save $2.3 million annually–22% of total energy costs</a:t>
            </a:r>
            <a:endParaRPr lang="en-US" altLang="en-US" sz="2800" dirty="0">
              <a:solidFill>
                <a:schemeClr val="tx1">
                  <a:lumMod val="65000"/>
                  <a:lumOff val="35000"/>
                </a:schemeClr>
              </a:solidFill>
              <a:latin typeface="Helvetica" pitchFamily="34" charset="0"/>
            </a:endParaRPr>
          </a:p>
          <a:p>
            <a:pPr marL="0" indent="0">
              <a:lnSpc>
                <a:spcPct val="90000"/>
              </a:lnSpc>
            </a:pPr>
            <a:r>
              <a:rPr lang="en-US" altLang="en-US" sz="2800" u="sng" dirty="0">
                <a:solidFill>
                  <a:schemeClr val="tx1">
                    <a:lumMod val="65000"/>
                    <a:lumOff val="35000"/>
                  </a:schemeClr>
                </a:solidFill>
                <a:latin typeface="Helvetica" pitchFamily="34" charset="0"/>
              </a:rPr>
              <a:t>Goal: 100% renewable power for city facilities</a:t>
            </a:r>
          </a:p>
          <a:p>
            <a:pPr marL="0" indent="0">
              <a:lnSpc>
                <a:spcPct val="90000"/>
              </a:lnSpc>
              <a:buFont typeface="Wingdings" pitchFamily="2" charset="2"/>
              <a:buNone/>
            </a:pPr>
            <a:endParaRPr lang="en-US" altLang="en-US" sz="2800" dirty="0">
              <a:solidFill>
                <a:schemeClr val="bg1"/>
              </a:solidFill>
              <a:latin typeface="Helvetica" pitchFamily="34" charset="0"/>
            </a:endParaRPr>
          </a:p>
        </p:txBody>
      </p:sp>
      <p:grpSp>
        <p:nvGrpSpPr>
          <p:cNvPr id="199683" name="Group 3"/>
          <p:cNvGrpSpPr>
            <a:grpSpLocks/>
          </p:cNvGrpSpPr>
          <p:nvPr/>
        </p:nvGrpSpPr>
        <p:grpSpPr bwMode="auto">
          <a:xfrm>
            <a:off x="609600" y="1600200"/>
            <a:ext cx="3581400" cy="4724400"/>
            <a:chOff x="336" y="1152"/>
            <a:chExt cx="1957" cy="2871"/>
          </a:xfrm>
        </p:grpSpPr>
        <p:pic>
          <p:nvPicPr>
            <p:cNvPr id="199684" name="Picture 4" descr="Wind1-PP&am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152"/>
              <a:ext cx="1957" cy="2871"/>
            </a:xfrm>
            <a:prstGeom prst="rect">
              <a:avLst/>
            </a:prstGeom>
            <a:noFill/>
            <a:extLst>
              <a:ext uri="{909E8E84-426E-40DD-AFC4-6F175D3DCCD1}">
                <a14:hiddenFill xmlns:a14="http://schemas.microsoft.com/office/drawing/2010/main">
                  <a:solidFill>
                    <a:srgbClr val="FFFFFF"/>
                  </a:solidFill>
                </a14:hiddenFill>
              </a:ext>
            </a:extLst>
          </p:spPr>
        </p:pic>
        <p:sp>
          <p:nvSpPr>
            <p:cNvPr id="199685" name="Text Box 5"/>
            <p:cNvSpPr txBox="1">
              <a:spLocks noChangeArrowheads="1"/>
            </p:cNvSpPr>
            <p:nvPr/>
          </p:nvSpPr>
          <p:spPr bwMode="auto">
            <a:xfrm>
              <a:off x="336" y="3840"/>
              <a:ext cx="864"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i="1">
                  <a:latin typeface="Times New Roman" pitchFamily="18" charset="0"/>
                </a:rPr>
                <a:t>PacifiCorp</a:t>
              </a:r>
              <a:endParaRPr lang="en-US" altLang="en-US" sz="1200">
                <a:latin typeface="Times New Roman" pitchFamily="18" charset="0"/>
              </a:endParaRPr>
            </a:p>
          </p:txBody>
        </p:sp>
      </p:grpSp>
      <p:sp>
        <p:nvSpPr>
          <p:cNvPr id="199686" name="Rectangle 6"/>
          <p:cNvSpPr>
            <a:spLocks noChangeArrowheads="1"/>
          </p:cNvSpPr>
          <p:nvPr/>
        </p:nvSpPr>
        <p:spPr bwMode="auto">
          <a:xfrm>
            <a:off x="685800" y="381000"/>
            <a:ext cx="708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dirty="0">
                <a:solidFill>
                  <a:schemeClr val="tx1">
                    <a:lumMod val="65000"/>
                    <a:lumOff val="35000"/>
                  </a:schemeClr>
                </a:solidFill>
                <a:effectLst>
                  <a:outerShdw blurRad="38100" dist="38100" dir="2700000" algn="tl">
                    <a:srgbClr val="C0C0C0"/>
                  </a:outerShdw>
                </a:effectLst>
              </a:rPr>
              <a:t>Energy Conservation</a:t>
            </a:r>
          </a:p>
        </p:txBody>
      </p:sp>
      <p:sp>
        <p:nvSpPr>
          <p:cNvPr id="7" name="TextBox 6"/>
          <p:cNvSpPr txBox="1"/>
          <p:nvPr/>
        </p:nvSpPr>
        <p:spPr>
          <a:xfrm>
            <a:off x="4648200" y="5360648"/>
            <a:ext cx="4267200" cy="1384995"/>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r>
              <a:rPr lang="en-US" sz="1400" dirty="0" smtClean="0"/>
              <a:t> </a:t>
            </a:r>
            <a:endParaRPr lang="en-US" sz="1400" dirty="0"/>
          </a:p>
        </p:txBody>
      </p:sp>
    </p:spTree>
    <p:extLst>
      <p:ext uri="{BB962C8B-B14F-4D97-AF65-F5344CB8AC3E}">
        <p14:creationId xmlns:p14="http://schemas.microsoft.com/office/powerpoint/2010/main" val="2835051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p:cNvSpPr>
          <p:nvPr>
            <p:ph type="title"/>
          </p:nvPr>
        </p:nvSpPr>
        <p:spPr>
          <a:xfrm>
            <a:off x="351905" y="2057400"/>
            <a:ext cx="8391599" cy="1144921"/>
          </a:xfrm>
        </p:spPr>
        <p:txBody>
          <a:bodyPr>
            <a:normAutofit fontScale="90000"/>
          </a:bodyPr>
          <a:lstStyle/>
          <a:p>
            <a:pPr marL="408966" indent="-408966" algn="l" defTabSz="324005"/>
            <a:r>
              <a:rPr altLang="en-US" sz="2500" b="1" dirty="0">
                <a:solidFill>
                  <a:srgbClr val="008787"/>
                </a:solidFill>
                <a:latin typeface="Arial" charset="0"/>
                <a:ea typeface="SimSun" pitchFamily="2" charset="-122"/>
                <a:cs typeface="Tahoma" pitchFamily="34" charset="0"/>
              </a:rPr>
              <a:t>2.	The significance of  the Green Urban Economy for sustainable development and poverty reduction</a:t>
            </a:r>
            <a:endParaRPr lang="en-US" altLang="en-US" sz="2500" b="1" dirty="0">
              <a:solidFill>
                <a:srgbClr val="008787"/>
              </a:solidFill>
              <a:latin typeface="Arial" charset="0"/>
              <a:ea typeface="SimSun" pitchFamily="2" charset="-122"/>
              <a:cs typeface="Tahoma"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45" y="3429000"/>
            <a:ext cx="2970720" cy="185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465" y="3429000"/>
            <a:ext cx="3103200" cy="186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5592" y="3374275"/>
            <a:ext cx="2592000" cy="192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4745" y="6072801"/>
            <a:ext cx="8665920" cy="523220"/>
          </a:xfrm>
          <a:prstGeom prst="rect">
            <a:avLst/>
          </a:prstGeom>
        </p:spPr>
        <p:txBody>
          <a:bodyPr wrap="square">
            <a:spAutoFit/>
          </a:bodyPr>
          <a:lstStyle/>
          <a:p>
            <a:r>
              <a:rPr lang="en-US" sz="1400" dirty="0" smtClean="0"/>
              <a:t>Source: International Council for Local Environmental Initiatives, </a:t>
            </a:r>
            <a:r>
              <a:rPr lang="en-US" sz="1400" dirty="0" smtClean="0">
                <a:hlinkClick r:id="rId6"/>
              </a:rPr>
              <a:t>http://www.iclei-europe.org/topics/urban-governance/</a:t>
            </a:r>
            <a:r>
              <a:rPr lang="en-US" sz="1400" dirty="0" smtClean="0"/>
              <a:t> </a:t>
            </a:r>
            <a:endParaRPr lang="en-US" sz="1400" dirty="0"/>
          </a:p>
        </p:txBody>
      </p:sp>
      <p:sp>
        <p:nvSpPr>
          <p:cNvPr id="3" name="TextBox 2"/>
          <p:cNvSpPr txBox="1"/>
          <p:nvPr/>
        </p:nvSpPr>
        <p:spPr>
          <a:xfrm>
            <a:off x="214745" y="228600"/>
            <a:ext cx="8665920" cy="1200329"/>
          </a:xfrm>
          <a:prstGeom prst="rect">
            <a:avLst/>
          </a:prstGeom>
          <a:noFill/>
        </p:spPr>
        <p:txBody>
          <a:bodyPr wrap="square" rtlCol="0">
            <a:spAutoFit/>
          </a:bodyPr>
          <a:lstStyle/>
          <a:p>
            <a:r>
              <a:rPr lang="en-US" sz="2400" dirty="0" smtClean="0"/>
              <a:t>The organization </a:t>
            </a:r>
            <a:r>
              <a:rPr lang="en-US" sz="2400" dirty="0" smtClean="0"/>
              <a:t>focuses </a:t>
            </a:r>
            <a:r>
              <a:rPr lang="en-US" sz="2400" dirty="0" smtClean="0"/>
              <a:t>on assisting emerging market cities with the goal of </a:t>
            </a:r>
            <a:r>
              <a:rPr lang="en-US" sz="2400" u="sng" dirty="0" smtClean="0"/>
              <a:t>promoting renewable resources</a:t>
            </a:r>
            <a:r>
              <a:rPr lang="en-US" sz="2400" dirty="0" smtClean="0"/>
              <a:t>, sustainable growth and </a:t>
            </a:r>
            <a:r>
              <a:rPr lang="en-US" sz="2400" u="sng" dirty="0" smtClean="0"/>
              <a:t>reduction in poverty rates</a:t>
            </a:r>
            <a:r>
              <a:rPr lang="en-US" sz="2400" dirty="0" smtClean="0"/>
              <a:t>.</a:t>
            </a:r>
            <a:endParaRPr lang="en-US" sz="2400" dirty="0"/>
          </a:p>
        </p:txBody>
      </p:sp>
    </p:spTree>
    <p:extLst>
      <p:ext uri="{BB962C8B-B14F-4D97-AF65-F5344CB8AC3E}">
        <p14:creationId xmlns:p14="http://schemas.microsoft.com/office/powerpoint/2010/main" val="43517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533400" y="304800"/>
            <a:ext cx="8153400" cy="1447800"/>
          </a:xfrm>
        </p:spPr>
        <p:txBody>
          <a:bodyPr>
            <a:normAutofit fontScale="90000"/>
          </a:bodyPr>
          <a:lstStyle/>
          <a:p>
            <a:r>
              <a:rPr lang="en-US" altLang="en-US" dirty="0"/>
              <a:t>State Financial Incentives </a:t>
            </a:r>
            <a:br>
              <a:rPr lang="en-US" altLang="en-US" dirty="0"/>
            </a:br>
            <a:r>
              <a:rPr lang="en-US" altLang="en-US" dirty="0"/>
              <a:t>for Energy Efficiency and Renewable Resources</a:t>
            </a:r>
          </a:p>
        </p:txBody>
      </p:sp>
      <p:sp>
        <p:nvSpPr>
          <p:cNvPr id="201731" name="Rectangle 3"/>
          <p:cNvSpPr>
            <a:spLocks noGrp="1" noChangeArrowheads="1"/>
          </p:cNvSpPr>
          <p:nvPr>
            <p:ph type="body" idx="1"/>
          </p:nvPr>
        </p:nvSpPr>
        <p:spPr>
          <a:xfrm>
            <a:off x="609600" y="3276600"/>
            <a:ext cx="8001000" cy="2286000"/>
          </a:xfrm>
        </p:spPr>
        <p:txBody>
          <a:bodyPr>
            <a:normAutofit fontScale="85000" lnSpcReduction="10000"/>
          </a:bodyPr>
          <a:lstStyle/>
          <a:p>
            <a:pPr>
              <a:lnSpc>
                <a:spcPct val="140000"/>
              </a:lnSpc>
            </a:pPr>
            <a:r>
              <a:rPr lang="en-US" altLang="en-US" sz="2800" b="1" dirty="0"/>
              <a:t>Residential Energy Tax Credit - 25%</a:t>
            </a:r>
          </a:p>
          <a:p>
            <a:pPr>
              <a:lnSpc>
                <a:spcPct val="140000"/>
              </a:lnSpc>
            </a:pPr>
            <a:r>
              <a:rPr lang="en-US" altLang="en-US" sz="2800" b="1" dirty="0"/>
              <a:t>Business Energy Tax Credit - 35%</a:t>
            </a:r>
          </a:p>
          <a:p>
            <a:pPr>
              <a:lnSpc>
                <a:spcPct val="140000"/>
              </a:lnSpc>
            </a:pPr>
            <a:r>
              <a:rPr lang="en-US" altLang="en-US" sz="2800" b="1" dirty="0"/>
              <a:t>$60+ million annually available for energy efficiency and renewable resource investments</a:t>
            </a:r>
          </a:p>
          <a:p>
            <a:pPr>
              <a:lnSpc>
                <a:spcPct val="140000"/>
              </a:lnSpc>
            </a:pPr>
            <a:endParaRPr lang="en-US" altLang="en-US" sz="2800" b="1" dirty="0">
              <a:latin typeface="Helvetica" pitchFamily="34" charset="0"/>
            </a:endParaRPr>
          </a:p>
        </p:txBody>
      </p:sp>
      <p:sp>
        <p:nvSpPr>
          <p:cNvPr id="201732" name="Rectangle 4"/>
          <p:cNvSpPr>
            <a:spLocks noChangeArrowheads="1"/>
          </p:cNvSpPr>
          <p:nvPr/>
        </p:nvSpPr>
        <p:spPr bwMode="auto">
          <a:xfrm>
            <a:off x="2590800" y="71628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2800">
              <a:latin typeface="Times New Roman" pitchFamily="18" charset="0"/>
            </a:endParaRPr>
          </a:p>
        </p:txBody>
      </p:sp>
      <p:sp>
        <p:nvSpPr>
          <p:cNvPr id="2" name="Rectangle 1"/>
          <p:cNvSpPr/>
          <p:nvPr/>
        </p:nvSpPr>
        <p:spPr>
          <a:xfrm>
            <a:off x="228600" y="2286000"/>
            <a:ext cx="6629400" cy="862800"/>
          </a:xfrm>
          <a:prstGeom prst="rect">
            <a:avLst/>
          </a:prstGeom>
        </p:spPr>
        <p:txBody>
          <a:bodyPr wrap="square">
            <a:spAutoFit/>
          </a:bodyPr>
          <a:lstStyle/>
          <a:p>
            <a:pPr marL="342900" indent="-342900">
              <a:lnSpc>
                <a:spcPct val="80000"/>
              </a:lnSpc>
              <a:spcAft>
                <a:spcPts val="1413"/>
              </a:spcAft>
              <a:buFont typeface="Arial" pitchFamily="34" charset="0"/>
              <a:buChar char="•"/>
              <a:defRPr/>
            </a:pPr>
            <a:r>
              <a:rPr lang="en-ZA" sz="2400" dirty="0">
                <a:latin typeface="Arial" pitchFamily="18"/>
                <a:ea typeface="SimSun" pitchFamily="2"/>
                <a:cs typeface="Tahoma" pitchFamily="2"/>
              </a:rPr>
              <a:t>Setting framework conditions for investments</a:t>
            </a:r>
          </a:p>
          <a:p>
            <a:pPr marL="342900" indent="-342900">
              <a:lnSpc>
                <a:spcPct val="80000"/>
              </a:lnSpc>
              <a:spcAft>
                <a:spcPts val="1413"/>
              </a:spcAft>
              <a:buFont typeface="Arial" pitchFamily="34" charset="0"/>
              <a:buChar char="•"/>
              <a:defRPr/>
            </a:pPr>
            <a:r>
              <a:rPr lang="en-ZA" sz="2400" dirty="0">
                <a:latin typeface="Arial" pitchFamily="18"/>
                <a:ea typeface="SimSun" pitchFamily="2"/>
                <a:cs typeface="Tahoma" pitchFamily="2"/>
              </a:rPr>
              <a:t>Incentives and finance</a:t>
            </a:r>
          </a:p>
        </p:txBody>
      </p:sp>
      <p:sp>
        <p:nvSpPr>
          <p:cNvPr id="6" name="TextBox 5"/>
          <p:cNvSpPr txBox="1"/>
          <p:nvPr/>
        </p:nvSpPr>
        <p:spPr>
          <a:xfrm>
            <a:off x="457200" y="5688449"/>
            <a:ext cx="7696200" cy="954107"/>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endParaRPr lang="en-US" altLang="en-US" sz="1400" dirty="0" smtClean="0"/>
          </a:p>
          <a:p>
            <a:r>
              <a:rPr lang="en-US" sz="1400" dirty="0" smtClean="0"/>
              <a:t> </a:t>
            </a:r>
            <a:endParaRPr lang="en-US" sz="1400" dirty="0"/>
          </a:p>
        </p:txBody>
      </p:sp>
    </p:spTree>
    <p:extLst>
      <p:ext uri="{BB962C8B-B14F-4D97-AF65-F5344CB8AC3E}">
        <p14:creationId xmlns:p14="http://schemas.microsoft.com/office/powerpoint/2010/main" val="753519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8600" y="228600"/>
            <a:ext cx="8534400" cy="1524000"/>
          </a:xfrm>
        </p:spPr>
        <p:txBody>
          <a:bodyPr>
            <a:normAutofit/>
          </a:bodyPr>
          <a:lstStyle/>
          <a:p>
            <a:pPr algn="l"/>
            <a:r>
              <a:rPr lang="en-US" altLang="en-US" sz="3200" cap="none" dirty="0" smtClean="0"/>
              <a:t>What were the city’s measurable results:</a:t>
            </a:r>
            <a:br>
              <a:rPr lang="en-US" altLang="en-US" sz="3200" cap="none" dirty="0" smtClean="0"/>
            </a:br>
            <a:r>
              <a:rPr lang="en-US" altLang="en-US" sz="1400" cap="none" dirty="0"/>
              <a:t> </a:t>
            </a:r>
            <a:r>
              <a:rPr lang="en-US" altLang="en-US" sz="1400" cap="none" dirty="0" smtClean="0"/>
              <a:t>  </a:t>
            </a:r>
            <a:r>
              <a:rPr lang="en-US" altLang="en-US" sz="3200" cap="none" dirty="0" smtClean="0"/>
              <a:t/>
            </a:r>
            <a:br>
              <a:rPr lang="en-US" altLang="en-US" sz="3200" cap="none" dirty="0" smtClean="0"/>
            </a:br>
            <a:r>
              <a:rPr lang="en-US" altLang="en-US" sz="3200" dirty="0" smtClean="0"/>
              <a:t>Reductions </a:t>
            </a:r>
            <a:r>
              <a:rPr lang="en-US" altLang="en-US" sz="3200" dirty="0"/>
              <a:t>in Greenhouse Gases</a:t>
            </a:r>
          </a:p>
        </p:txBody>
      </p:sp>
      <p:sp>
        <p:nvSpPr>
          <p:cNvPr id="193539" name="Text Box 3"/>
          <p:cNvSpPr txBox="1">
            <a:spLocks noChangeArrowheads="1"/>
          </p:cNvSpPr>
          <p:nvPr/>
        </p:nvSpPr>
        <p:spPr bwMode="auto">
          <a:xfrm>
            <a:off x="228600" y="1600200"/>
            <a:ext cx="8763000" cy="394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40000"/>
              </a:lnSpc>
              <a:spcBef>
                <a:spcPts val="600"/>
              </a:spcBef>
            </a:pPr>
            <a:r>
              <a:rPr lang="en-US" altLang="en-US" sz="2800" b="1" dirty="0">
                <a:solidFill>
                  <a:schemeClr val="tx1">
                    <a:lumMod val="65000"/>
                    <a:lumOff val="35000"/>
                  </a:schemeClr>
                </a:solidFill>
                <a:effectLst>
                  <a:outerShdw blurRad="38100" dist="38100" dir="2700000" algn="tl">
                    <a:srgbClr val="C0C0C0"/>
                  </a:outerShdw>
                </a:effectLst>
              </a:rPr>
              <a:t>Since 1990, Portland has achieved</a:t>
            </a:r>
            <a:r>
              <a:rPr lang="en-US" altLang="en-US" sz="2800" dirty="0">
                <a:solidFill>
                  <a:schemeClr val="tx1">
                    <a:lumMod val="65000"/>
                    <a:lumOff val="35000"/>
                  </a:schemeClr>
                </a:solidFill>
                <a:effectLst>
                  <a:outerShdw blurRad="38100" dist="38100" dir="2700000" algn="tl">
                    <a:srgbClr val="C0C0C0"/>
                  </a:outerShdw>
                </a:effectLst>
              </a:rPr>
              <a:t>:</a:t>
            </a:r>
          </a:p>
          <a:p>
            <a:pPr eaLnBrk="0" hangingPunct="0">
              <a:lnSpc>
                <a:spcPct val="140000"/>
              </a:lnSpc>
              <a:spcBef>
                <a:spcPts val="600"/>
              </a:spcBef>
              <a:buFontTx/>
              <a:buChar char="•"/>
            </a:pPr>
            <a:r>
              <a:rPr lang="en-US" altLang="en-US" sz="2800" dirty="0">
                <a:solidFill>
                  <a:schemeClr val="tx1">
                    <a:lumMod val="65000"/>
                    <a:lumOff val="35000"/>
                  </a:schemeClr>
                </a:solidFill>
                <a:effectLst>
                  <a:outerShdw blurRad="38100" dist="38100" dir="2700000" algn="tl">
                    <a:srgbClr val="C0C0C0"/>
                  </a:outerShdw>
                </a:effectLst>
              </a:rPr>
              <a:t>A 12.5 percent per capita reduction in carbon dioxide emissions.</a:t>
            </a:r>
            <a:endParaRPr lang="en-US" altLang="en-US" sz="2800" dirty="0">
              <a:solidFill>
                <a:schemeClr val="tx1">
                  <a:lumMod val="65000"/>
                  <a:lumOff val="35000"/>
                </a:schemeClr>
              </a:solidFill>
            </a:endParaRPr>
          </a:p>
          <a:p>
            <a:pPr eaLnBrk="0" hangingPunct="0">
              <a:lnSpc>
                <a:spcPct val="140000"/>
              </a:lnSpc>
              <a:spcBef>
                <a:spcPts val="600"/>
              </a:spcBef>
              <a:buFontTx/>
              <a:buChar char="•"/>
            </a:pPr>
            <a:r>
              <a:rPr lang="en-US" altLang="en-US" sz="2800" dirty="0">
                <a:solidFill>
                  <a:schemeClr val="tx1">
                    <a:lumMod val="65000"/>
                    <a:lumOff val="35000"/>
                  </a:schemeClr>
                </a:solidFill>
              </a:rPr>
              <a:t>A 9 % per capita reduction in gasoline use </a:t>
            </a:r>
          </a:p>
          <a:p>
            <a:pPr eaLnBrk="0" hangingPunct="0">
              <a:lnSpc>
                <a:spcPct val="140000"/>
              </a:lnSpc>
              <a:spcBef>
                <a:spcPts val="600"/>
              </a:spcBef>
              <a:buFontTx/>
              <a:buChar char="•"/>
            </a:pPr>
            <a:r>
              <a:rPr lang="en-US" altLang="en-US" sz="2800" dirty="0">
                <a:solidFill>
                  <a:schemeClr val="tx1">
                    <a:lumMod val="65000"/>
                    <a:lumOff val="35000"/>
                  </a:schemeClr>
                </a:solidFill>
              </a:rPr>
              <a:t>A 10 % reduction in household electricity use</a:t>
            </a:r>
          </a:p>
          <a:p>
            <a:pPr eaLnBrk="0" hangingPunct="0">
              <a:lnSpc>
                <a:spcPct val="140000"/>
              </a:lnSpc>
              <a:spcBef>
                <a:spcPts val="600"/>
              </a:spcBef>
              <a:buFontTx/>
              <a:buChar char="•"/>
            </a:pPr>
            <a:r>
              <a:rPr lang="en-US" altLang="en-US" sz="2800" dirty="0">
                <a:solidFill>
                  <a:schemeClr val="tx1">
                    <a:lumMod val="65000"/>
                    <a:lumOff val="35000"/>
                  </a:schemeClr>
                </a:solidFill>
              </a:rPr>
              <a:t>Residential recycling has tripled</a:t>
            </a:r>
          </a:p>
        </p:txBody>
      </p:sp>
      <p:sp>
        <p:nvSpPr>
          <p:cNvPr id="4" name="TextBox 3"/>
          <p:cNvSpPr txBox="1"/>
          <p:nvPr/>
        </p:nvSpPr>
        <p:spPr>
          <a:xfrm>
            <a:off x="457200" y="5688449"/>
            <a:ext cx="7696200" cy="954107"/>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endParaRPr lang="en-US" altLang="en-US" sz="1400" dirty="0" smtClean="0"/>
          </a:p>
          <a:p>
            <a:r>
              <a:rPr lang="en-US" sz="1400" dirty="0" smtClean="0"/>
              <a:t> </a:t>
            </a:r>
            <a:endParaRPr lang="en-US" sz="1400" dirty="0"/>
          </a:p>
        </p:txBody>
      </p:sp>
    </p:spTree>
    <p:extLst>
      <p:ext uri="{BB962C8B-B14F-4D97-AF65-F5344CB8AC3E}">
        <p14:creationId xmlns:p14="http://schemas.microsoft.com/office/powerpoint/2010/main" val="9533125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304800"/>
            <a:ext cx="4191000" cy="1143000"/>
          </a:xfrm>
        </p:spPr>
        <p:txBody>
          <a:bodyPr>
            <a:normAutofit fontScale="90000"/>
          </a:bodyPr>
          <a:lstStyle/>
          <a:p>
            <a:pPr algn="l"/>
            <a:r>
              <a:rPr lang="en-US" altLang="en-US" dirty="0"/>
              <a:t>Transportation</a:t>
            </a:r>
          </a:p>
        </p:txBody>
      </p:sp>
      <p:pic>
        <p:nvPicPr>
          <p:cNvPr id="1955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888" y="3387725"/>
            <a:ext cx="23812"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88" name="Text Box 4"/>
          <p:cNvSpPr txBox="1">
            <a:spLocks noChangeArrowheads="1"/>
          </p:cNvSpPr>
          <p:nvPr/>
        </p:nvSpPr>
        <p:spPr bwMode="auto">
          <a:xfrm>
            <a:off x="228600" y="1600200"/>
            <a:ext cx="46482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9538" indent="6350">
              <a:tabLst>
                <a:tab pos="1092200" algn="l"/>
              </a:tabLst>
              <a:defRPr>
                <a:solidFill>
                  <a:schemeClr val="tx1"/>
                </a:solidFill>
                <a:latin typeface="Arial" charset="0"/>
              </a:defRPr>
            </a:lvl1pPr>
            <a:lvl2pPr marL="519113">
              <a:tabLst>
                <a:tab pos="1092200" algn="l"/>
              </a:tabLst>
              <a:defRPr>
                <a:solidFill>
                  <a:schemeClr val="tx1"/>
                </a:solidFill>
                <a:latin typeface="Arial" charset="0"/>
              </a:defRPr>
            </a:lvl2pPr>
            <a:lvl3pPr>
              <a:tabLst>
                <a:tab pos="1092200" algn="l"/>
              </a:tabLst>
              <a:defRPr>
                <a:solidFill>
                  <a:schemeClr val="tx1"/>
                </a:solidFill>
                <a:latin typeface="Arial" charset="0"/>
              </a:defRPr>
            </a:lvl3pPr>
            <a:lvl4pPr>
              <a:tabLst>
                <a:tab pos="1092200" algn="l"/>
              </a:tabLst>
              <a:defRPr>
                <a:solidFill>
                  <a:schemeClr val="tx1"/>
                </a:solidFill>
                <a:latin typeface="Arial" charset="0"/>
              </a:defRPr>
            </a:lvl4pPr>
            <a:lvl5pPr>
              <a:tabLst>
                <a:tab pos="1092200" algn="l"/>
              </a:tabLst>
              <a:defRPr>
                <a:solidFill>
                  <a:schemeClr val="tx1"/>
                </a:solidFill>
                <a:latin typeface="Arial" charset="0"/>
              </a:defRPr>
            </a:lvl5pPr>
            <a:lvl6pPr fontAlgn="base">
              <a:spcBef>
                <a:spcPct val="0"/>
              </a:spcBef>
              <a:spcAft>
                <a:spcPct val="0"/>
              </a:spcAft>
              <a:tabLst>
                <a:tab pos="1092200" algn="l"/>
              </a:tabLst>
              <a:defRPr>
                <a:solidFill>
                  <a:schemeClr val="tx1"/>
                </a:solidFill>
                <a:latin typeface="Arial" charset="0"/>
              </a:defRPr>
            </a:lvl6pPr>
            <a:lvl7pPr fontAlgn="base">
              <a:spcBef>
                <a:spcPct val="0"/>
              </a:spcBef>
              <a:spcAft>
                <a:spcPct val="0"/>
              </a:spcAft>
              <a:tabLst>
                <a:tab pos="1092200" algn="l"/>
              </a:tabLst>
              <a:defRPr>
                <a:solidFill>
                  <a:schemeClr val="tx1"/>
                </a:solidFill>
                <a:latin typeface="Arial" charset="0"/>
              </a:defRPr>
            </a:lvl7pPr>
            <a:lvl8pPr fontAlgn="base">
              <a:spcBef>
                <a:spcPct val="0"/>
              </a:spcBef>
              <a:spcAft>
                <a:spcPct val="0"/>
              </a:spcAft>
              <a:tabLst>
                <a:tab pos="1092200" algn="l"/>
              </a:tabLst>
              <a:defRPr>
                <a:solidFill>
                  <a:schemeClr val="tx1"/>
                </a:solidFill>
                <a:latin typeface="Arial" charset="0"/>
              </a:defRPr>
            </a:lvl8pPr>
            <a:lvl9pPr fontAlgn="base">
              <a:spcBef>
                <a:spcPct val="0"/>
              </a:spcBef>
              <a:spcAft>
                <a:spcPct val="0"/>
              </a:spcAft>
              <a:tabLst>
                <a:tab pos="1092200" algn="l"/>
              </a:tabLst>
              <a:defRPr>
                <a:solidFill>
                  <a:schemeClr val="tx1"/>
                </a:solidFill>
                <a:latin typeface="Arial" charset="0"/>
              </a:defRPr>
            </a:lvl9pPr>
          </a:lstStyle>
          <a:p>
            <a:pPr eaLnBrk="0" hangingPunct="0">
              <a:lnSpc>
                <a:spcPct val="90000"/>
              </a:lnSpc>
              <a:spcBef>
                <a:spcPct val="50000"/>
              </a:spcBef>
              <a:buClr>
                <a:schemeClr val="tx2"/>
              </a:buClr>
            </a:pPr>
            <a:r>
              <a:rPr lang="en-US" altLang="en-US" sz="2800" dirty="0">
                <a:solidFill>
                  <a:schemeClr val="tx1">
                    <a:lumMod val="65000"/>
                    <a:lumOff val="35000"/>
                  </a:schemeClr>
                </a:solidFill>
              </a:rPr>
              <a:t>Transit ridership has increased 75% since 1990.</a:t>
            </a:r>
          </a:p>
        </p:txBody>
      </p:sp>
      <p:sp>
        <p:nvSpPr>
          <p:cNvPr id="195589" name="Rectangle 5"/>
          <p:cNvSpPr>
            <a:spLocks noChangeArrowheads="1"/>
          </p:cNvSpPr>
          <p:nvPr/>
        </p:nvSpPr>
        <p:spPr bwMode="auto">
          <a:xfrm>
            <a:off x="5181600" y="4876800"/>
            <a:ext cx="3810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Wingdings" pitchFamily="2" charset="2"/>
              <a:buChar char="Ø"/>
              <a:defRPr sz="2800">
                <a:solidFill>
                  <a:srgbClr val="FFFFFF"/>
                </a:solidFill>
                <a:effectLst>
                  <a:outerShdw blurRad="38100" dist="38100" dir="2700000" algn="tl">
                    <a:srgbClr val="C0C0C0"/>
                  </a:outerShdw>
                </a:effectLst>
                <a:latin typeface="Arial" charset="0"/>
              </a:defRPr>
            </a:lvl1pPr>
            <a:lvl2pPr marL="742950" indent="-285750">
              <a:spcBef>
                <a:spcPct val="20000"/>
              </a:spcBef>
              <a:buFont typeface="Wingdings" pitchFamily="2" charset="2"/>
              <a:buChar char="§"/>
              <a:defRPr sz="2400">
                <a:solidFill>
                  <a:srgbClr val="FFFFFF"/>
                </a:solidFill>
                <a:effectLst>
                  <a:outerShdw blurRad="38100" dist="38100" dir="2700000" algn="tl">
                    <a:srgbClr val="C0C0C0"/>
                  </a:outerShdw>
                </a:effectLst>
                <a:latin typeface="Arial" charset="0"/>
              </a:defRPr>
            </a:lvl2pPr>
            <a:lvl3pPr marL="1143000" indent="-228600">
              <a:spcBef>
                <a:spcPct val="20000"/>
              </a:spcBef>
              <a:buChar char="•"/>
              <a:defRPr sz="2000">
                <a:solidFill>
                  <a:srgbClr val="FFFFFF"/>
                </a:solidFill>
                <a:effectLst>
                  <a:outerShdw blurRad="38100" dist="38100" dir="2700000" algn="tl">
                    <a:srgbClr val="C0C0C0"/>
                  </a:outerShdw>
                </a:effectLst>
                <a:latin typeface="Arial" charset="0"/>
              </a:defRPr>
            </a:lvl3pPr>
            <a:lvl4pPr marL="1600200" indent="-228600">
              <a:spcBef>
                <a:spcPct val="20000"/>
              </a:spcBef>
              <a:buChar char="–"/>
              <a:defRPr>
                <a:solidFill>
                  <a:srgbClr val="FFFFFF"/>
                </a:solidFill>
                <a:effectLst>
                  <a:outerShdw blurRad="38100" dist="38100" dir="2700000" algn="tl">
                    <a:srgbClr val="C0C0C0"/>
                  </a:outerShdw>
                </a:effectLst>
                <a:latin typeface="Arial" charset="0"/>
              </a:defRPr>
            </a:lvl4pPr>
            <a:lvl5pPr marL="2057400" indent="-228600">
              <a:spcBef>
                <a:spcPct val="20000"/>
              </a:spcBef>
              <a:buChar char="»"/>
              <a:defRPr>
                <a:solidFill>
                  <a:srgbClr val="FFFFFF"/>
                </a:solidFill>
                <a:effectLst>
                  <a:outerShdw blurRad="38100" dist="38100" dir="2700000" algn="tl">
                    <a:srgbClr val="C0C0C0"/>
                  </a:outerShdw>
                </a:effectLst>
                <a:latin typeface="Arial" charset="0"/>
              </a:defRPr>
            </a:lvl5pPr>
            <a:lvl6pPr marL="2514600" indent="-228600" fontAlgn="base">
              <a:spcBef>
                <a:spcPct val="20000"/>
              </a:spcBef>
              <a:spcAft>
                <a:spcPct val="0"/>
              </a:spcAft>
              <a:buChar char="»"/>
              <a:defRPr>
                <a:solidFill>
                  <a:srgbClr val="FFFFFF"/>
                </a:solidFill>
                <a:effectLst>
                  <a:outerShdw blurRad="38100" dist="38100" dir="2700000" algn="tl">
                    <a:srgbClr val="C0C0C0"/>
                  </a:outerShdw>
                </a:effectLst>
                <a:latin typeface="Arial" charset="0"/>
              </a:defRPr>
            </a:lvl6pPr>
            <a:lvl7pPr marL="2971800" indent="-228600" fontAlgn="base">
              <a:spcBef>
                <a:spcPct val="20000"/>
              </a:spcBef>
              <a:spcAft>
                <a:spcPct val="0"/>
              </a:spcAft>
              <a:buChar char="»"/>
              <a:defRPr>
                <a:solidFill>
                  <a:srgbClr val="FFFFFF"/>
                </a:solidFill>
                <a:effectLst>
                  <a:outerShdw blurRad="38100" dist="38100" dir="2700000" algn="tl">
                    <a:srgbClr val="C0C0C0"/>
                  </a:outerShdw>
                </a:effectLst>
                <a:latin typeface="Arial" charset="0"/>
              </a:defRPr>
            </a:lvl7pPr>
            <a:lvl8pPr marL="3429000" indent="-228600" fontAlgn="base">
              <a:spcBef>
                <a:spcPct val="20000"/>
              </a:spcBef>
              <a:spcAft>
                <a:spcPct val="0"/>
              </a:spcAft>
              <a:buChar char="»"/>
              <a:defRPr>
                <a:solidFill>
                  <a:srgbClr val="FFFFFF"/>
                </a:solidFill>
                <a:effectLst>
                  <a:outerShdw blurRad="38100" dist="38100" dir="2700000" algn="tl">
                    <a:srgbClr val="C0C0C0"/>
                  </a:outerShdw>
                </a:effectLst>
                <a:latin typeface="Arial" charset="0"/>
              </a:defRPr>
            </a:lvl8pPr>
            <a:lvl9pPr marL="3886200" indent="-228600" fontAlgn="base">
              <a:spcBef>
                <a:spcPct val="20000"/>
              </a:spcBef>
              <a:spcAft>
                <a:spcPct val="0"/>
              </a:spcAft>
              <a:buChar char="»"/>
              <a:defRPr>
                <a:solidFill>
                  <a:srgbClr val="FFFFFF"/>
                </a:solidFill>
                <a:effectLst>
                  <a:outerShdw blurRad="38100" dist="38100" dir="2700000" algn="tl">
                    <a:srgbClr val="C0C0C0"/>
                  </a:outerShdw>
                </a:effectLst>
                <a:latin typeface="Arial" charset="0"/>
              </a:defRPr>
            </a:lvl9pPr>
          </a:lstStyle>
          <a:p>
            <a:pPr>
              <a:lnSpc>
                <a:spcPct val="110000"/>
              </a:lnSpc>
            </a:pPr>
            <a:endParaRPr lang="en-US" altLang="en-US"/>
          </a:p>
          <a:p>
            <a:endParaRPr lang="en-US" altLang="en-US"/>
          </a:p>
        </p:txBody>
      </p:sp>
      <p:sp>
        <p:nvSpPr>
          <p:cNvPr id="195590" name="Text Box 6"/>
          <p:cNvSpPr txBox="1">
            <a:spLocks noChangeArrowheads="1"/>
          </p:cNvSpPr>
          <p:nvPr/>
        </p:nvSpPr>
        <p:spPr bwMode="auto">
          <a:xfrm>
            <a:off x="5105400" y="50419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287338">
              <a:tabLst>
                <a:tab pos="1092200" algn="l"/>
              </a:tabLst>
              <a:defRPr>
                <a:solidFill>
                  <a:schemeClr val="tx1"/>
                </a:solidFill>
                <a:latin typeface="Arial" charset="0"/>
              </a:defRPr>
            </a:lvl1pPr>
            <a:lvl2pPr marL="517525">
              <a:tabLst>
                <a:tab pos="1092200" algn="l"/>
              </a:tabLst>
              <a:defRPr>
                <a:solidFill>
                  <a:schemeClr val="tx1"/>
                </a:solidFill>
                <a:latin typeface="Arial" charset="0"/>
              </a:defRPr>
            </a:lvl2pPr>
            <a:lvl3pPr>
              <a:tabLst>
                <a:tab pos="1092200" algn="l"/>
              </a:tabLst>
              <a:defRPr>
                <a:solidFill>
                  <a:schemeClr val="tx1"/>
                </a:solidFill>
                <a:latin typeface="Arial" charset="0"/>
              </a:defRPr>
            </a:lvl3pPr>
            <a:lvl4pPr>
              <a:tabLst>
                <a:tab pos="1092200" algn="l"/>
              </a:tabLst>
              <a:defRPr>
                <a:solidFill>
                  <a:schemeClr val="tx1"/>
                </a:solidFill>
                <a:latin typeface="Arial" charset="0"/>
              </a:defRPr>
            </a:lvl4pPr>
            <a:lvl5pPr>
              <a:tabLst>
                <a:tab pos="1092200" algn="l"/>
              </a:tabLst>
              <a:defRPr>
                <a:solidFill>
                  <a:schemeClr val="tx1"/>
                </a:solidFill>
                <a:latin typeface="Arial" charset="0"/>
              </a:defRPr>
            </a:lvl5pPr>
            <a:lvl6pPr fontAlgn="base">
              <a:spcBef>
                <a:spcPct val="0"/>
              </a:spcBef>
              <a:spcAft>
                <a:spcPct val="0"/>
              </a:spcAft>
              <a:tabLst>
                <a:tab pos="1092200" algn="l"/>
              </a:tabLst>
              <a:defRPr>
                <a:solidFill>
                  <a:schemeClr val="tx1"/>
                </a:solidFill>
                <a:latin typeface="Arial" charset="0"/>
              </a:defRPr>
            </a:lvl6pPr>
            <a:lvl7pPr fontAlgn="base">
              <a:spcBef>
                <a:spcPct val="0"/>
              </a:spcBef>
              <a:spcAft>
                <a:spcPct val="0"/>
              </a:spcAft>
              <a:tabLst>
                <a:tab pos="1092200" algn="l"/>
              </a:tabLst>
              <a:defRPr>
                <a:solidFill>
                  <a:schemeClr val="tx1"/>
                </a:solidFill>
                <a:latin typeface="Arial" charset="0"/>
              </a:defRPr>
            </a:lvl7pPr>
            <a:lvl8pPr fontAlgn="base">
              <a:spcBef>
                <a:spcPct val="0"/>
              </a:spcBef>
              <a:spcAft>
                <a:spcPct val="0"/>
              </a:spcAft>
              <a:tabLst>
                <a:tab pos="1092200" algn="l"/>
              </a:tabLst>
              <a:defRPr>
                <a:solidFill>
                  <a:schemeClr val="tx1"/>
                </a:solidFill>
                <a:latin typeface="Arial" charset="0"/>
              </a:defRPr>
            </a:lvl8pPr>
            <a:lvl9pPr fontAlgn="base">
              <a:spcBef>
                <a:spcPct val="0"/>
              </a:spcBef>
              <a:spcAft>
                <a:spcPct val="0"/>
              </a:spcAft>
              <a:tabLst>
                <a:tab pos="1092200" algn="l"/>
              </a:tabLst>
              <a:defRPr>
                <a:solidFill>
                  <a:schemeClr val="tx1"/>
                </a:solidFill>
                <a:latin typeface="Arial" charset="0"/>
              </a:defRPr>
            </a:lvl9pPr>
          </a:lstStyle>
          <a:p>
            <a:pPr eaLnBrk="0" hangingPunct="0">
              <a:lnSpc>
                <a:spcPct val="90000"/>
              </a:lnSpc>
              <a:spcBef>
                <a:spcPct val="50000"/>
              </a:spcBef>
              <a:buClr>
                <a:schemeClr val="tx2"/>
              </a:buClr>
              <a:buFontTx/>
              <a:buChar char="•"/>
            </a:pPr>
            <a:endParaRPr lang="en-US" altLang="en-US" sz="2000">
              <a:latin typeface="Times New Roman" pitchFamily="18" charset="0"/>
            </a:endParaRPr>
          </a:p>
        </p:txBody>
      </p:sp>
      <p:pic>
        <p:nvPicPr>
          <p:cNvPr id="195591" name="Picture 7" descr="streetcar"/>
          <p:cNvPicPr>
            <a:picLocks noChangeAspect="1" noChangeArrowheads="1"/>
          </p:cNvPicPr>
          <p:nvPr/>
        </p:nvPicPr>
        <p:blipFill>
          <a:blip r:embed="rId4" cstate="print">
            <a:extLst>
              <a:ext uri="{28A0092B-C50C-407E-A947-70E740481C1C}">
                <a14:useLocalDpi xmlns:a14="http://schemas.microsoft.com/office/drawing/2010/main" val="0"/>
              </a:ext>
            </a:extLst>
          </a:blip>
          <a:srcRect r="6557" b="13934"/>
          <a:stretch>
            <a:fillRect/>
          </a:stretch>
        </p:blipFill>
        <p:spPr bwMode="auto">
          <a:xfrm>
            <a:off x="9982200" y="1066800"/>
            <a:ext cx="152400" cy="93663"/>
          </a:xfrm>
          <a:prstGeom prst="rect">
            <a:avLst/>
          </a:prstGeom>
          <a:noFill/>
          <a:extLst>
            <a:ext uri="{909E8E84-426E-40DD-AFC4-6F175D3DCCD1}">
              <a14:hiddenFill xmlns:a14="http://schemas.microsoft.com/office/drawing/2010/main">
                <a:solidFill>
                  <a:srgbClr val="FFFFFF"/>
                </a:solidFill>
              </a14:hiddenFill>
            </a:ext>
          </a:extLst>
        </p:spPr>
      </p:pic>
      <p:grpSp>
        <p:nvGrpSpPr>
          <p:cNvPr id="195592" name="Group 8"/>
          <p:cNvGrpSpPr>
            <a:grpSpLocks/>
          </p:cNvGrpSpPr>
          <p:nvPr/>
        </p:nvGrpSpPr>
        <p:grpSpPr bwMode="auto">
          <a:xfrm>
            <a:off x="533400" y="2667000"/>
            <a:ext cx="4191000" cy="2697163"/>
            <a:chOff x="384" y="2544"/>
            <a:chExt cx="2448" cy="1604"/>
          </a:xfrm>
        </p:grpSpPr>
        <p:pic>
          <p:nvPicPr>
            <p:cNvPr id="195593" name="Picture 9" descr="MAX-Skidmore"/>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384" y="2544"/>
              <a:ext cx="2448" cy="1604"/>
            </a:xfrm>
            <a:prstGeom prst="rect">
              <a:avLst/>
            </a:prstGeom>
            <a:noFill/>
            <a:extLst>
              <a:ext uri="{909E8E84-426E-40DD-AFC4-6F175D3DCCD1}">
                <a14:hiddenFill xmlns:a14="http://schemas.microsoft.com/office/drawing/2010/main">
                  <a:solidFill>
                    <a:srgbClr val="FFFFFF"/>
                  </a:solidFill>
                </a14:hiddenFill>
              </a:ext>
            </a:extLst>
          </p:spPr>
        </p:pic>
        <p:sp>
          <p:nvSpPr>
            <p:cNvPr id="195594" name="Text Box 10"/>
            <p:cNvSpPr txBox="1">
              <a:spLocks noChangeArrowheads="1"/>
            </p:cNvSpPr>
            <p:nvPr/>
          </p:nvSpPr>
          <p:spPr bwMode="auto">
            <a:xfrm>
              <a:off x="384" y="3984"/>
              <a:ext cx="768"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i="1">
                  <a:latin typeface="Times New Roman" pitchFamily="18" charset="0"/>
                </a:rPr>
                <a:t>Tri-Met</a:t>
              </a:r>
              <a:endParaRPr lang="en-US" altLang="en-US" sz="3600">
                <a:latin typeface="Times New Roman" pitchFamily="18" charset="0"/>
              </a:endParaRPr>
            </a:p>
          </p:txBody>
        </p:sp>
      </p:grpSp>
      <p:pic>
        <p:nvPicPr>
          <p:cNvPr id="195595" name="Picture 11"/>
          <p:cNvPicPr>
            <a:picLocks noChangeAspect="1" noChangeArrowheads="1"/>
          </p:cNvPicPr>
          <p:nvPr/>
        </p:nvPicPr>
        <p:blipFill>
          <a:blip r:embed="rId6">
            <a:extLst>
              <a:ext uri="{28A0092B-C50C-407E-A947-70E740481C1C}">
                <a14:useLocalDpi xmlns:a14="http://schemas.microsoft.com/office/drawing/2010/main" val="0"/>
              </a:ext>
            </a:extLst>
          </a:blip>
          <a:srcRect l="7143" r="5357"/>
          <a:stretch>
            <a:fillRect/>
          </a:stretch>
        </p:blipFill>
        <p:spPr bwMode="auto">
          <a:xfrm>
            <a:off x="4876800" y="457200"/>
            <a:ext cx="373380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96" name="Picture 12"/>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l="6667"/>
          <a:stretch>
            <a:fillRect/>
          </a:stretch>
        </p:blipFill>
        <p:spPr>
          <a:xfrm>
            <a:off x="5105400" y="4038600"/>
            <a:ext cx="3657600" cy="256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97" name="Rectangle 13"/>
          <p:cNvSpPr>
            <a:spLocks noChangeArrowheads="1"/>
          </p:cNvSpPr>
          <p:nvPr/>
        </p:nvSpPr>
        <p:spPr bwMode="auto">
          <a:xfrm>
            <a:off x="5562600" y="3200400"/>
            <a:ext cx="30480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Bef>
                <a:spcPct val="50000"/>
              </a:spcBef>
              <a:buClr>
                <a:schemeClr val="tx2"/>
              </a:buClr>
            </a:pPr>
            <a:r>
              <a:rPr lang="en-US" altLang="en-US" sz="2400" dirty="0">
                <a:solidFill>
                  <a:schemeClr val="tx1">
                    <a:lumMod val="65000"/>
                    <a:lumOff val="35000"/>
                  </a:schemeClr>
                </a:solidFill>
              </a:rPr>
              <a:t>Bicycle commuting has tripled.</a:t>
            </a:r>
          </a:p>
        </p:txBody>
      </p:sp>
      <p:sp>
        <p:nvSpPr>
          <p:cNvPr id="14" name="TextBox 13"/>
          <p:cNvSpPr txBox="1"/>
          <p:nvPr/>
        </p:nvSpPr>
        <p:spPr>
          <a:xfrm>
            <a:off x="256309" y="5432858"/>
            <a:ext cx="4606636" cy="1384995"/>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r>
              <a:rPr lang="en-US" sz="1400" dirty="0" smtClean="0"/>
              <a:t> </a:t>
            </a:r>
            <a:endParaRPr lang="en-US" sz="1400" dirty="0"/>
          </a:p>
        </p:txBody>
      </p:sp>
    </p:spTree>
    <p:extLst>
      <p:ext uri="{BB962C8B-B14F-4D97-AF65-F5344CB8AC3E}">
        <p14:creationId xmlns:p14="http://schemas.microsoft.com/office/powerpoint/2010/main" val="3250655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152400"/>
            <a:ext cx="8229600" cy="1524000"/>
          </a:xfrm>
        </p:spPr>
        <p:txBody>
          <a:bodyPr/>
          <a:lstStyle/>
          <a:p>
            <a:r>
              <a:rPr lang="en-US" altLang="en-US"/>
              <a:t>Green Building</a:t>
            </a:r>
          </a:p>
        </p:txBody>
      </p:sp>
      <p:sp>
        <p:nvSpPr>
          <p:cNvPr id="222211" name="Rectangle 3"/>
          <p:cNvSpPr>
            <a:spLocks noGrp="1" noChangeArrowheads="1"/>
          </p:cNvSpPr>
          <p:nvPr>
            <p:ph type="body" idx="1"/>
          </p:nvPr>
        </p:nvSpPr>
        <p:spPr>
          <a:xfrm>
            <a:off x="3969472" y="1828800"/>
            <a:ext cx="4800600" cy="4343400"/>
          </a:xfrm>
        </p:spPr>
        <p:txBody>
          <a:bodyPr/>
          <a:lstStyle/>
          <a:p>
            <a:pPr>
              <a:spcBef>
                <a:spcPts val="0"/>
              </a:spcBef>
            </a:pPr>
            <a:r>
              <a:rPr lang="en-US" altLang="en-US" sz="2800" dirty="0"/>
              <a:t>More LEED Buildings than any U.S. </a:t>
            </a:r>
            <a:r>
              <a:rPr lang="en-US" altLang="en-US" sz="2800" dirty="0" smtClean="0"/>
              <a:t>city</a:t>
            </a:r>
          </a:p>
          <a:p>
            <a:pPr>
              <a:spcBef>
                <a:spcPts val="0"/>
              </a:spcBef>
            </a:pPr>
            <a:endParaRPr lang="en-US" altLang="en-US" sz="1400" dirty="0"/>
          </a:p>
          <a:p>
            <a:pPr>
              <a:spcBef>
                <a:spcPts val="0"/>
              </a:spcBef>
            </a:pPr>
            <a:r>
              <a:rPr lang="en-US" altLang="en-US" sz="2800" dirty="0"/>
              <a:t>Key barrier was lack of good information, so program focuses on</a:t>
            </a:r>
            <a:r>
              <a:rPr lang="en-US" altLang="en-US" sz="2800" dirty="0" smtClean="0"/>
              <a:t>:</a:t>
            </a:r>
          </a:p>
          <a:p>
            <a:pPr>
              <a:spcBef>
                <a:spcPts val="0"/>
              </a:spcBef>
            </a:pPr>
            <a:endParaRPr lang="en-US" altLang="en-US" sz="2800" dirty="0"/>
          </a:p>
          <a:p>
            <a:pPr lvl="1">
              <a:lnSpc>
                <a:spcPct val="80000"/>
              </a:lnSpc>
              <a:buFont typeface="Wingdings" pitchFamily="2" charset="2"/>
              <a:buNone/>
            </a:pPr>
            <a:r>
              <a:rPr lang="en-US" altLang="en-US" sz="2400" b="1" dirty="0"/>
              <a:t>Technical assistance</a:t>
            </a:r>
          </a:p>
          <a:p>
            <a:pPr lvl="1">
              <a:lnSpc>
                <a:spcPct val="80000"/>
              </a:lnSpc>
              <a:buFont typeface="Wingdings" pitchFamily="2" charset="2"/>
              <a:buNone/>
            </a:pPr>
            <a:r>
              <a:rPr lang="en-US" altLang="en-US" sz="2400" b="1" dirty="0"/>
              <a:t>Training</a:t>
            </a:r>
          </a:p>
          <a:p>
            <a:pPr lvl="1">
              <a:lnSpc>
                <a:spcPct val="80000"/>
              </a:lnSpc>
              <a:buFont typeface="Wingdings" pitchFamily="2" charset="2"/>
              <a:buNone/>
            </a:pPr>
            <a:r>
              <a:rPr lang="en-US" altLang="en-US" sz="2400" b="1" dirty="0"/>
              <a:t>Resources</a:t>
            </a:r>
          </a:p>
          <a:p>
            <a:pPr lvl="1">
              <a:lnSpc>
                <a:spcPct val="80000"/>
              </a:lnSpc>
              <a:buFont typeface="Wingdings" pitchFamily="2" charset="2"/>
              <a:buNone/>
            </a:pPr>
            <a:endParaRPr lang="en-US" altLang="en-US" sz="2400" dirty="0"/>
          </a:p>
          <a:p>
            <a:pPr eaLnBrk="0" hangingPunct="0">
              <a:lnSpc>
                <a:spcPct val="120000"/>
              </a:lnSpc>
              <a:spcBef>
                <a:spcPct val="0"/>
              </a:spcBef>
              <a:buFontTx/>
              <a:buNone/>
            </a:pPr>
            <a:endParaRPr lang="en-US" altLang="en-US" sz="2400" dirty="0">
              <a:latin typeface="Helvetica" pitchFamily="34" charset="0"/>
            </a:endParaRPr>
          </a:p>
        </p:txBody>
      </p:sp>
      <p:sp>
        <p:nvSpPr>
          <p:cNvPr id="222212" name="Rectangle 4"/>
          <p:cNvSpPr>
            <a:spLocks noChangeArrowheads="1"/>
          </p:cNvSpPr>
          <p:nvPr/>
        </p:nvSpPr>
        <p:spPr bwMode="auto">
          <a:xfrm>
            <a:off x="2590800" y="71628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2800">
              <a:latin typeface="Times New Roman" pitchFamily="18" charset="0"/>
            </a:endParaRPr>
          </a:p>
        </p:txBody>
      </p:sp>
      <p:pic>
        <p:nvPicPr>
          <p:cNvPr id="222213" name="Picture 5" descr="bes sunsh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356076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6" name="TextBox 5"/>
          <p:cNvSpPr txBox="1"/>
          <p:nvPr/>
        </p:nvSpPr>
        <p:spPr>
          <a:xfrm>
            <a:off x="457200" y="5903893"/>
            <a:ext cx="7696200" cy="738664"/>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r>
              <a:rPr lang="en-US" sz="1400" dirty="0" smtClean="0"/>
              <a:t> </a:t>
            </a:r>
            <a:endParaRPr lang="en-US" sz="1400" dirty="0"/>
          </a:p>
        </p:txBody>
      </p:sp>
    </p:spTree>
    <p:extLst>
      <p:ext uri="{BB962C8B-B14F-4D97-AF65-F5344CB8AC3E}">
        <p14:creationId xmlns:p14="http://schemas.microsoft.com/office/powerpoint/2010/main" val="79742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dirty="0"/>
              <a:t>Recycling Goals</a:t>
            </a:r>
          </a:p>
        </p:txBody>
      </p:sp>
      <p:sp>
        <p:nvSpPr>
          <p:cNvPr id="107523" name="Rectangle 3"/>
          <p:cNvSpPr>
            <a:spLocks noGrp="1" noChangeArrowheads="1"/>
          </p:cNvSpPr>
          <p:nvPr>
            <p:ph type="body" idx="1"/>
          </p:nvPr>
        </p:nvSpPr>
        <p:spPr>
          <a:xfrm>
            <a:off x="381000" y="2057400"/>
            <a:ext cx="7924800" cy="4343400"/>
          </a:xfrm>
        </p:spPr>
        <p:txBody>
          <a:bodyPr>
            <a:normAutofit/>
          </a:bodyPr>
          <a:lstStyle/>
          <a:p>
            <a:r>
              <a:rPr lang="en-US" altLang="en-US" sz="2800" b="1" dirty="0"/>
              <a:t>In 1998, City Council set a goal of 60% of solid waste being recycled by 2005</a:t>
            </a:r>
          </a:p>
          <a:p>
            <a:endParaRPr lang="en-US" altLang="en-US" sz="2800" b="1" dirty="0"/>
          </a:p>
          <a:p>
            <a:r>
              <a:rPr lang="en-US" altLang="en-US" sz="2800" b="1" dirty="0"/>
              <a:t>Since 1998, the rate has been between 53% &amp; 55%</a:t>
            </a:r>
          </a:p>
        </p:txBody>
      </p:sp>
      <p:sp>
        <p:nvSpPr>
          <p:cNvPr id="4" name="TextBox 3"/>
          <p:cNvSpPr txBox="1"/>
          <p:nvPr/>
        </p:nvSpPr>
        <p:spPr>
          <a:xfrm>
            <a:off x="228600" y="5710389"/>
            <a:ext cx="7696200" cy="954107"/>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endParaRPr lang="en-US" altLang="en-US" sz="1400" dirty="0" smtClean="0"/>
          </a:p>
          <a:p>
            <a:r>
              <a:rPr lang="en-US" sz="1400" dirty="0" smtClean="0"/>
              <a:t> </a:t>
            </a:r>
            <a:endParaRPr lang="en-US" sz="1400" dirty="0"/>
          </a:p>
        </p:txBody>
      </p:sp>
    </p:spTree>
    <p:extLst>
      <p:ext uri="{BB962C8B-B14F-4D97-AF65-F5344CB8AC3E}">
        <p14:creationId xmlns:p14="http://schemas.microsoft.com/office/powerpoint/2010/main" val="209284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52400" y="122238"/>
            <a:ext cx="5943600" cy="1295400"/>
          </a:xfrm>
        </p:spPr>
        <p:txBody>
          <a:bodyPr/>
          <a:lstStyle/>
          <a:p>
            <a:pPr algn="l"/>
            <a:r>
              <a:rPr lang="en-US" altLang="en-US"/>
              <a:t>Residential Recycling        </a:t>
            </a:r>
          </a:p>
        </p:txBody>
      </p:sp>
      <p:sp>
        <p:nvSpPr>
          <p:cNvPr id="205827" name="Rectangle 3"/>
          <p:cNvSpPr>
            <a:spLocks noGrp="1" noChangeArrowheads="1"/>
          </p:cNvSpPr>
          <p:nvPr>
            <p:ph type="body" sz="half" idx="1"/>
          </p:nvPr>
        </p:nvSpPr>
        <p:spPr>
          <a:xfrm>
            <a:off x="304800" y="2667000"/>
            <a:ext cx="8229600" cy="3314700"/>
          </a:xfrm>
        </p:spPr>
        <p:txBody>
          <a:bodyPr/>
          <a:lstStyle/>
          <a:p>
            <a:r>
              <a:rPr lang="en-US" altLang="en-US" sz="2800" b="1" dirty="0"/>
              <a:t>30 franchised haulers</a:t>
            </a:r>
          </a:p>
          <a:p>
            <a:r>
              <a:rPr lang="en-US" altLang="en-US" sz="2800" b="1" dirty="0"/>
              <a:t>Weekly, curbside collection</a:t>
            </a:r>
          </a:p>
          <a:p>
            <a:pPr lvl="1"/>
            <a:r>
              <a:rPr lang="en-US" altLang="en-US" sz="3200" dirty="0"/>
              <a:t>Glass separate</a:t>
            </a:r>
          </a:p>
          <a:p>
            <a:pPr lvl="1"/>
            <a:r>
              <a:rPr lang="en-US" altLang="en-US" sz="3200" dirty="0"/>
              <a:t>Paper, aluminum, plastic, cardboard, motor oil</a:t>
            </a:r>
          </a:p>
          <a:p>
            <a:r>
              <a:rPr lang="en-US" altLang="en-US" dirty="0"/>
              <a:t>Yard Debris bi-weekly</a:t>
            </a:r>
          </a:p>
        </p:txBody>
      </p:sp>
      <p:pic>
        <p:nvPicPr>
          <p:cNvPr id="205828" name="Picture 4" descr="Recycle bi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172200" y="304800"/>
            <a:ext cx="2667000" cy="200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57200" y="5884269"/>
            <a:ext cx="7696200" cy="738664"/>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r>
              <a:rPr lang="en-US" sz="1400" dirty="0" smtClean="0"/>
              <a:t> </a:t>
            </a:r>
            <a:endParaRPr lang="en-US" sz="1400" dirty="0"/>
          </a:p>
        </p:txBody>
      </p:sp>
    </p:spTree>
    <p:extLst>
      <p:ext uri="{BB962C8B-B14F-4D97-AF65-F5344CB8AC3E}">
        <p14:creationId xmlns:p14="http://schemas.microsoft.com/office/powerpoint/2010/main" val="276220002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r>
              <a:rPr lang="en-US" altLang="en-US"/>
              <a:t>Partnerships with Private Sector</a:t>
            </a:r>
          </a:p>
        </p:txBody>
      </p:sp>
      <p:sp>
        <p:nvSpPr>
          <p:cNvPr id="162819" name="Rectangle 3"/>
          <p:cNvSpPr>
            <a:spLocks noGrp="1" noChangeArrowheads="1"/>
          </p:cNvSpPr>
          <p:nvPr>
            <p:ph type="body" idx="1"/>
          </p:nvPr>
        </p:nvSpPr>
        <p:spPr>
          <a:xfrm>
            <a:off x="228600" y="2057400"/>
            <a:ext cx="8534400" cy="4343400"/>
          </a:xfrm>
        </p:spPr>
        <p:txBody>
          <a:bodyPr>
            <a:normAutofit/>
          </a:bodyPr>
          <a:lstStyle/>
          <a:p>
            <a:r>
              <a:rPr lang="en-US" altLang="en-US" sz="2800" b="1" dirty="0"/>
              <a:t>Businesses </a:t>
            </a:r>
          </a:p>
          <a:p>
            <a:pPr lvl="1"/>
            <a:r>
              <a:rPr lang="en-US" altLang="en-US" sz="2800" b="1" dirty="0"/>
              <a:t>provide assistance to increase recycling</a:t>
            </a:r>
          </a:p>
          <a:p>
            <a:r>
              <a:rPr lang="en-US" altLang="en-US" sz="2800" b="1" dirty="0"/>
              <a:t>Haulers </a:t>
            </a:r>
          </a:p>
          <a:p>
            <a:pPr lvl="1"/>
            <a:r>
              <a:rPr lang="en-US" altLang="en-US" sz="2800" b="1" dirty="0"/>
              <a:t>assure service delivered to customers</a:t>
            </a:r>
          </a:p>
          <a:p>
            <a:r>
              <a:rPr lang="en-US" altLang="en-US" sz="2800" b="1" dirty="0"/>
              <a:t>MRFs </a:t>
            </a:r>
          </a:p>
          <a:p>
            <a:pPr lvl="1"/>
            <a:r>
              <a:rPr lang="en-US" altLang="en-US" sz="2800" b="1" dirty="0"/>
              <a:t>independent monitoring of residuals</a:t>
            </a:r>
          </a:p>
        </p:txBody>
      </p:sp>
      <p:sp>
        <p:nvSpPr>
          <p:cNvPr id="4" name="TextBox 3"/>
          <p:cNvSpPr txBox="1"/>
          <p:nvPr/>
        </p:nvSpPr>
        <p:spPr>
          <a:xfrm>
            <a:off x="228600" y="5867400"/>
            <a:ext cx="7696200" cy="738664"/>
          </a:xfrm>
          <a:prstGeom prst="rect">
            <a:avLst/>
          </a:prstGeom>
          <a:noFill/>
        </p:spPr>
        <p:txBody>
          <a:bodyPr wrap="square" rtlCol="0">
            <a:spAutoFit/>
          </a:bodyPr>
          <a:lstStyle/>
          <a:p>
            <a:pPr>
              <a:spcBef>
                <a:spcPts val="0"/>
              </a:spcBef>
              <a:buFont typeface="Wingdings" pitchFamily="2" charset="2"/>
              <a:buNone/>
            </a:pPr>
            <a:r>
              <a:rPr lang="en-US" sz="1400" dirty="0" smtClean="0"/>
              <a:t>Source: </a:t>
            </a:r>
            <a:r>
              <a:rPr lang="en-US" altLang="en-US" sz="1400" dirty="0" smtClean="0"/>
              <a:t>Bruce Walker City of Portland Office of Sustainable Development </a:t>
            </a:r>
            <a:br>
              <a:rPr lang="en-US" altLang="en-US" sz="1400" dirty="0" smtClean="0"/>
            </a:br>
            <a:r>
              <a:rPr lang="en-US" altLang="en-US" sz="1400" dirty="0" smtClean="0"/>
              <a:t>Solid Waste &amp; Recycling Program, 721 NW 9th Avenue, Room 350 Portland, OR 97209 </a:t>
            </a:r>
            <a:r>
              <a:rPr lang="en-US" altLang="en-US" sz="1400" b="1" u="sng" dirty="0" smtClean="0">
                <a:solidFill>
                  <a:srgbClr val="663300"/>
                </a:solidFill>
              </a:rPr>
              <a:t>bwalker@ci.portland.or.us  http://www.sustainableportland.org</a:t>
            </a:r>
            <a:r>
              <a:rPr lang="en-US" altLang="en-US" sz="1400" dirty="0" smtClean="0">
                <a:solidFill>
                  <a:schemeClr val="accent2"/>
                </a:solidFill>
              </a:rPr>
              <a:t> </a:t>
            </a:r>
            <a:r>
              <a:rPr lang="en-US" sz="1400" dirty="0" smtClean="0"/>
              <a:t> </a:t>
            </a:r>
            <a:endParaRPr lang="en-US" sz="1400" dirty="0"/>
          </a:p>
        </p:txBody>
      </p:sp>
    </p:spTree>
    <p:extLst>
      <p:ext uri="{BB962C8B-B14F-4D97-AF65-F5344CB8AC3E}">
        <p14:creationId xmlns:p14="http://schemas.microsoft.com/office/powerpoint/2010/main" val="155414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305800" cy="5355312"/>
          </a:xfrm>
          <a:prstGeom prst="rect">
            <a:avLst/>
          </a:prstGeom>
          <a:noFill/>
        </p:spPr>
        <p:txBody>
          <a:bodyPr wrap="square" rtlCol="0">
            <a:spAutoFit/>
          </a:bodyPr>
          <a:lstStyle/>
          <a:p>
            <a:r>
              <a:rPr lang="en-US" dirty="0" smtClean="0"/>
              <a:t>Group Assignment: </a:t>
            </a:r>
            <a:r>
              <a:rPr lang="en-US" dirty="0" smtClean="0"/>
              <a:t>(more </a:t>
            </a:r>
            <a:r>
              <a:rPr lang="en-US" dirty="0" smtClean="0"/>
              <a:t>extra </a:t>
            </a:r>
            <a:r>
              <a:rPr lang="en-US" dirty="0" smtClean="0"/>
              <a:t>credit points) </a:t>
            </a:r>
            <a:endParaRPr lang="en-US" dirty="0" smtClean="0"/>
          </a:p>
          <a:p>
            <a:endParaRPr lang="en-US" dirty="0"/>
          </a:p>
          <a:p>
            <a:r>
              <a:rPr lang="en-US" dirty="0" smtClean="0"/>
              <a:t>The examples we have looked at are two in developed market economics: </a:t>
            </a:r>
          </a:p>
          <a:p>
            <a:endParaRPr lang="en-US" dirty="0"/>
          </a:p>
          <a:p>
            <a:pPr marL="342900" indent="-342900">
              <a:buAutoNum type="arabicPeriod"/>
            </a:pPr>
            <a:r>
              <a:rPr lang="en-US" dirty="0" smtClean="0"/>
              <a:t>Outline  the components of a plan that could successfully address these same issues in an urban area in an emerging market (newly industrializing) economy in another country.</a:t>
            </a:r>
          </a:p>
          <a:p>
            <a:pPr marL="342900" indent="-342900">
              <a:buAutoNum type="arabicPeriod"/>
            </a:pPr>
            <a:endParaRPr lang="en-US" dirty="0"/>
          </a:p>
          <a:p>
            <a:pPr marL="342900" indent="-342900">
              <a:buAutoNum type="arabicPeriod" startAt="2"/>
            </a:pPr>
            <a:r>
              <a:rPr lang="en-US" dirty="0" smtClean="0"/>
              <a:t>Using the five-point plan described on page 3 of the article,    </a:t>
            </a:r>
            <a:r>
              <a:rPr lang="en-US" b="1" dirty="0" smtClean="0"/>
              <a:t>choose a city in an emerging economy </a:t>
            </a:r>
            <a:r>
              <a:rPr lang="en-US" dirty="0" smtClean="0"/>
              <a:t>and explain how the five-pat index of 18 indicators identified as necessary for sustainable development could be developed or improved through business-government-community partnerships (that is - all of these groups working together).</a:t>
            </a:r>
          </a:p>
          <a:p>
            <a:pPr marL="342900" indent="-342900">
              <a:buAutoNum type="arabicPeriod" startAt="2"/>
            </a:pPr>
            <a:endParaRPr lang="en-US" dirty="0"/>
          </a:p>
          <a:p>
            <a:pPr marL="342900" indent="-342900">
              <a:buAutoNum type="arabicPeriod" startAt="2"/>
            </a:pPr>
            <a:r>
              <a:rPr lang="en-US" dirty="0" smtClean="0"/>
              <a:t>Describe how you see this being accomplished.</a:t>
            </a:r>
          </a:p>
          <a:p>
            <a:endParaRPr lang="en-US" dirty="0" smtClean="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624571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717"/>
            <a:ext cx="8839200" cy="6001643"/>
          </a:xfrm>
          <a:prstGeom prst="rect">
            <a:avLst/>
          </a:prstGeom>
          <a:noFill/>
        </p:spPr>
        <p:txBody>
          <a:bodyPr wrap="square" rtlCol="0">
            <a:spAutoFit/>
          </a:bodyPr>
          <a:lstStyle/>
          <a:p>
            <a:pPr algn="ctr"/>
            <a:r>
              <a:rPr lang="en-US" sz="2800" u="sng" dirty="0" smtClean="0"/>
              <a:t>Economic Impacts of Climate Change in the U.S. </a:t>
            </a:r>
          </a:p>
          <a:p>
            <a:endParaRPr lang="en-US" sz="1200" dirty="0"/>
          </a:p>
          <a:p>
            <a:pPr marL="457200" indent="-457200">
              <a:buFont typeface="Arial" panose="020B0604020202020204" pitchFamily="34" charset="0"/>
              <a:buChar char="•"/>
            </a:pPr>
            <a:r>
              <a:rPr lang="en-US" sz="2800" dirty="0" smtClean="0"/>
              <a:t>A recent study conducted by the </a:t>
            </a:r>
            <a:r>
              <a:rPr lang="en-US" sz="2800" u="sng" dirty="0" smtClean="0"/>
              <a:t>Center for Integrative Environmental Research</a:t>
            </a:r>
            <a:r>
              <a:rPr lang="en-US" sz="2800" dirty="0" smtClean="0"/>
              <a:t> finds that economic costs will be far-reaching and </a:t>
            </a:r>
            <a:r>
              <a:rPr lang="en-US" sz="2800" u="sng" dirty="0" smtClean="0"/>
              <a:t>affect all geographic areas </a:t>
            </a:r>
            <a:r>
              <a:rPr lang="en-US" sz="2800" dirty="0" smtClean="0"/>
              <a:t>of the nation if nothing is done.</a:t>
            </a:r>
          </a:p>
          <a:p>
            <a:endParaRPr lang="en-US" sz="1200" dirty="0" smtClean="0"/>
          </a:p>
          <a:p>
            <a:pPr marL="457200" indent="-457200">
              <a:buFont typeface="Arial" panose="020B0604020202020204" pitchFamily="34" charset="0"/>
              <a:buChar char="•"/>
            </a:pPr>
            <a:r>
              <a:rPr lang="en-US" sz="2800" dirty="0" smtClean="0"/>
              <a:t>The CIER research finds that the impact of climate change events will affect both </a:t>
            </a:r>
            <a:r>
              <a:rPr lang="en-US" sz="2800" b="1" i="1" dirty="0" smtClean="0"/>
              <a:t>the natural environment </a:t>
            </a:r>
            <a:r>
              <a:rPr lang="en-US" sz="2800" i="1" dirty="0" smtClean="0"/>
              <a:t>and </a:t>
            </a:r>
            <a:r>
              <a:rPr lang="en-US" sz="2800" b="1" i="1" dirty="0" smtClean="0"/>
              <a:t>existing infrastructure</a:t>
            </a:r>
          </a:p>
          <a:p>
            <a:pPr marL="457200" indent="-457200">
              <a:buFont typeface="Arial" panose="020B0604020202020204" pitchFamily="34" charset="0"/>
              <a:buChar char="•"/>
            </a:pPr>
            <a:endParaRPr lang="en-US" sz="1200" b="1" dirty="0" smtClean="0"/>
          </a:p>
          <a:p>
            <a:pPr marL="457200" indent="-457200">
              <a:buFont typeface="Arial" panose="020B0604020202020204" pitchFamily="34" charset="0"/>
              <a:buChar char="•"/>
            </a:pPr>
            <a:r>
              <a:rPr lang="en-US" sz="2800" dirty="0" smtClean="0"/>
              <a:t>Their report reviews several economic studies…</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800" dirty="0" smtClean="0"/>
              <a:t>And relates these to several predicted climate change impacts. </a:t>
            </a:r>
            <a:endParaRPr lang="en-US" sz="2800" dirty="0"/>
          </a:p>
        </p:txBody>
      </p:sp>
      <p:sp>
        <p:nvSpPr>
          <p:cNvPr id="3" name="Rectangle 2"/>
          <p:cNvSpPr/>
          <p:nvPr/>
        </p:nvSpPr>
        <p:spPr>
          <a:xfrm>
            <a:off x="138544" y="6096000"/>
            <a:ext cx="8700655" cy="738664"/>
          </a:xfrm>
          <a:prstGeom prst="rect">
            <a:avLst/>
          </a:prstGeom>
        </p:spPr>
        <p:txBody>
          <a:bodyPr wrap="square">
            <a:spAutoFit/>
          </a:bodyPr>
          <a:lstStyle/>
          <a:p>
            <a:r>
              <a:rPr lang="en-US" sz="1400" dirty="0" smtClean="0"/>
              <a:t>Source: Matthias Ruth, Dana Coelho, and Daria </a:t>
            </a:r>
            <a:r>
              <a:rPr lang="en-US" sz="1400" dirty="0" err="1" smtClean="0"/>
              <a:t>Karetnikov</a:t>
            </a:r>
            <a:r>
              <a:rPr lang="en-US" sz="1400" dirty="0" smtClean="0"/>
              <a:t>. A Review and Assessment by the Center for Integrative Environmental Research (CIER) at the University of Maryland, October 2007. Center for Integrative Environmental Research, University of Maryland.</a:t>
            </a:r>
            <a:endParaRPr lang="en-US" sz="1400" dirty="0"/>
          </a:p>
        </p:txBody>
      </p:sp>
    </p:spTree>
    <p:extLst>
      <p:ext uri="{BB962C8B-B14F-4D97-AF65-F5344CB8AC3E}">
        <p14:creationId xmlns:p14="http://schemas.microsoft.com/office/powerpoint/2010/main" val="3973519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763000" cy="6001643"/>
          </a:xfrm>
          <a:prstGeom prst="rect">
            <a:avLst/>
          </a:prstGeom>
        </p:spPr>
        <p:txBody>
          <a:bodyPr wrap="square">
            <a:spAutoFit/>
          </a:bodyPr>
          <a:lstStyle/>
          <a:p>
            <a:r>
              <a:rPr lang="en-US" sz="2400" dirty="0" smtClean="0"/>
              <a:t>Economic Sectors/Industries most directly affected</a:t>
            </a:r>
          </a:p>
          <a:p>
            <a:endParaRPr lang="en-US" sz="2400" dirty="0" smtClean="0"/>
          </a:p>
          <a:p>
            <a:r>
              <a:rPr lang="en-US" sz="2400" dirty="0" smtClean="0"/>
              <a:t> 1. </a:t>
            </a:r>
            <a:r>
              <a:rPr lang="en-US" sz="2400" b="1" u="sng" dirty="0" smtClean="0"/>
              <a:t>Agriculture</a:t>
            </a:r>
            <a:r>
              <a:rPr lang="en-US" sz="2400" dirty="0" smtClean="0"/>
              <a:t> </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In some parts of the nation, growing conditions will improve as temperatures continue to rise (colder regions become warmer)</a:t>
            </a:r>
          </a:p>
          <a:p>
            <a:endParaRPr lang="en-US" sz="2400" dirty="0" smtClean="0"/>
          </a:p>
          <a:p>
            <a:pPr marL="457200" indent="-457200">
              <a:buFont typeface="Arial" panose="020B0604020202020204" pitchFamily="34" charset="0"/>
              <a:buChar char="•"/>
            </a:pPr>
            <a:r>
              <a:rPr lang="en-US" sz="2400" dirty="0" smtClean="0"/>
              <a:t>Other parts of the nation are projected to see worsening conditions as </a:t>
            </a:r>
            <a:r>
              <a:rPr lang="en-US" sz="2400" u="sng" dirty="0" smtClean="0"/>
              <a:t>water resources dwindle</a:t>
            </a:r>
            <a:r>
              <a:rPr lang="en-US" sz="2400" dirty="0" smtClean="0"/>
              <a:t>, </a:t>
            </a:r>
            <a:r>
              <a:rPr lang="en-US" sz="2400" u="sng" dirty="0" smtClean="0"/>
              <a:t>rainfall becomes more frequent (or infrequent)</a:t>
            </a:r>
            <a:r>
              <a:rPr lang="en-US" sz="2400" dirty="0" smtClean="0"/>
              <a:t>, and land becomes </a:t>
            </a:r>
            <a:r>
              <a:rPr lang="en-US" sz="2400" u="sng" dirty="0" smtClean="0"/>
              <a:t>unsuitable for farming</a:t>
            </a:r>
            <a:r>
              <a:rPr lang="en-US" sz="2400" dirty="0" smtClean="0"/>
              <a:t>.</a:t>
            </a:r>
          </a:p>
          <a:p>
            <a:endParaRPr lang="en-US" sz="2400" dirty="0" smtClean="0"/>
          </a:p>
          <a:p>
            <a:pPr marL="457200" indent="-457200">
              <a:buFont typeface="Arial" panose="020B0604020202020204" pitchFamily="34" charset="0"/>
              <a:buChar char="•"/>
            </a:pPr>
            <a:r>
              <a:rPr lang="en-US" sz="2400" dirty="0" smtClean="0"/>
              <a:t>Changes in climate are also associated with an increase in the spread of </a:t>
            </a:r>
            <a:r>
              <a:rPr lang="en-US" sz="2400" u="sng" dirty="0" smtClean="0"/>
              <a:t>pests and plant diseases </a:t>
            </a:r>
            <a:r>
              <a:rPr lang="en-US" sz="2400" dirty="0" smtClean="0"/>
              <a:t>that previously would not have had an impact (CIER) </a:t>
            </a:r>
            <a:endParaRPr lang="en-US" sz="2400" dirty="0"/>
          </a:p>
        </p:txBody>
      </p:sp>
    </p:spTree>
    <p:extLst>
      <p:ext uri="{BB962C8B-B14F-4D97-AF65-F5344CB8AC3E}">
        <p14:creationId xmlns:p14="http://schemas.microsoft.com/office/powerpoint/2010/main" val="364839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3539430"/>
          </a:xfrm>
          <a:prstGeom prst="rect">
            <a:avLst/>
          </a:prstGeom>
          <a:noFill/>
        </p:spPr>
        <p:txBody>
          <a:bodyPr wrap="square" rtlCol="0">
            <a:spAutoFit/>
          </a:bodyPr>
          <a:lstStyle/>
          <a:p>
            <a:r>
              <a:rPr lang="en-US" sz="3200" dirty="0" smtClean="0"/>
              <a:t>The ICLEI identifies the geographic area globally that cities occupy, their share of global population and of energy consumption.</a:t>
            </a:r>
          </a:p>
          <a:p>
            <a:endParaRPr lang="en-US" sz="3200" dirty="0" smtClean="0"/>
          </a:p>
          <a:p>
            <a:pPr marL="342900" indent="-342900">
              <a:buFont typeface="Arial" panose="020B0604020202020204" pitchFamily="34" charset="0"/>
              <a:buChar char="•"/>
            </a:pPr>
            <a:r>
              <a:rPr lang="en-US" sz="3200" dirty="0" smtClean="0"/>
              <a:t>Based upon a 2012 analysis, they found the following:</a:t>
            </a:r>
            <a:endParaRPr lang="en-US" sz="3200" dirty="0"/>
          </a:p>
        </p:txBody>
      </p:sp>
    </p:spTree>
    <p:extLst>
      <p:ext uri="{BB962C8B-B14F-4D97-AF65-F5344CB8AC3E}">
        <p14:creationId xmlns:p14="http://schemas.microsoft.com/office/powerpoint/2010/main" val="3347331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152400"/>
            <a:ext cx="8610600" cy="6663363"/>
          </a:xfrm>
          <a:prstGeom prst="rect">
            <a:avLst/>
          </a:prstGeom>
          <a:noFill/>
        </p:spPr>
        <p:txBody>
          <a:bodyPr wrap="square" rtlCol="0">
            <a:spAutoFit/>
          </a:bodyPr>
          <a:lstStyle/>
          <a:p>
            <a:r>
              <a:rPr lang="en-US" sz="2800" b="1" dirty="0" smtClean="0"/>
              <a:t>Impacts in the U.S.</a:t>
            </a:r>
          </a:p>
          <a:p>
            <a:pPr marL="914400" lvl="1" indent="-457200">
              <a:buFont typeface="Arial" panose="020B0604020202020204" pitchFamily="34" charset="0"/>
              <a:buChar char="•"/>
            </a:pPr>
            <a:r>
              <a:rPr lang="en-US" sz="2400" dirty="0" smtClean="0"/>
              <a:t>Effects experienced across all regions, but the severity will be “</a:t>
            </a:r>
            <a:r>
              <a:rPr lang="en-US" sz="2400" u="sng" dirty="0" smtClean="0"/>
              <a:t>unevenly distributed across regions </a:t>
            </a:r>
            <a:r>
              <a:rPr lang="en-US" sz="2400" dirty="0" smtClean="0"/>
              <a:t>and within the economy and society.</a:t>
            </a:r>
            <a:r>
              <a:rPr lang="en-US" sz="2400" baseline="30000" dirty="0" smtClean="0"/>
              <a:t>1</a:t>
            </a:r>
            <a:r>
              <a:rPr lang="en-US" sz="2400" dirty="0" smtClean="0"/>
              <a:t>”</a:t>
            </a:r>
          </a:p>
          <a:p>
            <a:pPr marL="914400" lvl="1" indent="-457200">
              <a:buFont typeface="Arial" panose="020B0604020202020204" pitchFamily="34" charset="0"/>
              <a:buChar char="•"/>
            </a:pPr>
            <a:endParaRPr lang="en-US" sz="2400" dirty="0" smtClean="0"/>
          </a:p>
          <a:p>
            <a:pPr marL="914400" lvl="1" indent="-457200">
              <a:buFont typeface="Arial" panose="020B0604020202020204" pitchFamily="34" charset="0"/>
              <a:buChar char="•"/>
            </a:pPr>
            <a:r>
              <a:rPr lang="en-US" sz="2400" dirty="0" smtClean="0"/>
              <a:t>It is estimated that for sectors of the economy that provide essential goods and services, the </a:t>
            </a:r>
            <a:r>
              <a:rPr lang="en-US" sz="2400" u="sng" dirty="0" smtClean="0"/>
              <a:t>negative effects will be significantly greater than the positive</a:t>
            </a:r>
            <a:r>
              <a:rPr lang="en-US" sz="2400" dirty="0" smtClean="0"/>
              <a:t>.</a:t>
            </a:r>
          </a:p>
          <a:p>
            <a:pPr marL="914400" lvl="1" indent="-457200">
              <a:buFont typeface="Arial" panose="020B0604020202020204" pitchFamily="34" charset="0"/>
              <a:buChar char="•"/>
            </a:pPr>
            <a:endParaRPr lang="en-US" sz="2400" dirty="0" smtClean="0"/>
          </a:p>
          <a:p>
            <a:pPr marL="914400" lvl="1" indent="-457200">
              <a:buFont typeface="Arial" panose="020B0604020202020204" pitchFamily="34" charset="0"/>
              <a:buChar char="•"/>
            </a:pPr>
            <a:r>
              <a:rPr lang="en-US" sz="2400" dirty="0" smtClean="0"/>
              <a:t>The impact of climate change will severely </a:t>
            </a:r>
            <a:r>
              <a:rPr lang="en-US" sz="2400" u="sng" dirty="0" smtClean="0"/>
              <a:t>strain government budgets </a:t>
            </a:r>
            <a:r>
              <a:rPr lang="en-US" sz="2400" dirty="0" smtClean="0"/>
              <a:t>– local, state and federal.</a:t>
            </a:r>
          </a:p>
          <a:p>
            <a:pPr marL="914400" lvl="1" indent="-457200">
              <a:buFont typeface="Arial" panose="020B0604020202020204" pitchFamily="34" charset="0"/>
              <a:buChar char="•"/>
            </a:pPr>
            <a:endParaRPr lang="en-US" sz="2400" dirty="0" smtClean="0"/>
          </a:p>
          <a:p>
            <a:pPr marL="914400" lvl="1" indent="-457200">
              <a:buFont typeface="Arial" panose="020B0604020202020204" pitchFamily="34" charset="0"/>
              <a:buChar char="•"/>
            </a:pPr>
            <a:r>
              <a:rPr lang="en-US" sz="2400" dirty="0" smtClean="0"/>
              <a:t>Secondary effects: </a:t>
            </a:r>
            <a:r>
              <a:rPr lang="en-US" sz="2400" u="sng" dirty="0" smtClean="0"/>
              <a:t>higher prices</a:t>
            </a:r>
            <a:r>
              <a:rPr lang="en-US" sz="2400" dirty="0" smtClean="0"/>
              <a:t>, </a:t>
            </a:r>
            <a:r>
              <a:rPr lang="en-US" sz="2400" u="sng" dirty="0" smtClean="0"/>
              <a:t>reduced income </a:t>
            </a:r>
            <a:r>
              <a:rPr lang="en-US" sz="2400" dirty="0" smtClean="0"/>
              <a:t>and </a:t>
            </a:r>
            <a:r>
              <a:rPr lang="en-US" sz="2400" u="sng" dirty="0" smtClean="0"/>
              <a:t>job losses</a:t>
            </a:r>
            <a:r>
              <a:rPr lang="en-US" sz="2400" baseline="30000" dirty="0" smtClean="0"/>
              <a:t>2</a:t>
            </a:r>
          </a:p>
          <a:p>
            <a:pPr lvl="1"/>
            <a:endParaRPr lang="en-US" sz="2400" dirty="0" smtClean="0"/>
          </a:p>
          <a:p>
            <a:pPr marL="342900" indent="-342900">
              <a:buAutoNum type="arabicPeriod"/>
            </a:pPr>
            <a:endParaRPr lang="en-US" sz="1100" dirty="0"/>
          </a:p>
          <a:p>
            <a:endParaRPr lang="en-US" sz="2800" dirty="0"/>
          </a:p>
        </p:txBody>
      </p:sp>
      <p:sp>
        <p:nvSpPr>
          <p:cNvPr id="3" name="Rectangle 2"/>
          <p:cNvSpPr/>
          <p:nvPr/>
        </p:nvSpPr>
        <p:spPr>
          <a:xfrm>
            <a:off x="290945" y="5855259"/>
            <a:ext cx="8610600" cy="954107"/>
          </a:xfrm>
          <a:prstGeom prst="rect">
            <a:avLst/>
          </a:prstGeom>
        </p:spPr>
        <p:txBody>
          <a:bodyPr wrap="square">
            <a:spAutoFit/>
          </a:bodyPr>
          <a:lstStyle/>
          <a:p>
            <a:r>
              <a:rPr lang="en-US" sz="1400" baseline="30000" dirty="0" smtClean="0"/>
              <a:t>1</a:t>
            </a:r>
            <a:r>
              <a:rPr lang="en-US" sz="1400" dirty="0" smtClean="0"/>
              <a:t>Matthias Ruth, Dana Coelho, and Daria </a:t>
            </a:r>
            <a:r>
              <a:rPr lang="en-US" sz="1400" dirty="0" err="1" smtClean="0"/>
              <a:t>Karetnikov</a:t>
            </a:r>
            <a:r>
              <a:rPr lang="en-US" sz="1400" dirty="0" smtClean="0"/>
              <a:t>. A Review and Assessment by the Center for Integrative Environmental Research (CIER) at the University of Maryland, October 2007. Center for Integrative Environmental Research, University of Maryland</a:t>
            </a:r>
          </a:p>
          <a:p>
            <a:r>
              <a:rPr lang="en-US" sz="1400" baseline="30000" dirty="0" smtClean="0"/>
              <a:t>2</a:t>
            </a:r>
            <a:r>
              <a:rPr lang="en-US" sz="1400" dirty="0" smtClean="0"/>
              <a:t> Ibid.</a:t>
            </a:r>
            <a:endParaRPr lang="en-US" sz="1400" dirty="0"/>
          </a:p>
        </p:txBody>
      </p:sp>
    </p:spTree>
    <p:extLst>
      <p:ext uri="{BB962C8B-B14F-4D97-AF65-F5344CB8AC3E}">
        <p14:creationId xmlns:p14="http://schemas.microsoft.com/office/powerpoint/2010/main" val="352176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4"/>
          <p:cNvGrpSpPr>
            <a:grpSpLocks/>
          </p:cNvGrpSpPr>
          <p:nvPr/>
        </p:nvGrpSpPr>
        <p:grpSpPr bwMode="auto">
          <a:xfrm>
            <a:off x="5024161" y="1225570"/>
            <a:ext cx="3889440" cy="3914331"/>
            <a:chOff x="3243" y="1207"/>
            <a:chExt cx="3061" cy="3022"/>
          </a:xfrm>
        </p:grpSpPr>
        <p:pic>
          <p:nvPicPr>
            <p:cNvPr id="11277" name="Picture 5" descr="weltenbilder_erde_rdax_640x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 y="1207"/>
              <a:ext cx="3061" cy="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AutoShape 6"/>
            <p:cNvSpPr>
              <a:spLocks noChangeArrowheads="1"/>
            </p:cNvSpPr>
            <p:nvPr/>
          </p:nvSpPr>
          <p:spPr bwMode="auto">
            <a:xfrm rot="-5400000">
              <a:off x="4786" y="2794"/>
              <a:ext cx="112" cy="114"/>
            </a:xfrm>
            <a:prstGeom prst="homePlate">
              <a:avLst>
                <a:gd name="adj" fmla="val 42292"/>
              </a:avLst>
            </a:prstGeom>
            <a:solidFill>
              <a:srgbClr val="FF3300"/>
            </a:solidFill>
            <a:ln w="9525">
              <a:solidFill>
                <a:schemeClr val="tx1"/>
              </a:solidFill>
              <a:miter lim="800000"/>
              <a:headEnd/>
              <a:tailEnd/>
            </a:ln>
          </p:spPr>
          <p:txBody>
            <a:bodyPr wrap="none" anchor="ctr"/>
            <a:lstStyle>
              <a:lvl1pPr>
                <a:spcAft>
                  <a:spcPts val="1413"/>
                </a:spcAft>
                <a:buChar char="•"/>
                <a:defRPr sz="3200">
                  <a:solidFill>
                    <a:schemeClr val="tx1"/>
                  </a:solidFill>
                  <a:latin typeface="Arial" charset="0"/>
                  <a:ea typeface="SimSun" pitchFamily="2" charset="-122"/>
                  <a:cs typeface="Tahoma" pitchFamily="34" charset="0"/>
                </a:defRPr>
              </a:lvl1pPr>
              <a:lvl2pPr marL="742950" indent="-285750">
                <a:spcBef>
                  <a:spcPct val="20000"/>
                </a:spcBef>
                <a:buChar char="–"/>
                <a:defRPr sz="2800">
                  <a:solidFill>
                    <a:schemeClr val="tx1"/>
                  </a:solidFill>
                  <a:latin typeface="Arial" charset="0"/>
                  <a:ea typeface="SimSun" pitchFamily="2" charset="-122"/>
                </a:defRPr>
              </a:lvl2pPr>
              <a:lvl3pPr marL="1143000" indent="-228600">
                <a:spcBef>
                  <a:spcPct val="20000"/>
                </a:spcBef>
                <a:buChar char="•"/>
                <a:defRPr sz="2400">
                  <a:solidFill>
                    <a:schemeClr val="tx1"/>
                  </a:solidFill>
                  <a:latin typeface="Arial" charset="0"/>
                  <a:ea typeface="SimSun" pitchFamily="2" charset="-122"/>
                </a:defRPr>
              </a:lvl3pPr>
              <a:lvl4pPr marL="1600200" indent="-228600">
                <a:spcBef>
                  <a:spcPct val="20000"/>
                </a:spcBef>
                <a:buChar char="–"/>
                <a:defRPr sz="2000">
                  <a:solidFill>
                    <a:schemeClr val="tx1"/>
                  </a:solidFill>
                  <a:latin typeface="Arial" charset="0"/>
                  <a:ea typeface="SimSun" pitchFamily="2" charset="-122"/>
                </a:defRPr>
              </a:lvl4pPr>
              <a:lvl5pPr marL="2057400" indent="-228600">
                <a:spcBef>
                  <a:spcPct val="20000"/>
                </a:spcBef>
                <a:buChar char="»"/>
                <a:defRPr sz="2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SimSun" pitchFamily="2" charset="-122"/>
                </a:defRPr>
              </a:lvl9pPr>
            </a:lstStyle>
            <a:p>
              <a:pPr eaLnBrk="1" hangingPunct="1">
                <a:spcAft>
                  <a:spcPct val="0"/>
                </a:spcAft>
                <a:buFontTx/>
                <a:buNone/>
              </a:pPr>
              <a:endParaRPr lang="en-US" altLang="en-US" sz="1600">
                <a:latin typeface="Calibri" pitchFamily="34" charset="0"/>
                <a:cs typeface="Arial" charset="0"/>
              </a:endParaRPr>
            </a:p>
          </p:txBody>
        </p:sp>
      </p:grpSp>
      <p:sp>
        <p:nvSpPr>
          <p:cNvPr id="11267" name="Text Box 10"/>
          <p:cNvSpPr txBox="1">
            <a:spLocks noChangeArrowheads="1"/>
          </p:cNvSpPr>
          <p:nvPr/>
        </p:nvSpPr>
        <p:spPr bwMode="auto">
          <a:xfrm>
            <a:off x="453600" y="3233140"/>
            <a:ext cx="4284000" cy="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Aft>
                <a:spcPts val="1413"/>
              </a:spcAft>
              <a:buChar char="•"/>
              <a:defRPr sz="3200">
                <a:solidFill>
                  <a:schemeClr val="tx1"/>
                </a:solidFill>
                <a:latin typeface="Arial" charset="0"/>
                <a:ea typeface="SimSun" pitchFamily="2" charset="-122"/>
                <a:cs typeface="Tahoma" pitchFamily="34" charset="0"/>
              </a:defRPr>
            </a:lvl1pPr>
            <a:lvl2pPr marL="742950" indent="-285750">
              <a:spcBef>
                <a:spcPct val="20000"/>
              </a:spcBef>
              <a:buChar char="–"/>
              <a:defRPr sz="2800">
                <a:solidFill>
                  <a:schemeClr val="tx1"/>
                </a:solidFill>
                <a:latin typeface="Arial" charset="0"/>
                <a:ea typeface="SimSun" pitchFamily="2" charset="-122"/>
              </a:defRPr>
            </a:lvl2pPr>
            <a:lvl3pPr marL="1143000" indent="-228600">
              <a:spcBef>
                <a:spcPct val="20000"/>
              </a:spcBef>
              <a:buChar char="•"/>
              <a:defRPr sz="2400">
                <a:solidFill>
                  <a:schemeClr val="tx1"/>
                </a:solidFill>
                <a:latin typeface="Arial" charset="0"/>
                <a:ea typeface="SimSun" pitchFamily="2" charset="-122"/>
              </a:defRPr>
            </a:lvl3pPr>
            <a:lvl4pPr marL="1600200" indent="-228600">
              <a:spcBef>
                <a:spcPct val="20000"/>
              </a:spcBef>
              <a:buChar char="–"/>
              <a:defRPr sz="2000">
                <a:solidFill>
                  <a:schemeClr val="tx1"/>
                </a:solidFill>
                <a:latin typeface="Arial" charset="0"/>
                <a:ea typeface="SimSun" pitchFamily="2" charset="-122"/>
              </a:defRPr>
            </a:lvl4pPr>
            <a:lvl5pPr marL="2057400" indent="-228600">
              <a:spcBef>
                <a:spcPct val="20000"/>
              </a:spcBef>
              <a:buChar char="»"/>
              <a:defRPr sz="2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SimSun" pitchFamily="2" charset="-122"/>
              </a:defRPr>
            </a:lvl9pPr>
          </a:lstStyle>
          <a:p>
            <a:pPr eaLnBrk="1" hangingPunct="1">
              <a:spcAft>
                <a:spcPct val="0"/>
              </a:spcAft>
              <a:buFontTx/>
              <a:buNone/>
            </a:pPr>
            <a:r>
              <a:rPr lang="de-DE" altLang="en-US" sz="2000" b="1">
                <a:latin typeface="Verdana" pitchFamily="34" charset="0"/>
                <a:cs typeface="Arial" charset="0"/>
              </a:rPr>
              <a:t>75% of energy consumption</a:t>
            </a:r>
            <a:br>
              <a:rPr lang="de-DE" altLang="en-US" sz="2000" b="1">
                <a:latin typeface="Verdana" pitchFamily="34" charset="0"/>
                <a:cs typeface="Arial" charset="0"/>
              </a:rPr>
            </a:br>
            <a:r>
              <a:rPr lang="de-DE" altLang="en-US" sz="2000" b="1">
                <a:latin typeface="Verdana" pitchFamily="34" charset="0"/>
                <a:cs typeface="Arial" charset="0"/>
              </a:rPr>
              <a:t>         and CO2 emissions</a:t>
            </a:r>
          </a:p>
        </p:txBody>
      </p:sp>
      <p:sp>
        <p:nvSpPr>
          <p:cNvPr id="11268" name="Line 17"/>
          <p:cNvSpPr>
            <a:spLocks noChangeShapeType="1"/>
          </p:cNvSpPr>
          <p:nvPr/>
        </p:nvSpPr>
        <p:spPr bwMode="auto">
          <a:xfrm flipV="1">
            <a:off x="4753440" y="3041600"/>
            <a:ext cx="2561760" cy="46372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US"/>
          </a:p>
        </p:txBody>
      </p:sp>
      <p:sp>
        <p:nvSpPr>
          <p:cNvPr id="11269" name="Line 26"/>
          <p:cNvSpPr>
            <a:spLocks noChangeShapeType="1"/>
          </p:cNvSpPr>
          <p:nvPr/>
        </p:nvSpPr>
        <p:spPr bwMode="auto">
          <a:xfrm>
            <a:off x="560160" y="4267168"/>
            <a:ext cx="51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US"/>
          </a:p>
        </p:txBody>
      </p:sp>
      <p:sp>
        <p:nvSpPr>
          <p:cNvPr id="11270" name="Text Box 8"/>
          <p:cNvSpPr txBox="1">
            <a:spLocks noChangeArrowheads="1"/>
          </p:cNvSpPr>
          <p:nvPr/>
        </p:nvSpPr>
        <p:spPr bwMode="auto">
          <a:xfrm>
            <a:off x="416160" y="1888039"/>
            <a:ext cx="4337280" cy="39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Aft>
                <a:spcPts val="1413"/>
              </a:spcAft>
              <a:buChar char="•"/>
              <a:defRPr sz="3200">
                <a:solidFill>
                  <a:schemeClr val="tx1"/>
                </a:solidFill>
                <a:latin typeface="Arial" charset="0"/>
                <a:ea typeface="SimSun" pitchFamily="2" charset="-122"/>
                <a:cs typeface="Tahoma" pitchFamily="34" charset="0"/>
              </a:defRPr>
            </a:lvl1pPr>
            <a:lvl2pPr marL="742950" indent="-285750">
              <a:spcBef>
                <a:spcPct val="20000"/>
              </a:spcBef>
              <a:buChar char="–"/>
              <a:defRPr sz="2800">
                <a:solidFill>
                  <a:schemeClr val="tx1"/>
                </a:solidFill>
                <a:latin typeface="Arial" charset="0"/>
                <a:ea typeface="SimSun" pitchFamily="2" charset="-122"/>
              </a:defRPr>
            </a:lvl2pPr>
            <a:lvl3pPr marL="1143000" indent="-228600">
              <a:spcBef>
                <a:spcPct val="20000"/>
              </a:spcBef>
              <a:buChar char="•"/>
              <a:defRPr sz="2400">
                <a:solidFill>
                  <a:schemeClr val="tx1"/>
                </a:solidFill>
                <a:latin typeface="Arial" charset="0"/>
                <a:ea typeface="SimSun" pitchFamily="2" charset="-122"/>
              </a:defRPr>
            </a:lvl3pPr>
            <a:lvl4pPr marL="1600200" indent="-228600">
              <a:spcBef>
                <a:spcPct val="20000"/>
              </a:spcBef>
              <a:buChar char="–"/>
              <a:defRPr sz="2000">
                <a:solidFill>
                  <a:schemeClr val="tx1"/>
                </a:solidFill>
                <a:latin typeface="Arial" charset="0"/>
                <a:ea typeface="SimSun" pitchFamily="2" charset="-122"/>
              </a:defRPr>
            </a:lvl4pPr>
            <a:lvl5pPr marL="2057400" indent="-228600">
              <a:spcBef>
                <a:spcPct val="20000"/>
              </a:spcBef>
              <a:buChar char="»"/>
              <a:defRPr sz="2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SimSun" pitchFamily="2" charset="-122"/>
              </a:defRPr>
            </a:lvl9pPr>
          </a:lstStyle>
          <a:p>
            <a:pPr eaLnBrk="1" hangingPunct="1">
              <a:spcAft>
                <a:spcPct val="0"/>
              </a:spcAft>
              <a:buFontTx/>
              <a:buNone/>
            </a:pPr>
            <a:r>
              <a:rPr lang="de-DE" altLang="en-US" sz="2000" b="1" dirty="0">
                <a:latin typeface="Verdana" pitchFamily="34" charset="0"/>
                <a:cs typeface="Arial" charset="0"/>
              </a:rPr>
              <a:t>0.12% of the Earth’s surface</a:t>
            </a:r>
          </a:p>
        </p:txBody>
      </p:sp>
      <p:sp>
        <p:nvSpPr>
          <p:cNvPr id="11271" name="Line 15"/>
          <p:cNvSpPr>
            <a:spLocks noChangeShapeType="1"/>
          </p:cNvSpPr>
          <p:nvPr/>
        </p:nvSpPr>
        <p:spPr bwMode="auto">
          <a:xfrm>
            <a:off x="4736160" y="2174629"/>
            <a:ext cx="2579040" cy="68983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US"/>
          </a:p>
        </p:txBody>
      </p:sp>
      <p:sp>
        <p:nvSpPr>
          <p:cNvPr id="11272" name="Text Box 9"/>
          <p:cNvSpPr txBox="1">
            <a:spLocks noChangeArrowheads="1"/>
          </p:cNvSpPr>
          <p:nvPr/>
        </p:nvSpPr>
        <p:spPr bwMode="auto">
          <a:xfrm>
            <a:off x="453600" y="2606674"/>
            <a:ext cx="3852316"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Aft>
                <a:spcPts val="1413"/>
              </a:spcAft>
              <a:buChar char="•"/>
              <a:defRPr sz="3200">
                <a:solidFill>
                  <a:schemeClr val="tx1"/>
                </a:solidFill>
                <a:latin typeface="Arial" charset="0"/>
                <a:ea typeface="SimSun" pitchFamily="2" charset="-122"/>
                <a:cs typeface="Tahoma" pitchFamily="34" charset="0"/>
              </a:defRPr>
            </a:lvl1pPr>
            <a:lvl2pPr marL="742950" indent="-285750">
              <a:spcBef>
                <a:spcPct val="20000"/>
              </a:spcBef>
              <a:buChar char="–"/>
              <a:defRPr sz="2800">
                <a:solidFill>
                  <a:schemeClr val="tx1"/>
                </a:solidFill>
                <a:latin typeface="Arial" charset="0"/>
                <a:ea typeface="SimSun" pitchFamily="2" charset="-122"/>
              </a:defRPr>
            </a:lvl2pPr>
            <a:lvl3pPr marL="1143000" indent="-228600">
              <a:spcBef>
                <a:spcPct val="20000"/>
              </a:spcBef>
              <a:buChar char="•"/>
              <a:defRPr sz="2400">
                <a:solidFill>
                  <a:schemeClr val="tx1"/>
                </a:solidFill>
                <a:latin typeface="Arial" charset="0"/>
                <a:ea typeface="SimSun" pitchFamily="2" charset="-122"/>
              </a:defRPr>
            </a:lvl3pPr>
            <a:lvl4pPr marL="1600200" indent="-228600">
              <a:spcBef>
                <a:spcPct val="20000"/>
              </a:spcBef>
              <a:buChar char="–"/>
              <a:defRPr sz="2000">
                <a:solidFill>
                  <a:schemeClr val="tx1"/>
                </a:solidFill>
                <a:latin typeface="Arial" charset="0"/>
                <a:ea typeface="SimSun" pitchFamily="2" charset="-122"/>
              </a:defRPr>
            </a:lvl4pPr>
            <a:lvl5pPr marL="2057400" indent="-228600">
              <a:spcBef>
                <a:spcPct val="20000"/>
              </a:spcBef>
              <a:buChar char="»"/>
              <a:defRPr sz="2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SimSun" pitchFamily="2" charset="-122"/>
              </a:defRPr>
            </a:lvl9pPr>
          </a:lstStyle>
          <a:p>
            <a:pPr eaLnBrk="1" hangingPunct="1">
              <a:spcAft>
                <a:spcPct val="0"/>
              </a:spcAft>
              <a:buFontTx/>
              <a:buNone/>
            </a:pPr>
            <a:r>
              <a:rPr lang="de-DE" altLang="en-US" sz="2000" b="1" dirty="0">
                <a:latin typeface="Verdana" pitchFamily="34" charset="0"/>
                <a:cs typeface="Arial" charset="0"/>
              </a:rPr>
              <a:t>50% of </a:t>
            </a:r>
            <a:r>
              <a:rPr lang="de-DE" altLang="en-US" sz="2000" b="1" dirty="0" smtClean="0">
                <a:latin typeface="Verdana" pitchFamily="34" charset="0"/>
                <a:cs typeface="Arial" charset="0"/>
              </a:rPr>
              <a:t>global </a:t>
            </a:r>
            <a:r>
              <a:rPr lang="de-DE" altLang="en-US" sz="2000" b="1" dirty="0">
                <a:latin typeface="Verdana" pitchFamily="34" charset="0"/>
                <a:cs typeface="Arial" charset="0"/>
              </a:rPr>
              <a:t>population</a:t>
            </a:r>
          </a:p>
        </p:txBody>
      </p:sp>
      <p:sp>
        <p:nvSpPr>
          <p:cNvPr id="11273" name="Line 16"/>
          <p:cNvSpPr>
            <a:spLocks noChangeShapeType="1"/>
          </p:cNvSpPr>
          <p:nvPr/>
        </p:nvSpPr>
        <p:spPr bwMode="auto">
          <a:xfrm>
            <a:off x="3892321" y="2806855"/>
            <a:ext cx="3422880" cy="14545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US"/>
          </a:p>
        </p:txBody>
      </p:sp>
      <p:sp>
        <p:nvSpPr>
          <p:cNvPr id="11274" name="Title 17"/>
          <p:cNvSpPr txBox="1">
            <a:spLocks noGrp="1"/>
          </p:cNvSpPr>
          <p:nvPr>
            <p:ph type="title"/>
          </p:nvPr>
        </p:nvSpPr>
        <p:spPr>
          <a:xfrm>
            <a:off x="416160" y="406123"/>
            <a:ext cx="5603639" cy="1143480"/>
          </a:xfrm>
        </p:spPr>
        <p:txBody>
          <a:bodyPr/>
          <a:lstStyle/>
          <a:p>
            <a:pPr algn="l" eaLnBrk="1" hangingPunct="1"/>
            <a:r>
              <a:rPr altLang="en-US" sz="3300" b="1" dirty="0">
                <a:solidFill>
                  <a:srgbClr val="008787"/>
                </a:solidFill>
                <a:latin typeface="Arial" charset="0"/>
                <a:ea typeface="SimSun" pitchFamily="2" charset="-122"/>
                <a:cs typeface="Tahoma" pitchFamily="34" charset="0"/>
              </a:rPr>
              <a:t>Cities on the </a:t>
            </a:r>
            <a:r>
              <a:rPr altLang="en-US" sz="3300" b="1" dirty="0" smtClean="0">
                <a:solidFill>
                  <a:srgbClr val="008787"/>
                </a:solidFill>
                <a:latin typeface="Arial" charset="0"/>
                <a:ea typeface="SimSun" pitchFamily="2" charset="-122"/>
                <a:cs typeface="Tahoma" pitchFamily="34" charset="0"/>
              </a:rPr>
              <a:t>globe</a:t>
            </a:r>
            <a:r>
              <a:rPr lang="en-US" altLang="en-US" sz="3300" b="1" dirty="0" smtClean="0">
                <a:solidFill>
                  <a:srgbClr val="008787"/>
                </a:solidFill>
                <a:latin typeface="Arial" charset="0"/>
                <a:ea typeface="SimSun" pitchFamily="2" charset="-122"/>
                <a:cs typeface="Tahoma" pitchFamily="34" charset="0"/>
              </a:rPr>
              <a:t> Account for-</a:t>
            </a:r>
            <a:endParaRPr lang="en-US" altLang="en-US" sz="3300" b="1" dirty="0">
              <a:solidFill>
                <a:srgbClr val="008787"/>
              </a:solidFill>
              <a:latin typeface="Arial" charset="0"/>
              <a:ea typeface="SimSun" pitchFamily="2" charset="-122"/>
              <a:cs typeface="Tahoma" pitchFamily="34" charset="0"/>
            </a:endParaRPr>
          </a:p>
        </p:txBody>
      </p:sp>
      <p:sp>
        <p:nvSpPr>
          <p:cNvPr id="19" name="TextBox 18"/>
          <p:cNvSpPr txBox="1"/>
          <p:nvPr/>
        </p:nvSpPr>
        <p:spPr>
          <a:xfrm>
            <a:off x="485280" y="4465910"/>
            <a:ext cx="7632000" cy="1176603"/>
          </a:xfrm>
          <a:prstGeom prst="rect">
            <a:avLst/>
          </a:prstGeom>
          <a:noFill/>
        </p:spPr>
        <p:txBody>
          <a:bodyPr wrap="none" lIns="91430" tIns="45715" rIns="91430" bIns="45715">
            <a:spAutoFit/>
          </a:bodyPr>
          <a:lstStyle/>
          <a:p>
            <a:pPr>
              <a:spcAft>
                <a:spcPts val="600"/>
              </a:spcAft>
              <a:defRPr/>
            </a:pPr>
            <a:r>
              <a:rPr lang="de-DE" sz="2000" b="1" dirty="0">
                <a:latin typeface="Verdana" pitchFamily="34" charset="0"/>
                <a:ea typeface="Verdana" pitchFamily="34" charset="0"/>
                <a:cs typeface="Verdana" pitchFamily="34" charset="0"/>
              </a:rPr>
              <a:t>Hubs of </a:t>
            </a:r>
            <a:r>
              <a:rPr lang="de-DE" sz="2000" b="1" dirty="0" err="1">
                <a:latin typeface="Verdana" pitchFamily="34" charset="0"/>
                <a:ea typeface="Verdana" pitchFamily="34" charset="0"/>
                <a:cs typeface="Verdana" pitchFamily="34" charset="0"/>
              </a:rPr>
              <a:t>the</a:t>
            </a:r>
            <a:r>
              <a:rPr lang="de-DE" sz="2000" b="1" dirty="0">
                <a:latin typeface="Verdana" pitchFamily="34" charset="0"/>
                <a:ea typeface="Verdana" pitchFamily="34" charset="0"/>
                <a:cs typeface="Verdana" pitchFamily="34" charset="0"/>
              </a:rPr>
              <a:t> global </a:t>
            </a:r>
            <a:r>
              <a:rPr lang="de-DE" sz="2000" b="1" dirty="0" err="1">
                <a:latin typeface="Verdana" pitchFamily="34" charset="0"/>
                <a:ea typeface="Verdana" pitchFamily="34" charset="0"/>
                <a:cs typeface="Verdana" pitchFamily="34" charset="0"/>
              </a:rPr>
              <a:t>economy</a:t>
            </a:r>
            <a:r>
              <a:rPr lang="de-DE" sz="2000" b="1" dirty="0">
                <a:latin typeface="Verdana" pitchFamily="34" charset="0"/>
                <a:ea typeface="Verdana" pitchFamily="34" charset="0"/>
                <a:cs typeface="Verdana" pitchFamily="34" charset="0"/>
              </a:rPr>
              <a:t>:</a:t>
            </a:r>
          </a:p>
          <a:p>
            <a:pPr marL="342865" indent="-342865">
              <a:spcAft>
                <a:spcPts val="600"/>
              </a:spcAft>
              <a:buFont typeface="Arial" pitchFamily="34" charset="0"/>
              <a:buChar char="•"/>
              <a:defRPr/>
            </a:pPr>
            <a:r>
              <a:rPr lang="en-US" sz="2000" b="1" dirty="0">
                <a:latin typeface="Verdana" pitchFamily="34" charset="0"/>
                <a:ea typeface="Verdana" pitchFamily="34" charset="0"/>
                <a:cs typeface="Verdana" pitchFamily="34" charset="0"/>
              </a:rPr>
              <a:t>100 largest cities produce 30% of the global GDP</a:t>
            </a:r>
          </a:p>
          <a:p>
            <a:pPr marL="342865" indent="-342865">
              <a:spcAft>
                <a:spcPts val="600"/>
              </a:spcAft>
              <a:buFont typeface="Arial" pitchFamily="34" charset="0"/>
              <a:buChar char="•"/>
              <a:defRPr/>
            </a:pPr>
            <a:r>
              <a:rPr lang="en-US" sz="2000" b="1" dirty="0">
                <a:latin typeface="Verdana" pitchFamily="34" charset="0"/>
                <a:ea typeface="Verdana" pitchFamily="34" charset="0"/>
                <a:cs typeface="Verdana" pitchFamily="34" charset="0"/>
              </a:rPr>
              <a:t>Close to 80% of GDP produced in cities</a:t>
            </a:r>
          </a:p>
        </p:txBody>
      </p:sp>
      <p:sp>
        <p:nvSpPr>
          <p:cNvPr id="11276" name="Line 26"/>
          <p:cNvSpPr>
            <a:spLocks noChangeShapeType="1"/>
          </p:cNvSpPr>
          <p:nvPr/>
        </p:nvSpPr>
        <p:spPr bwMode="auto">
          <a:xfrm>
            <a:off x="560160" y="5697238"/>
            <a:ext cx="751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US"/>
          </a:p>
        </p:txBody>
      </p:sp>
      <p:sp>
        <p:nvSpPr>
          <p:cNvPr id="2" name="Rectangle 1"/>
          <p:cNvSpPr/>
          <p:nvPr/>
        </p:nvSpPr>
        <p:spPr>
          <a:xfrm>
            <a:off x="360742" y="6160696"/>
            <a:ext cx="8552859" cy="523220"/>
          </a:xfrm>
          <a:prstGeom prst="rect">
            <a:avLst/>
          </a:prstGeom>
        </p:spPr>
        <p:txBody>
          <a:bodyPr wrap="square">
            <a:spAutoFit/>
          </a:bodyPr>
          <a:lstStyle/>
          <a:p>
            <a:r>
              <a:rPr lang="en-US" sz="1400" dirty="0" smtClean="0"/>
              <a:t>Source: International Council for Local Environmental Initiatives, </a:t>
            </a:r>
            <a:r>
              <a:rPr lang="en-US" sz="1400" dirty="0" smtClean="0">
                <a:hlinkClick r:id="rId4"/>
              </a:rPr>
              <a:t>http://www.iclei-europe.org/topics/urban-governance/</a:t>
            </a:r>
            <a:r>
              <a:rPr lang="en-US" sz="1400" dirty="0" smtClean="0"/>
              <a:t> </a:t>
            </a:r>
            <a:endParaRPr lang="en-US" sz="1400" dirty="0"/>
          </a:p>
        </p:txBody>
      </p:sp>
    </p:spTree>
    <p:extLst>
      <p:ext uri="{BB962C8B-B14F-4D97-AF65-F5344CB8AC3E}">
        <p14:creationId xmlns:p14="http://schemas.microsoft.com/office/powerpoint/2010/main" val="179945567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0289"/>
            <a:ext cx="8534400" cy="954107"/>
          </a:xfrm>
          <a:prstGeom prst="rect">
            <a:avLst/>
          </a:prstGeom>
          <a:noFill/>
        </p:spPr>
        <p:txBody>
          <a:bodyPr wrap="square" rtlCol="0">
            <a:spAutoFit/>
          </a:bodyPr>
          <a:lstStyle/>
          <a:p>
            <a:r>
              <a:rPr lang="en-US" sz="2800" dirty="0" smtClean="0"/>
              <a:t>It is estimated </a:t>
            </a:r>
            <a:r>
              <a:rPr lang="en-US" sz="2800" dirty="0" smtClean="0"/>
              <a:t>that - given the current rate of industrial and population growth – that … </a:t>
            </a:r>
            <a:endParaRPr lang="en-US" sz="2800" dirty="0"/>
          </a:p>
        </p:txBody>
      </p:sp>
      <p:sp>
        <p:nvSpPr>
          <p:cNvPr id="3" name="Rectangle 2"/>
          <p:cNvSpPr/>
          <p:nvPr/>
        </p:nvSpPr>
        <p:spPr>
          <a:xfrm>
            <a:off x="443345" y="1295400"/>
            <a:ext cx="8153400" cy="1255728"/>
          </a:xfrm>
          <a:prstGeom prst="rect">
            <a:avLst/>
          </a:prstGeom>
        </p:spPr>
        <p:txBody>
          <a:bodyPr wrap="square">
            <a:spAutoFit/>
          </a:bodyPr>
          <a:lstStyle/>
          <a:p>
            <a:pPr>
              <a:lnSpc>
                <a:spcPct val="90000"/>
              </a:lnSpc>
              <a:spcBef>
                <a:spcPts val="663"/>
              </a:spcBef>
              <a:spcAft>
                <a:spcPts val="1163"/>
              </a:spcAft>
              <a:buFontTx/>
              <a:buNone/>
            </a:pPr>
            <a:r>
              <a:rPr lang="de-DE" altLang="en-US" dirty="0" smtClean="0">
                <a:solidFill>
                  <a:srgbClr val="000000"/>
                </a:solidFill>
                <a:latin typeface="Verdana" pitchFamily="34" charset="0"/>
                <a:cs typeface="Arial" charset="0"/>
              </a:rPr>
              <a:t>„</a:t>
            </a:r>
            <a:r>
              <a:rPr lang="de-DE" altLang="en-US" sz="2800" dirty="0" smtClean="0">
                <a:solidFill>
                  <a:srgbClr val="000000"/>
                </a:solidFill>
                <a:cs typeface="Arial" charset="0"/>
              </a:rPr>
              <a:t>By 2050, within 40 years, "we will have to build once more the same urban capacity as we have built over the last 4000 years.“ </a:t>
            </a:r>
            <a:endParaRPr lang="de-DE" altLang="en-US" sz="2800" dirty="0">
              <a:solidFill>
                <a:srgbClr val="000000"/>
              </a:solidFill>
              <a:cs typeface="Arial"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90800"/>
            <a:ext cx="6172200" cy="3700534"/>
          </a:xfrm>
          <a:prstGeom prst="rect">
            <a:avLst/>
          </a:prstGeom>
          <a:ln/>
        </p:spPr>
        <p:style>
          <a:lnRef idx="2">
            <a:schemeClr val="dk1"/>
          </a:lnRef>
          <a:fillRef idx="1">
            <a:schemeClr val="lt1"/>
          </a:fillRef>
          <a:effectRef idx="0">
            <a:schemeClr val="dk1"/>
          </a:effectRef>
          <a:fontRef idx="minor">
            <a:schemeClr val="dk1"/>
          </a:fontRef>
        </p:style>
      </p:pic>
      <p:sp>
        <p:nvSpPr>
          <p:cNvPr id="5" name="TextBox 4"/>
          <p:cNvSpPr txBox="1"/>
          <p:nvPr/>
        </p:nvSpPr>
        <p:spPr>
          <a:xfrm>
            <a:off x="304800" y="2743200"/>
            <a:ext cx="1981200" cy="3416320"/>
          </a:xfrm>
          <a:prstGeom prst="rect">
            <a:avLst/>
          </a:prstGeom>
          <a:noFill/>
        </p:spPr>
        <p:txBody>
          <a:bodyPr wrap="square" rtlCol="0">
            <a:spAutoFit/>
          </a:bodyPr>
          <a:lstStyle/>
          <a:p>
            <a:r>
              <a:rPr lang="en-US" b="1" dirty="0" smtClean="0"/>
              <a:t>Through </a:t>
            </a:r>
            <a:r>
              <a:rPr lang="en-US" b="1" dirty="0" smtClean="0"/>
              <a:t>2010, approximately 3.5 billion of the global population lived in cities; </a:t>
            </a:r>
          </a:p>
          <a:p>
            <a:endParaRPr lang="en-US" b="1" dirty="0"/>
          </a:p>
          <a:p>
            <a:r>
              <a:rPr lang="en-US" b="1" dirty="0" smtClean="0"/>
              <a:t>By 2050, that number will have grown by </a:t>
            </a:r>
            <a:r>
              <a:rPr lang="en-US" b="1" u="sng" dirty="0" smtClean="0"/>
              <a:t>another 3 billion.</a:t>
            </a:r>
            <a:endParaRPr lang="en-US" b="1" u="sng" dirty="0"/>
          </a:p>
        </p:txBody>
      </p:sp>
      <p:sp>
        <p:nvSpPr>
          <p:cNvPr id="6" name="Rectangle 5"/>
          <p:cNvSpPr/>
          <p:nvPr/>
        </p:nvSpPr>
        <p:spPr>
          <a:xfrm>
            <a:off x="76200" y="6432738"/>
            <a:ext cx="8915400" cy="307777"/>
          </a:xfrm>
          <a:prstGeom prst="rect">
            <a:avLst/>
          </a:prstGeom>
        </p:spPr>
        <p:txBody>
          <a:bodyPr wrap="square">
            <a:spAutoFit/>
          </a:bodyPr>
          <a:lstStyle/>
          <a:p>
            <a:r>
              <a:rPr lang="en-US" sz="1400" dirty="0" smtClean="0"/>
              <a:t>Source: International Council for Local Environmental Initiatives, </a:t>
            </a:r>
            <a:r>
              <a:rPr lang="en-US" sz="1400" dirty="0" smtClean="0">
                <a:hlinkClick r:id="rId3"/>
              </a:rPr>
              <a:t>http://www.iclei-europe.org/topics/urban-governance/</a:t>
            </a:r>
            <a:r>
              <a:rPr lang="en-US" sz="1400" dirty="0" smtClean="0"/>
              <a:t> </a:t>
            </a:r>
            <a:endParaRPr lang="en-US" sz="1400" dirty="0"/>
          </a:p>
        </p:txBody>
      </p:sp>
    </p:spTree>
    <p:extLst>
      <p:ext uri="{BB962C8B-B14F-4D97-AF65-F5344CB8AC3E}">
        <p14:creationId xmlns:p14="http://schemas.microsoft.com/office/powerpoint/2010/main" val="249492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610600" cy="4641271"/>
          </a:xfrm>
          <a:prstGeom prst="rect">
            <a:avLst/>
          </a:prstGeom>
        </p:spPr>
        <p:txBody>
          <a:bodyPr wrap="square">
            <a:spAutoFit/>
          </a:bodyPr>
          <a:lstStyle/>
          <a:p>
            <a:pPr>
              <a:defRPr/>
            </a:pPr>
            <a:r>
              <a:rPr lang="de-DE" sz="2400" b="1" dirty="0">
                <a:solidFill>
                  <a:srgbClr val="008887"/>
                </a:solidFill>
                <a:latin typeface="Arial" pitchFamily="34" charset="0"/>
                <a:ea typeface="SimSun" pitchFamily="2"/>
                <a:cs typeface="Arial" panose="020B0604020202020204" pitchFamily="34" charset="0"/>
              </a:rPr>
              <a:t>The role of local governments in the green economy(1</a:t>
            </a:r>
            <a:r>
              <a:rPr lang="de-DE" sz="2400" b="1" dirty="0" smtClean="0">
                <a:solidFill>
                  <a:srgbClr val="008887"/>
                </a:solidFill>
                <a:latin typeface="Arial" pitchFamily="34" charset="0"/>
                <a:ea typeface="SimSun" pitchFamily="2"/>
                <a:cs typeface="Arial" panose="020B0604020202020204" pitchFamily="34" charset="0"/>
              </a:rPr>
              <a:t>) has included the following:</a:t>
            </a:r>
          </a:p>
          <a:p>
            <a:pPr>
              <a:defRPr/>
            </a:pPr>
            <a:endParaRPr lang="de-DE" sz="2400" b="1" dirty="0" smtClean="0">
              <a:solidFill>
                <a:srgbClr val="008887"/>
              </a:solidFill>
              <a:latin typeface="Arial" pitchFamily="34" charset="0"/>
              <a:ea typeface="SimSun" pitchFamily="2"/>
              <a:cs typeface="Arial" panose="020B0604020202020204" pitchFamily="34" charset="0"/>
            </a:endParaRPr>
          </a:p>
          <a:p>
            <a:pPr marL="342900" indent="-342900">
              <a:lnSpc>
                <a:spcPct val="80000"/>
              </a:lnSpc>
              <a:spcAft>
                <a:spcPts val="1413"/>
              </a:spcAft>
              <a:buFont typeface="Arial" pitchFamily="34" charset="0"/>
              <a:buChar char="•"/>
              <a:defRPr/>
            </a:pPr>
            <a:r>
              <a:rPr lang="en-ZA" sz="2400" u="sng" dirty="0">
                <a:latin typeface="Arial" pitchFamily="18"/>
                <a:ea typeface="SimSun" pitchFamily="2"/>
                <a:cs typeface="Tahoma" pitchFamily="2"/>
              </a:rPr>
              <a:t>Local governments as actors</a:t>
            </a:r>
          </a:p>
          <a:p>
            <a:pPr marL="342900" indent="-342900">
              <a:lnSpc>
                <a:spcPct val="80000"/>
              </a:lnSpc>
              <a:spcAft>
                <a:spcPts val="1413"/>
              </a:spcAft>
              <a:buFont typeface="Arial" pitchFamily="34" charset="0"/>
              <a:buChar char="•"/>
              <a:defRPr/>
            </a:pPr>
            <a:r>
              <a:rPr lang="en-ZA" sz="2400" dirty="0">
                <a:latin typeface="Arial" pitchFamily="18"/>
                <a:ea typeface="SimSun" pitchFamily="2"/>
                <a:cs typeface="Tahoma" pitchFamily="2"/>
              </a:rPr>
              <a:t>Steering municipal investments and purchasing power to influence the market. </a:t>
            </a:r>
          </a:p>
          <a:p>
            <a:pPr marL="342900" indent="-342900">
              <a:lnSpc>
                <a:spcPct val="80000"/>
              </a:lnSpc>
              <a:spcAft>
                <a:spcPts val="1413"/>
              </a:spcAft>
              <a:buFont typeface="Arial" pitchFamily="34" charset="0"/>
              <a:buChar char="•"/>
              <a:defRPr/>
            </a:pPr>
            <a:r>
              <a:rPr lang="en-ZA" sz="2400" dirty="0">
                <a:latin typeface="Arial" pitchFamily="18"/>
                <a:ea typeface="SimSun" pitchFamily="2"/>
                <a:cs typeface="Tahoma" pitchFamily="2"/>
              </a:rPr>
              <a:t>Setting framework conditions for investments</a:t>
            </a:r>
          </a:p>
          <a:p>
            <a:pPr marL="342900" indent="-342900">
              <a:lnSpc>
                <a:spcPct val="80000"/>
              </a:lnSpc>
              <a:spcAft>
                <a:spcPts val="1413"/>
              </a:spcAft>
              <a:buFont typeface="Arial" pitchFamily="34" charset="0"/>
              <a:buChar char="•"/>
              <a:defRPr/>
            </a:pPr>
            <a:r>
              <a:rPr lang="en-ZA" sz="2400" dirty="0">
                <a:latin typeface="Arial" pitchFamily="18"/>
                <a:ea typeface="SimSun" pitchFamily="2"/>
                <a:cs typeface="Tahoma" pitchFamily="2"/>
              </a:rPr>
              <a:t>Incentives and finance</a:t>
            </a:r>
          </a:p>
          <a:p>
            <a:pPr marL="342900" indent="-342900">
              <a:lnSpc>
                <a:spcPct val="80000"/>
              </a:lnSpc>
              <a:spcAft>
                <a:spcPts val="1413"/>
              </a:spcAft>
              <a:buFont typeface="Arial" pitchFamily="34" charset="0"/>
              <a:buChar char="•"/>
              <a:defRPr/>
            </a:pPr>
            <a:r>
              <a:rPr lang="en-ZA" sz="2400" dirty="0">
                <a:latin typeface="Arial" pitchFamily="18"/>
                <a:ea typeface="SimSun" pitchFamily="2"/>
                <a:cs typeface="Tahoma" pitchFamily="2"/>
              </a:rPr>
              <a:t>Informing private behaviour</a:t>
            </a:r>
          </a:p>
          <a:p>
            <a:pPr marL="342900" indent="-342900">
              <a:lnSpc>
                <a:spcPct val="80000"/>
              </a:lnSpc>
              <a:spcAft>
                <a:spcPts val="1413"/>
              </a:spcAft>
              <a:buFont typeface="Arial" pitchFamily="34" charset="0"/>
              <a:buChar char="•"/>
              <a:defRPr/>
            </a:pPr>
            <a:r>
              <a:rPr lang="en-ZA" sz="2400" dirty="0">
                <a:latin typeface="Arial" pitchFamily="18"/>
                <a:ea typeface="SimSun" pitchFamily="2"/>
                <a:cs typeface="Tahoma" pitchFamily="2"/>
              </a:rPr>
              <a:t>Driving local innovation</a:t>
            </a:r>
          </a:p>
          <a:p>
            <a:pPr marL="342900" indent="-342900">
              <a:lnSpc>
                <a:spcPct val="80000"/>
              </a:lnSpc>
              <a:spcAft>
                <a:spcPts val="1413"/>
              </a:spcAft>
              <a:buFont typeface="Arial" pitchFamily="34" charset="0"/>
              <a:buChar char="•"/>
              <a:defRPr/>
            </a:pPr>
            <a:r>
              <a:rPr lang="en-ZA" sz="2400" dirty="0">
                <a:latin typeface="Arial" pitchFamily="18"/>
                <a:ea typeface="SimSun" pitchFamily="2"/>
                <a:cs typeface="Tahoma" pitchFamily="2"/>
              </a:rPr>
              <a:t>Scaling </a:t>
            </a:r>
            <a:r>
              <a:rPr lang="en-ZA" sz="2400" dirty="0" smtClean="0">
                <a:latin typeface="Arial" pitchFamily="18"/>
                <a:ea typeface="SimSun" pitchFamily="2"/>
                <a:cs typeface="Tahoma" pitchFamily="2"/>
              </a:rPr>
              <a:t>Up </a:t>
            </a:r>
            <a:endParaRPr lang="de-DE" sz="2400" dirty="0">
              <a:solidFill>
                <a:srgbClr val="008887"/>
              </a:solidFill>
              <a:latin typeface="Arial" pitchFamily="34" charset="0"/>
              <a:ea typeface="SimSun" pitchFamily="2"/>
              <a:cs typeface="Arial" panose="020B0604020202020204" pitchFamily="34" charset="0"/>
            </a:endParaRPr>
          </a:p>
        </p:txBody>
      </p:sp>
      <p:sp>
        <p:nvSpPr>
          <p:cNvPr id="3" name="TextBox 2"/>
          <p:cNvSpPr txBox="1"/>
          <p:nvPr/>
        </p:nvSpPr>
        <p:spPr>
          <a:xfrm>
            <a:off x="457200" y="304800"/>
            <a:ext cx="8458200" cy="369332"/>
          </a:xfrm>
          <a:prstGeom prst="rect">
            <a:avLst/>
          </a:prstGeom>
          <a:noFill/>
        </p:spPr>
        <p:txBody>
          <a:bodyPr wrap="square" rtlCol="0">
            <a:spAutoFit/>
          </a:bodyPr>
          <a:lstStyle/>
          <a:p>
            <a:r>
              <a:rPr lang="en-US" dirty="0" smtClean="0"/>
              <a:t>  </a:t>
            </a:r>
            <a:endParaRPr lang="en-US" dirty="0"/>
          </a:p>
        </p:txBody>
      </p:sp>
      <p:sp>
        <p:nvSpPr>
          <p:cNvPr id="4" name="Rectangle 3"/>
          <p:cNvSpPr/>
          <p:nvPr/>
        </p:nvSpPr>
        <p:spPr>
          <a:xfrm>
            <a:off x="152400" y="212467"/>
            <a:ext cx="8763000" cy="1292662"/>
          </a:xfrm>
          <a:prstGeom prst="rect">
            <a:avLst/>
          </a:prstGeom>
        </p:spPr>
        <p:txBody>
          <a:bodyPr wrap="square">
            <a:spAutoFit/>
          </a:bodyPr>
          <a:lstStyle/>
          <a:p>
            <a:r>
              <a:rPr lang="en-US" sz="2600" dirty="0" smtClean="0"/>
              <a:t>The organization has outlined several steps to assist and advise local governments in moving toward a sustainable growth and development model</a:t>
            </a:r>
          </a:p>
        </p:txBody>
      </p:sp>
      <p:sp>
        <p:nvSpPr>
          <p:cNvPr id="5" name="Rectangle 4"/>
          <p:cNvSpPr/>
          <p:nvPr/>
        </p:nvSpPr>
        <p:spPr>
          <a:xfrm>
            <a:off x="297873" y="6334780"/>
            <a:ext cx="8610600" cy="523220"/>
          </a:xfrm>
          <a:prstGeom prst="rect">
            <a:avLst/>
          </a:prstGeom>
        </p:spPr>
        <p:txBody>
          <a:bodyPr wrap="square">
            <a:spAutoFit/>
          </a:bodyPr>
          <a:lstStyle/>
          <a:p>
            <a:r>
              <a:rPr lang="en-US" sz="1400" dirty="0" smtClean="0"/>
              <a:t>Source: International Council for Local Environmental Initiatives, </a:t>
            </a:r>
            <a:r>
              <a:rPr lang="en-US" sz="1400" dirty="0" smtClean="0">
                <a:hlinkClick r:id="rId2"/>
              </a:rPr>
              <a:t>http://www.iclei-europe.org/topics/urban-governance/</a:t>
            </a:r>
            <a:r>
              <a:rPr lang="en-US" sz="1400" dirty="0" smtClean="0"/>
              <a:t> </a:t>
            </a:r>
            <a:endParaRPr lang="en-US" sz="1400" dirty="0"/>
          </a:p>
        </p:txBody>
      </p:sp>
    </p:spTree>
    <p:extLst>
      <p:ext uri="{BB962C8B-B14F-4D97-AF65-F5344CB8AC3E}">
        <p14:creationId xmlns:p14="http://schemas.microsoft.com/office/powerpoint/2010/main" val="165097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717"/>
            <a:ext cx="8839200" cy="6001643"/>
          </a:xfrm>
          <a:prstGeom prst="rect">
            <a:avLst/>
          </a:prstGeom>
          <a:noFill/>
        </p:spPr>
        <p:txBody>
          <a:bodyPr wrap="square" rtlCol="0">
            <a:spAutoFit/>
          </a:bodyPr>
          <a:lstStyle/>
          <a:p>
            <a:pPr algn="ctr"/>
            <a:endParaRPr lang="en-US" sz="2800" u="sng" dirty="0" smtClean="0"/>
          </a:p>
          <a:p>
            <a:pPr marL="457200" indent="-457200">
              <a:buFont typeface="Arial" panose="020B0604020202020204" pitchFamily="34" charset="0"/>
              <a:buChar char="•"/>
            </a:pPr>
            <a:r>
              <a:rPr lang="en-US" sz="2800" dirty="0" smtClean="0"/>
              <a:t>A </a:t>
            </a:r>
            <a:r>
              <a:rPr lang="en-US" sz="2800" dirty="0" smtClean="0"/>
              <a:t>recent study conducted by the </a:t>
            </a:r>
            <a:r>
              <a:rPr lang="en-US" sz="2800" u="sng" dirty="0" smtClean="0"/>
              <a:t>Center for Integrative Environmental Research</a:t>
            </a:r>
            <a:r>
              <a:rPr lang="en-US" sz="2800" dirty="0" smtClean="0"/>
              <a:t> finds that economic costs will be far-reaching and </a:t>
            </a:r>
            <a:r>
              <a:rPr lang="en-US" sz="2800" u="sng" dirty="0" smtClean="0"/>
              <a:t>affect all geographic areas </a:t>
            </a:r>
            <a:r>
              <a:rPr lang="en-US" sz="2800" dirty="0" smtClean="0"/>
              <a:t>of the nation if nothing is done.</a:t>
            </a:r>
          </a:p>
          <a:p>
            <a:endParaRPr lang="en-US" sz="1200" dirty="0" smtClean="0"/>
          </a:p>
          <a:p>
            <a:pPr marL="457200" indent="-457200">
              <a:buFont typeface="Arial" panose="020B0604020202020204" pitchFamily="34" charset="0"/>
              <a:buChar char="•"/>
            </a:pPr>
            <a:r>
              <a:rPr lang="en-US" sz="2800" dirty="0" smtClean="0"/>
              <a:t>The CIER research finds that the impact of climate change events will affect both </a:t>
            </a:r>
            <a:r>
              <a:rPr lang="en-US" sz="2800" b="1" i="1" dirty="0" smtClean="0"/>
              <a:t>the natural environment </a:t>
            </a:r>
            <a:r>
              <a:rPr lang="en-US" sz="2800" i="1" dirty="0" smtClean="0"/>
              <a:t>and </a:t>
            </a:r>
            <a:r>
              <a:rPr lang="en-US" sz="2800" b="1" i="1" dirty="0" smtClean="0"/>
              <a:t>existing infrastructure</a:t>
            </a:r>
          </a:p>
          <a:p>
            <a:pPr marL="457200" indent="-457200">
              <a:buFont typeface="Arial" panose="020B0604020202020204" pitchFamily="34" charset="0"/>
              <a:buChar char="•"/>
            </a:pPr>
            <a:endParaRPr lang="en-US" sz="1200" b="1" dirty="0" smtClean="0"/>
          </a:p>
          <a:p>
            <a:pPr marL="457200" indent="-457200">
              <a:buFont typeface="Arial" panose="020B0604020202020204" pitchFamily="34" charset="0"/>
              <a:buChar char="•"/>
            </a:pPr>
            <a:r>
              <a:rPr lang="en-US" sz="2800" dirty="0" smtClean="0"/>
              <a:t>Their report reviews several economic studies…</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800" dirty="0" smtClean="0"/>
              <a:t>And relates these to several predicted climate change impacts. </a:t>
            </a:r>
            <a:endParaRPr lang="en-US" sz="2800" dirty="0"/>
          </a:p>
        </p:txBody>
      </p:sp>
      <p:sp>
        <p:nvSpPr>
          <p:cNvPr id="3" name="Rectangle 2"/>
          <p:cNvSpPr/>
          <p:nvPr/>
        </p:nvSpPr>
        <p:spPr>
          <a:xfrm>
            <a:off x="138544" y="6096000"/>
            <a:ext cx="8700655" cy="738664"/>
          </a:xfrm>
          <a:prstGeom prst="rect">
            <a:avLst/>
          </a:prstGeom>
        </p:spPr>
        <p:txBody>
          <a:bodyPr wrap="square">
            <a:spAutoFit/>
          </a:bodyPr>
          <a:lstStyle/>
          <a:p>
            <a:r>
              <a:rPr lang="en-US" sz="1400" dirty="0" smtClean="0"/>
              <a:t>Source: Matthias Ruth, Dana Coelho, and Daria </a:t>
            </a:r>
            <a:r>
              <a:rPr lang="en-US" sz="1400" dirty="0" err="1" smtClean="0"/>
              <a:t>Karetnikov</a:t>
            </a:r>
            <a:r>
              <a:rPr lang="en-US" sz="1400" dirty="0" smtClean="0"/>
              <a:t>. A Review and Assessment by the Center for Integrative Environmental Research (CIER) at the University of Maryland, October 2007. Center for Integrative Environmental Research, University of Maryland.</a:t>
            </a:r>
            <a:endParaRPr lang="en-US" sz="1400" dirty="0"/>
          </a:p>
        </p:txBody>
      </p:sp>
    </p:spTree>
    <p:extLst>
      <p:ext uri="{BB962C8B-B14F-4D97-AF65-F5344CB8AC3E}">
        <p14:creationId xmlns:p14="http://schemas.microsoft.com/office/powerpoint/2010/main" val="2943592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763000" cy="6001643"/>
          </a:xfrm>
          <a:prstGeom prst="rect">
            <a:avLst/>
          </a:prstGeom>
        </p:spPr>
        <p:txBody>
          <a:bodyPr wrap="square">
            <a:spAutoFit/>
          </a:bodyPr>
          <a:lstStyle/>
          <a:p>
            <a:r>
              <a:rPr lang="en-US" sz="2400" dirty="0" smtClean="0"/>
              <a:t>Economic Sectors/Industries most directly affected</a:t>
            </a:r>
          </a:p>
          <a:p>
            <a:endParaRPr lang="en-US" sz="2400" dirty="0" smtClean="0"/>
          </a:p>
          <a:p>
            <a:r>
              <a:rPr lang="en-US" sz="2400" dirty="0" smtClean="0"/>
              <a:t> 1. </a:t>
            </a:r>
            <a:r>
              <a:rPr lang="en-US" sz="2400" b="1" u="sng" dirty="0" smtClean="0"/>
              <a:t>Agriculture</a:t>
            </a:r>
            <a:r>
              <a:rPr lang="en-US" sz="2400" dirty="0" smtClean="0"/>
              <a:t> </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In some parts of the nation, growing conditions will improve as temperatures continue to rise (colder regions become warmer)</a:t>
            </a:r>
          </a:p>
          <a:p>
            <a:endParaRPr lang="en-US" sz="2400" dirty="0" smtClean="0"/>
          </a:p>
          <a:p>
            <a:pPr marL="457200" indent="-457200">
              <a:buFont typeface="Arial" panose="020B0604020202020204" pitchFamily="34" charset="0"/>
              <a:buChar char="•"/>
            </a:pPr>
            <a:r>
              <a:rPr lang="en-US" sz="2400" dirty="0" smtClean="0"/>
              <a:t>Other parts of the nation are projected to see worsening conditions as </a:t>
            </a:r>
            <a:r>
              <a:rPr lang="en-US" sz="2400" u="sng" dirty="0" smtClean="0"/>
              <a:t>water resources dwindle</a:t>
            </a:r>
            <a:r>
              <a:rPr lang="en-US" sz="2400" dirty="0" smtClean="0"/>
              <a:t>, </a:t>
            </a:r>
            <a:r>
              <a:rPr lang="en-US" sz="2400" u="sng" dirty="0" smtClean="0"/>
              <a:t>rainfall becomes more frequent (or infrequent)</a:t>
            </a:r>
            <a:r>
              <a:rPr lang="en-US" sz="2400" dirty="0" smtClean="0"/>
              <a:t>, and land becomes </a:t>
            </a:r>
            <a:r>
              <a:rPr lang="en-US" sz="2400" u="sng" dirty="0" smtClean="0"/>
              <a:t>unsuitable for farming</a:t>
            </a:r>
            <a:r>
              <a:rPr lang="en-US" sz="2400" dirty="0" smtClean="0"/>
              <a:t>.</a:t>
            </a:r>
          </a:p>
          <a:p>
            <a:endParaRPr lang="en-US" sz="2400" dirty="0" smtClean="0"/>
          </a:p>
          <a:p>
            <a:pPr marL="457200" indent="-457200">
              <a:buFont typeface="Arial" panose="020B0604020202020204" pitchFamily="34" charset="0"/>
              <a:buChar char="•"/>
            </a:pPr>
            <a:r>
              <a:rPr lang="en-US" sz="2400" dirty="0" smtClean="0"/>
              <a:t>Changes in climate are also associated with an increase in the spread of </a:t>
            </a:r>
            <a:r>
              <a:rPr lang="en-US" sz="2400" u="sng" dirty="0" smtClean="0"/>
              <a:t>pests and plant diseases </a:t>
            </a:r>
            <a:r>
              <a:rPr lang="en-US" sz="2400" dirty="0" smtClean="0"/>
              <a:t>that previously would not have had an impact (CIER) </a:t>
            </a:r>
            <a:endParaRPr lang="en-US" sz="2400" dirty="0"/>
          </a:p>
        </p:txBody>
      </p:sp>
    </p:spTree>
    <p:extLst>
      <p:ext uri="{BB962C8B-B14F-4D97-AF65-F5344CB8AC3E}">
        <p14:creationId xmlns:p14="http://schemas.microsoft.com/office/powerpoint/2010/main" val="817884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2112</TotalTime>
  <Words>2788</Words>
  <Application>Microsoft Office PowerPoint</Application>
  <PresentationFormat>On-screen Show (4:3)</PresentationFormat>
  <Paragraphs>400</Paragraphs>
  <Slides>40</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3" baseType="lpstr">
      <vt:lpstr>SimSun</vt:lpstr>
      <vt:lpstr>Arial</vt:lpstr>
      <vt:lpstr>Book Antiqua</vt:lpstr>
      <vt:lpstr>Calibri</vt:lpstr>
      <vt:lpstr>Century Gothic</vt:lpstr>
      <vt:lpstr>Helvetica</vt:lpstr>
      <vt:lpstr>Symbol</vt:lpstr>
      <vt:lpstr>Tahoma</vt:lpstr>
      <vt:lpstr>Times New Roman</vt:lpstr>
      <vt:lpstr>Verdana</vt:lpstr>
      <vt:lpstr>Wingdings</vt:lpstr>
      <vt:lpstr>Apothecary</vt:lpstr>
      <vt:lpstr>Photo Editor Photo</vt:lpstr>
      <vt:lpstr>PowerPoint Presentation</vt:lpstr>
      <vt:lpstr>PowerPoint Presentation</vt:lpstr>
      <vt:lpstr>2. The significance of  the Green Urban Economy for sustainable development and poverty reduction</vt:lpstr>
      <vt:lpstr>PowerPoint Presentation</vt:lpstr>
      <vt:lpstr>Cities on the globe Account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Boulder’s Climate Action Plan: How we got here</vt:lpstr>
      <vt:lpstr>Boulder’s Carbon Tax: Specifics</vt:lpstr>
      <vt:lpstr>2005 Emissions by Sector</vt:lpstr>
      <vt:lpstr>Boulder’s Carbon Tax: Specifics</vt:lpstr>
      <vt:lpstr>Climate Action Plan  Strategies</vt:lpstr>
      <vt:lpstr>Boulder’s Carbon Tax: Specifics</vt:lpstr>
      <vt:lpstr>GHG Emissions Reductions per sector by 2012 (mtCO2e)</vt:lpstr>
      <vt:lpstr>Portland Profile</vt:lpstr>
      <vt:lpstr>Portland’s Programs</vt:lpstr>
      <vt:lpstr>PowerPoint Presentation</vt:lpstr>
      <vt:lpstr>State Financial Incentives  for Energy Efficiency and Renewable Resources</vt:lpstr>
      <vt:lpstr>What were the city’s measurable results:     Reductions in Greenhouse Gases</vt:lpstr>
      <vt:lpstr>Transportation</vt:lpstr>
      <vt:lpstr>Green Building</vt:lpstr>
      <vt:lpstr>Recycling Goals</vt:lpstr>
      <vt:lpstr>Residential Recycling        </vt:lpstr>
      <vt:lpstr>Partnerships with Private Sector</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spmcat50</dc:creator>
  <cp:lastModifiedBy>Sean Macdonald</cp:lastModifiedBy>
  <cp:revision>23</cp:revision>
  <dcterms:created xsi:type="dcterms:W3CDTF">2016-04-09T20:48:01Z</dcterms:created>
  <dcterms:modified xsi:type="dcterms:W3CDTF">2016-11-30T00:30:32Z</dcterms:modified>
</cp:coreProperties>
</file>