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7" r:id="rId2"/>
    <p:sldId id="271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5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_Publications_Conferences\Research_2011-2017\Uneven%20housing%20market%20recovery%202011-2016\Data\Real%20median%20household%20incom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169520094391864E-2"/>
          <c:y val="4.33272915834646E-2"/>
          <c:w val="0.91648185605239707"/>
          <c:h val="0.8730510059990233"/>
        </c:manualLayout>
      </c:layout>
      <c:lineChart>
        <c:grouping val="standard"/>
        <c:varyColors val="0"/>
        <c:ser>
          <c:idx val="0"/>
          <c:order val="0"/>
          <c:marker>
            <c:symbol val="diamond"/>
            <c:size val="4"/>
          </c:marker>
          <c:cat>
            <c:numRef>
              <c:f>'FRED Graph'!$A$12:$A$43</c:f>
              <c:numCache>
                <c:formatCode>yyyy</c:formatCode>
                <c:ptCount val="32"/>
                <c:pt idx="0">
                  <c:v>30682</c:v>
                </c:pt>
                <c:pt idx="1">
                  <c:v>31048</c:v>
                </c:pt>
                <c:pt idx="2">
                  <c:v>31413</c:v>
                </c:pt>
                <c:pt idx="3">
                  <c:v>31778</c:v>
                </c:pt>
                <c:pt idx="4">
                  <c:v>32143</c:v>
                </c:pt>
                <c:pt idx="5">
                  <c:v>32509</c:v>
                </c:pt>
                <c:pt idx="6">
                  <c:v>32874</c:v>
                </c:pt>
                <c:pt idx="7">
                  <c:v>33239</c:v>
                </c:pt>
                <c:pt idx="8">
                  <c:v>33604</c:v>
                </c:pt>
                <c:pt idx="9">
                  <c:v>33970</c:v>
                </c:pt>
                <c:pt idx="10">
                  <c:v>34335</c:v>
                </c:pt>
                <c:pt idx="11">
                  <c:v>34700</c:v>
                </c:pt>
                <c:pt idx="12">
                  <c:v>35065</c:v>
                </c:pt>
                <c:pt idx="13">
                  <c:v>35431</c:v>
                </c:pt>
                <c:pt idx="14">
                  <c:v>35796</c:v>
                </c:pt>
                <c:pt idx="15">
                  <c:v>36161</c:v>
                </c:pt>
                <c:pt idx="16">
                  <c:v>36526</c:v>
                </c:pt>
                <c:pt idx="17">
                  <c:v>36892</c:v>
                </c:pt>
                <c:pt idx="18">
                  <c:v>37257</c:v>
                </c:pt>
                <c:pt idx="19">
                  <c:v>37622</c:v>
                </c:pt>
                <c:pt idx="20">
                  <c:v>37987</c:v>
                </c:pt>
                <c:pt idx="21">
                  <c:v>38353</c:v>
                </c:pt>
                <c:pt idx="22">
                  <c:v>38718</c:v>
                </c:pt>
                <c:pt idx="23">
                  <c:v>39083</c:v>
                </c:pt>
                <c:pt idx="24">
                  <c:v>39448</c:v>
                </c:pt>
                <c:pt idx="25">
                  <c:v>39814</c:v>
                </c:pt>
                <c:pt idx="26">
                  <c:v>40179</c:v>
                </c:pt>
                <c:pt idx="27">
                  <c:v>40544</c:v>
                </c:pt>
                <c:pt idx="28">
                  <c:v>40909</c:v>
                </c:pt>
                <c:pt idx="29">
                  <c:v>41275</c:v>
                </c:pt>
                <c:pt idx="30">
                  <c:v>41640</c:v>
                </c:pt>
                <c:pt idx="31">
                  <c:v>42005</c:v>
                </c:pt>
              </c:numCache>
            </c:numRef>
          </c:cat>
          <c:val>
            <c:numRef>
              <c:f>'FRED Graph'!$B$12:$B$43</c:f>
              <c:numCache>
                <c:formatCode>#,##0</c:formatCode>
                <c:ptCount val="32"/>
                <c:pt idx="0">
                  <c:v>48664</c:v>
                </c:pt>
                <c:pt idx="1">
                  <c:v>49574</c:v>
                </c:pt>
                <c:pt idx="2">
                  <c:v>51329</c:v>
                </c:pt>
                <c:pt idx="3">
                  <c:v>51973</c:v>
                </c:pt>
                <c:pt idx="4">
                  <c:v>52372</c:v>
                </c:pt>
                <c:pt idx="5">
                  <c:v>53306</c:v>
                </c:pt>
                <c:pt idx="6">
                  <c:v>52623</c:v>
                </c:pt>
                <c:pt idx="7">
                  <c:v>51086</c:v>
                </c:pt>
                <c:pt idx="8">
                  <c:v>50667</c:v>
                </c:pt>
                <c:pt idx="9">
                  <c:v>50421</c:v>
                </c:pt>
                <c:pt idx="10">
                  <c:v>51006</c:v>
                </c:pt>
                <c:pt idx="11">
                  <c:v>52604</c:v>
                </c:pt>
                <c:pt idx="12">
                  <c:v>53345</c:v>
                </c:pt>
                <c:pt idx="13">
                  <c:v>54443</c:v>
                </c:pt>
                <c:pt idx="14">
                  <c:v>56445</c:v>
                </c:pt>
                <c:pt idx="15">
                  <c:v>57843</c:v>
                </c:pt>
                <c:pt idx="16">
                  <c:v>57724</c:v>
                </c:pt>
                <c:pt idx="17">
                  <c:v>56466</c:v>
                </c:pt>
                <c:pt idx="18">
                  <c:v>55807</c:v>
                </c:pt>
                <c:pt idx="19">
                  <c:v>55759</c:v>
                </c:pt>
                <c:pt idx="20">
                  <c:v>55565</c:v>
                </c:pt>
                <c:pt idx="21">
                  <c:v>56160</c:v>
                </c:pt>
                <c:pt idx="22">
                  <c:v>56598</c:v>
                </c:pt>
                <c:pt idx="23">
                  <c:v>57357</c:v>
                </c:pt>
                <c:pt idx="24">
                  <c:v>55313</c:v>
                </c:pt>
                <c:pt idx="25">
                  <c:v>54925</c:v>
                </c:pt>
                <c:pt idx="26">
                  <c:v>53507</c:v>
                </c:pt>
                <c:pt idx="27">
                  <c:v>52690</c:v>
                </c:pt>
                <c:pt idx="28">
                  <c:v>52605</c:v>
                </c:pt>
                <c:pt idx="29">
                  <c:v>54462</c:v>
                </c:pt>
                <c:pt idx="30">
                  <c:v>53657</c:v>
                </c:pt>
                <c:pt idx="31">
                  <c:v>56500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526208"/>
        <c:axId val="42527744"/>
      </c:lineChart>
      <c:dateAx>
        <c:axId val="42526208"/>
        <c:scaling>
          <c:orientation val="minMax"/>
          <c:min val="30682"/>
        </c:scaling>
        <c:delete val="0"/>
        <c:axPos val="b"/>
        <c:numFmt formatCode="yyyy" sourceLinked="0"/>
        <c:majorTickMark val="cross"/>
        <c:minorTickMark val="none"/>
        <c:tickLblPos val="nextTo"/>
        <c:txPr>
          <a:bodyPr rot="42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2527744"/>
        <c:crosses val="autoZero"/>
        <c:auto val="1"/>
        <c:lblOffset val="100"/>
        <c:baseTimeUnit val="years"/>
        <c:majorUnit val="1"/>
        <c:majorTimeUnit val="years"/>
      </c:dateAx>
      <c:valAx>
        <c:axId val="4252774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2526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3AC53-2BFE-421C-B120-49F330F56BA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7A220-952C-4D24-B58A-3D1C580FB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39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2C50F761-76E1-409C-B69B-5180F3B54D7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525996E0-1BAD-461C-96B9-6ED2C7B38DB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F761-76E1-409C-B69B-5180F3B54D7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5996E0-1BAD-461C-96B9-6ED2C7B38DB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F761-76E1-409C-B69B-5180F3B54D7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5996E0-1BAD-461C-96B9-6ED2C7B38DB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F761-76E1-409C-B69B-5180F3B54D7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5996E0-1BAD-461C-96B9-6ED2C7B38DB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2C50F761-76E1-409C-B69B-5180F3B54D7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525996E0-1BAD-461C-96B9-6ED2C7B38DB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F761-76E1-409C-B69B-5180F3B54D7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5996E0-1BAD-461C-96B9-6ED2C7B38DB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F761-76E1-409C-B69B-5180F3B54D7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5996E0-1BAD-461C-96B9-6ED2C7B38DB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F761-76E1-409C-B69B-5180F3B54D7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5996E0-1BAD-461C-96B9-6ED2C7B38DB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F761-76E1-409C-B69B-5180F3B54D7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5996E0-1BAD-461C-96B9-6ED2C7B38DB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F761-76E1-409C-B69B-5180F3B54D7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5996E0-1BAD-461C-96B9-6ED2C7B38DB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F761-76E1-409C-B69B-5180F3B54D7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5996E0-1BAD-461C-96B9-6ED2C7B38DBA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25996E0-1BAD-461C-96B9-6ED2C7B38DB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C50F761-76E1-409C-B69B-5180F3B54D7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3ng196_mDY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DixluiUSN0" TargetMode="External"/><Relationship Id="rId2" Type="http://schemas.openxmlformats.org/officeDocument/2006/relationships/hyperlink" Target="https://www.youtube.com/watch?v=K3ng196_mDY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81000"/>
            <a:ext cx="86868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Is GDP as currently </a:t>
            </a:r>
            <a:r>
              <a:rPr lang="en-US" sz="2800" b="1" dirty="0" smtClean="0"/>
              <a:t>measured an </a:t>
            </a:r>
            <a:r>
              <a:rPr lang="en-US" sz="2800" b="1" dirty="0" smtClean="0"/>
              <a:t>effective measure of economic and environmental progress?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I. </a:t>
            </a:r>
            <a:r>
              <a:rPr lang="en-US" sz="2400" b="1" dirty="0"/>
              <a:t>William Emmons – Why is increasing reliance on consumer spending unsustainable? </a:t>
            </a:r>
          </a:p>
          <a:p>
            <a:endParaRPr lang="en-US" sz="2400" b="1" dirty="0" smtClean="0"/>
          </a:p>
          <a:p>
            <a:r>
              <a:rPr lang="en-US" sz="2800" b="1" dirty="0" smtClean="0"/>
              <a:t>II. S</a:t>
            </a:r>
            <a:r>
              <a:rPr lang="en-US" sz="2400" b="1" dirty="0" smtClean="0"/>
              <a:t>ome alternative measures a </a:t>
            </a:r>
            <a:r>
              <a:rPr lang="en-US" sz="2400" b="1" dirty="0" smtClean="0"/>
              <a:t>better measure of economic growth and </a:t>
            </a:r>
            <a:r>
              <a:rPr lang="en-US" sz="2400" b="1" dirty="0" smtClean="0"/>
              <a:t>progress</a:t>
            </a:r>
            <a:endParaRPr lang="en-US" sz="2400" b="1" dirty="0" smtClean="0"/>
          </a:p>
          <a:p>
            <a:endParaRPr lang="en-US" sz="2800" b="1" dirty="0" smtClean="0"/>
          </a:p>
          <a:p>
            <a:r>
              <a:rPr lang="en-US" sz="2400" b="1" dirty="0" smtClean="0"/>
              <a:t>III. </a:t>
            </a:r>
            <a:r>
              <a:rPr lang="en-US" sz="2400" b="1" dirty="0" smtClean="0"/>
              <a:t>What does the WAVES program propose as an alternative?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smtClean="0"/>
              <a:t>IV. </a:t>
            </a:r>
            <a:r>
              <a:rPr lang="en-US" sz="2400" b="1" dirty="0" smtClean="0"/>
              <a:t>Discussion – What would be the benefits of </a:t>
            </a:r>
            <a:r>
              <a:rPr lang="en-US" sz="2400" b="1" dirty="0" smtClean="0"/>
              <a:t>changing the </a:t>
            </a:r>
            <a:r>
              <a:rPr lang="en-US" sz="2400" b="1" dirty="0" smtClean="0"/>
              <a:t>way economic/environmental progress is measured</a:t>
            </a:r>
            <a:r>
              <a:rPr lang="en-US" sz="2400" b="1" dirty="0" smtClean="0"/>
              <a:t>?</a:t>
            </a:r>
            <a:r>
              <a:rPr lang="en-US" sz="2400" b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62612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610600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Natural capital accounting</a:t>
            </a:r>
            <a:endParaRPr lang="en-US" sz="2800" b="1" dirty="0" smtClean="0">
              <a:hlinkClick r:id="rId2"/>
            </a:endParaRPr>
          </a:p>
          <a:p>
            <a:endParaRPr lang="en-US" sz="2400" b="1" dirty="0"/>
          </a:p>
          <a:p>
            <a:r>
              <a:rPr lang="en-US" sz="2400" b="1" u="sng" dirty="0" smtClean="0"/>
              <a:t>Natural </a:t>
            </a:r>
            <a:r>
              <a:rPr lang="en-US" sz="2400" b="1" u="sng" dirty="0"/>
              <a:t>capital </a:t>
            </a:r>
            <a:r>
              <a:rPr lang="en-US" sz="2400" b="1" u="sng" dirty="0" smtClean="0"/>
              <a:t>accounting </a:t>
            </a:r>
            <a:r>
              <a:rPr lang="en-US" sz="2400" dirty="0" smtClean="0"/>
              <a:t>is</a:t>
            </a:r>
            <a:r>
              <a:rPr lang="en-US" sz="2400" b="1" dirty="0" smtClean="0"/>
              <a:t> </a:t>
            </a:r>
            <a:r>
              <a:rPr lang="en-US" sz="2400" dirty="0"/>
              <a:t>a process in which the value of natural resources is accounted for in a nation’s national accounting system.</a:t>
            </a:r>
          </a:p>
          <a:p>
            <a:endParaRPr lang="en-US" sz="1100" b="1" dirty="0"/>
          </a:p>
          <a:p>
            <a:r>
              <a:rPr lang="en-US" sz="2400" b="1" dirty="0" smtClean="0"/>
              <a:t>How? </a:t>
            </a:r>
          </a:p>
          <a:p>
            <a:endParaRPr lang="en-US" sz="1100" dirty="0"/>
          </a:p>
          <a:p>
            <a:r>
              <a:rPr lang="en-US" sz="2400" dirty="0"/>
              <a:t>In</a:t>
            </a:r>
            <a:r>
              <a:rPr lang="en-US" sz="2400" b="1" dirty="0"/>
              <a:t> </a:t>
            </a:r>
            <a:r>
              <a:rPr lang="en-US" sz="2400" dirty="0"/>
              <a:t> what ways or in how many ways does a natural resource contribute to a nation’s wealth and output? </a:t>
            </a:r>
            <a:endParaRPr lang="en-US" sz="2400" dirty="0" smtClean="0"/>
          </a:p>
          <a:p>
            <a:endParaRPr lang="en-US" sz="1100" b="1" dirty="0" smtClean="0"/>
          </a:p>
          <a:p>
            <a:r>
              <a:rPr lang="en-US" sz="2400" b="1" dirty="0" smtClean="0"/>
              <a:t>Discuss</a:t>
            </a:r>
            <a:r>
              <a:rPr lang="en-US" sz="2400" dirty="0" smtClean="0"/>
              <a:t> the article, “Moving beyond GDP.”</a:t>
            </a:r>
          </a:p>
          <a:p>
            <a:endParaRPr lang="en-US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What does it mean to place a value on natural resources?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What countries are currently doing this and how are they doing it?</a:t>
            </a:r>
            <a:endParaRPr lang="en-US" sz="2400" dirty="0"/>
          </a:p>
          <a:p>
            <a:endParaRPr lang="en-US" sz="1000" b="1" dirty="0"/>
          </a:p>
          <a:p>
            <a:r>
              <a:rPr lang="en-US" sz="2400" b="1" dirty="0" smtClean="0"/>
              <a:t>Natural </a:t>
            </a:r>
            <a:r>
              <a:rPr lang="en-US" sz="2400" b="1" dirty="0"/>
              <a:t>Capital accounting </a:t>
            </a:r>
            <a:r>
              <a:rPr lang="en-US" sz="2400" dirty="0" smtClean="0"/>
              <a:t>adds </a:t>
            </a:r>
            <a:r>
              <a:rPr lang="en-US" sz="2400" dirty="0" smtClean="0"/>
              <a:t>natural resources, labor resources, education and </a:t>
            </a:r>
            <a:r>
              <a:rPr lang="en-US" sz="2400" dirty="0" smtClean="0"/>
              <a:t>entrepreneurship to the valuation of a nation’s total output.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END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20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3290" y="364775"/>
            <a:ext cx="8562110" cy="567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IV. </a:t>
            </a:r>
            <a:r>
              <a:rPr lang="en-US" sz="2800" b="1" dirty="0"/>
              <a:t>Can public policy change the way </a:t>
            </a:r>
            <a:r>
              <a:rPr lang="en-US" sz="2800" b="1" dirty="0" smtClean="0"/>
              <a:t>economic &amp; environmental </a:t>
            </a:r>
            <a:r>
              <a:rPr lang="en-US" sz="2800" b="1" dirty="0"/>
              <a:t>progress is measured</a:t>
            </a:r>
            <a:r>
              <a:rPr lang="en-US" sz="2800" b="1" dirty="0" smtClean="0"/>
              <a:t>? Examples</a:t>
            </a:r>
            <a:endParaRPr lang="en-US" sz="2800" b="1" dirty="0"/>
          </a:p>
          <a:p>
            <a:endParaRPr lang="en-US" sz="1000" b="1" dirty="0"/>
          </a:p>
          <a:p>
            <a:r>
              <a:rPr lang="en-US" sz="2800" dirty="0" smtClean="0"/>
              <a:t>1. </a:t>
            </a:r>
            <a:r>
              <a:rPr lang="en-US" sz="2800" u="sng" dirty="0" smtClean="0"/>
              <a:t>China</a:t>
            </a:r>
            <a:r>
              <a:rPr lang="en-US" sz="2800" dirty="0" smtClean="0"/>
              <a:t> </a:t>
            </a:r>
            <a:r>
              <a:rPr lang="en-US" sz="2800" dirty="0" smtClean="0"/>
              <a:t>was one </a:t>
            </a:r>
            <a:r>
              <a:rPr lang="en-US" sz="2800" dirty="0" smtClean="0"/>
              <a:t>of the first nations to estimate an environmental adjustment to its GDP.</a:t>
            </a:r>
            <a:r>
              <a:rPr lang="en-US" sz="2800" baseline="30000" dirty="0" smtClean="0"/>
              <a:t>4 </a:t>
            </a:r>
            <a:endParaRPr lang="en-US" sz="2800" dirty="0" smtClean="0"/>
          </a:p>
          <a:p>
            <a:endParaRPr lang="en-US" sz="1000" baseline="30000" dirty="0"/>
          </a:p>
          <a:p>
            <a:r>
              <a:rPr lang="en-US" sz="2800" dirty="0" smtClean="0"/>
              <a:t>China’s economy grew at a double-digit rates between 2003 and 2007, and has been close to 8 percent annually since then. </a:t>
            </a:r>
          </a:p>
          <a:p>
            <a:endParaRPr lang="en-US" sz="1000" dirty="0" smtClean="0"/>
          </a:p>
          <a:p>
            <a:r>
              <a:rPr lang="en-US" sz="2800" dirty="0" smtClean="0"/>
              <a:t>Growth was fueled in part by the construction of two coal-fired power plants each week since 2007, resulting in massive pollution, which rapidly became the second leading cause of death in the nation</a:t>
            </a:r>
            <a:r>
              <a:rPr lang="en-US" sz="2800" baseline="30000" dirty="0" smtClean="0"/>
              <a:t>5 </a:t>
            </a:r>
            <a:r>
              <a:rPr lang="en-US" sz="2800" dirty="0" smtClean="0"/>
              <a:t>according to Groves and Webber. However….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228600" y="6400800"/>
            <a:ext cx="84859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aseline="30000" dirty="0" smtClean="0"/>
              <a:t>4</a:t>
            </a:r>
            <a:r>
              <a:rPr lang="en-US" sz="1200" dirty="0" smtClean="0"/>
              <a:t>Voices</a:t>
            </a:r>
            <a:r>
              <a:rPr lang="en-US" sz="1200" dirty="0"/>
              <a:t>: Greening the Gross Domestic Product. Garrett C. Groves and Michael E. Webber. 2010</a:t>
            </a:r>
          </a:p>
        </p:txBody>
      </p:sp>
    </p:spTree>
    <p:extLst>
      <p:ext uri="{BB962C8B-B14F-4D97-AF65-F5344CB8AC3E}">
        <p14:creationId xmlns:p14="http://schemas.microsoft.com/office/powerpoint/2010/main" val="2468604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763000" cy="635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nation quickly recognized the problem that its rapid growth was creating, acknowledging the environmental challenges rapid growth was creating.</a:t>
            </a:r>
          </a:p>
          <a:p>
            <a:r>
              <a:rPr lang="en-US" sz="2400" dirty="0" smtClean="0"/>
              <a:t>Beginning in 2004, the nation initiated a “Green GDP Project”  The new GDP would:</a:t>
            </a:r>
          </a:p>
          <a:p>
            <a:endParaRPr lang="en-US" sz="900" dirty="0"/>
          </a:p>
          <a:p>
            <a:pPr marL="342900" indent="-342900">
              <a:buAutoNum type="arabicPeriod"/>
            </a:pPr>
            <a:r>
              <a:rPr lang="en-US" sz="2400" dirty="0" smtClean="0"/>
              <a:t>Subtract the estimated costs of pollution from estimated GDP</a:t>
            </a:r>
          </a:p>
          <a:p>
            <a:pPr marL="342900" indent="-342900">
              <a:buAutoNum type="arabicPeriod"/>
            </a:pPr>
            <a:endParaRPr lang="en-US" sz="1000" dirty="0" smtClean="0"/>
          </a:p>
          <a:p>
            <a:pPr marL="342900" indent="-342900">
              <a:buFontTx/>
              <a:buAutoNum type="arabicPeriod"/>
            </a:pPr>
            <a:r>
              <a:rPr lang="en-US" sz="2400" dirty="0" smtClean="0"/>
              <a:t> </a:t>
            </a:r>
            <a:r>
              <a:rPr lang="en-US" sz="2400" dirty="0"/>
              <a:t>Account for resource depletion.</a:t>
            </a:r>
          </a:p>
          <a:p>
            <a:pPr marL="342900" indent="-342900">
              <a:buAutoNum type="arabicPeriod"/>
            </a:pPr>
            <a:endParaRPr lang="en-US" sz="10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Begin to estimate a range of possible methods for estimating environmental costs and their proportion of national GDP</a:t>
            </a:r>
          </a:p>
          <a:p>
            <a:endParaRPr lang="en-US" sz="900" dirty="0"/>
          </a:p>
          <a:p>
            <a:r>
              <a:rPr lang="en-US" sz="2400" dirty="0" smtClean="0"/>
              <a:t>In 2004, the first report was issued stating that environmental pollution accounted for 3.05 percent of GDP in that year. </a:t>
            </a:r>
          </a:p>
          <a:p>
            <a:endParaRPr lang="en-US" sz="900" dirty="0"/>
          </a:p>
          <a:p>
            <a:r>
              <a:rPr lang="en-US" sz="2400" dirty="0" smtClean="0"/>
              <a:t>However, this was the first and last Green GDP estimate that was produced.  Why?  Possibly the priority of job creation and social stability as public policy was viewed as a more pressing goal than addressing pollution – at least for now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221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091" y="228600"/>
            <a:ext cx="86106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2. United States</a:t>
            </a:r>
          </a:p>
          <a:p>
            <a:endParaRPr lang="en-US" sz="1000" u="sng" dirty="0"/>
          </a:p>
          <a:p>
            <a:r>
              <a:rPr lang="en-US" sz="2800" dirty="0" smtClean="0"/>
              <a:t>In 1993, the Bureau of Economic Analysis took steps toward a green accounting measure for U.S. GDP entitled “Integrated Economic Accounts.”</a:t>
            </a:r>
          </a:p>
          <a:p>
            <a:endParaRPr lang="en-US" sz="1000" dirty="0" smtClean="0"/>
          </a:p>
          <a:p>
            <a:r>
              <a:rPr lang="en-US" sz="2800" dirty="0" smtClean="0"/>
              <a:t>Methodology: analyzed some of the most easily measured commodities in the economy, such as </a:t>
            </a:r>
            <a:r>
              <a:rPr lang="en-US" sz="2800" u="sng" dirty="0" smtClean="0"/>
              <a:t>coal</a:t>
            </a:r>
            <a:r>
              <a:rPr lang="en-US" sz="2800" dirty="0" smtClean="0"/>
              <a:t>, </a:t>
            </a:r>
            <a:r>
              <a:rPr lang="en-US" sz="2800" u="sng" dirty="0" smtClean="0"/>
              <a:t>petroleum</a:t>
            </a:r>
            <a:r>
              <a:rPr lang="en-US" sz="2800" dirty="0" smtClean="0"/>
              <a:t> and </a:t>
            </a:r>
            <a:r>
              <a:rPr lang="en-US" sz="2800" u="sng" dirty="0" smtClean="0"/>
              <a:t>mineral resources</a:t>
            </a:r>
            <a:r>
              <a:rPr lang="en-US" sz="2800" dirty="0" smtClean="0"/>
              <a:t>. </a:t>
            </a:r>
          </a:p>
          <a:p>
            <a:endParaRPr lang="en-US" sz="1000" dirty="0" smtClean="0"/>
          </a:p>
          <a:p>
            <a:r>
              <a:rPr lang="en-US" sz="2800" u="sng" dirty="0" smtClean="0"/>
              <a:t>Results?</a:t>
            </a:r>
            <a:r>
              <a:rPr lang="en-US" sz="2800" dirty="0" smtClean="0"/>
              <a:t> Indicated that “by failing to consider the impacts and depleted assets induced by mining, the sector’s benefits were overestimated</a:t>
            </a:r>
            <a:r>
              <a:rPr lang="en-US" sz="2800" baseline="30000" dirty="0" smtClean="0"/>
              <a:t>5</a:t>
            </a:r>
            <a:r>
              <a:rPr lang="en-US" sz="2800" dirty="0" smtClean="0"/>
              <a:t>” (in GDP).</a:t>
            </a:r>
          </a:p>
          <a:p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277091" y="6400800"/>
            <a:ext cx="860367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aseline="30000" dirty="0" smtClean="0"/>
              <a:t>5</a:t>
            </a:r>
            <a:r>
              <a:rPr lang="en-US" sz="1200" dirty="0" smtClean="0"/>
              <a:t>Voices</a:t>
            </a:r>
            <a:r>
              <a:rPr lang="en-US" sz="1200" dirty="0"/>
              <a:t>: Greening the Gross Domestic Product. Garrett C. Groves and Michael E. Webber. 2010</a:t>
            </a:r>
          </a:p>
        </p:txBody>
      </p:sp>
    </p:spTree>
    <p:extLst>
      <p:ext uri="{BB962C8B-B14F-4D97-AF65-F5344CB8AC3E}">
        <p14:creationId xmlns:p14="http://schemas.microsoft.com/office/powerpoint/2010/main" val="88681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5344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**</a:t>
            </a:r>
            <a:r>
              <a:rPr lang="en-US" sz="1200" dirty="0" smtClean="0">
                <a:solidFill>
                  <a:schemeClr val="bg1"/>
                </a:solidFill>
              </a:rPr>
              <a:t>So</a:t>
            </a:r>
            <a:r>
              <a:rPr lang="en-US" sz="2800" dirty="0" smtClean="0">
                <a:solidFill>
                  <a:schemeClr val="bg1"/>
                </a:solidFill>
              </a:rPr>
              <a:t> why was this proposed adjustment abandoned after </a:t>
            </a:r>
            <a:r>
              <a:rPr lang="en-US" sz="2800" dirty="0" smtClean="0"/>
              <a:t>In </a:t>
            </a:r>
            <a:r>
              <a:rPr lang="en-US" sz="2800" dirty="0"/>
              <a:t>other words, the </a:t>
            </a:r>
            <a:r>
              <a:rPr lang="en-US" sz="2800" u="sng" dirty="0"/>
              <a:t>depletion of resources </a:t>
            </a:r>
            <a:r>
              <a:rPr lang="en-US" sz="2800" dirty="0"/>
              <a:t>caused by the production of these commodities needed to be subtracted from GDP – which would yield a lower GDP estimate </a:t>
            </a:r>
            <a:r>
              <a:rPr lang="en-US" sz="2800" dirty="0" smtClean="0">
                <a:solidFill>
                  <a:schemeClr val="bg1"/>
                </a:solidFill>
              </a:rPr>
              <a:t>his initial attempt to account for resource </a:t>
            </a:r>
            <a:r>
              <a:rPr lang="en-US" sz="1100" dirty="0" err="1" smtClean="0">
                <a:solidFill>
                  <a:schemeClr val="bg1"/>
                </a:solidFill>
              </a:rPr>
              <a:t>depetion</a:t>
            </a:r>
            <a:r>
              <a:rPr lang="en-US" sz="2800" dirty="0" smtClean="0">
                <a:solidFill>
                  <a:schemeClr val="bg1"/>
                </a:solidFill>
              </a:rPr>
              <a:t>?</a:t>
            </a:r>
          </a:p>
          <a:p>
            <a:endParaRPr lang="en-US" sz="10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Underestimates the nation’s growth. Why would policy makers not want to adopt a policy that would indicate a slower rate of economic growth?</a:t>
            </a:r>
          </a:p>
          <a:p>
            <a:endParaRPr lang="en-US" sz="1000" dirty="0"/>
          </a:p>
          <a:p>
            <a:r>
              <a:rPr lang="en-US" sz="2800" dirty="0" smtClean="0"/>
              <a:t>Outcome: In 1995, Congress attached an amendment to the congressional appropriations bill preventing the Bureau of Economic Analysis from revising its methodology in GDP calculations. </a:t>
            </a:r>
          </a:p>
          <a:p>
            <a:endParaRPr lang="en-US" sz="1000" dirty="0"/>
          </a:p>
          <a:p>
            <a:r>
              <a:rPr lang="en-US" sz="2800" dirty="0" smtClean="0">
                <a:solidFill>
                  <a:schemeClr val="bg1"/>
                </a:solidFill>
              </a:rPr>
              <a:t>*What interests might have influenced this policy outcome?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*Why??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874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018" y="347990"/>
            <a:ext cx="8305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Future direction for public policy</a:t>
            </a:r>
          </a:p>
          <a:p>
            <a:endParaRPr lang="en-US" sz="2800" dirty="0"/>
          </a:p>
          <a:p>
            <a:r>
              <a:rPr lang="en-US" sz="2800" dirty="0" smtClean="0"/>
              <a:t>1. Neither of the measures adopted by China or the U.S. Bureau of Economic Analysis took much time. They were able to derive these estimates within a year – suggesting that making such adjustments won’t require a major overhaul of how GDP is measured.</a:t>
            </a:r>
          </a:p>
          <a:p>
            <a:endParaRPr lang="en-US" sz="2800" dirty="0"/>
          </a:p>
          <a:p>
            <a:r>
              <a:rPr lang="en-US" sz="2800" dirty="0" smtClean="0"/>
              <a:t>2. These measures have the potential to scrutinize the traditional methods of estimating how economies are growing.</a:t>
            </a:r>
          </a:p>
          <a:p>
            <a:endParaRPr lang="en-US" sz="2800" dirty="0"/>
          </a:p>
          <a:p>
            <a:r>
              <a:rPr lang="en-US" sz="2800" dirty="0" smtClean="0"/>
              <a:t>The challenge: overcoming political and entrenched industry opposition to such changes.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2824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828836"/>
            <a:ext cx="601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hlinkClick r:id="rId2"/>
              </a:rPr>
              <a:t>https://www.youtube.com/watch?v=K3ng196_mDY</a:t>
            </a:r>
            <a:endParaRPr lang="en-US" b="1" dirty="0"/>
          </a:p>
          <a:p>
            <a:r>
              <a:rPr lang="en-US" dirty="0">
                <a:solidFill>
                  <a:srgbClr val="002060"/>
                </a:solidFill>
                <a:hlinkClick r:id="rId3"/>
              </a:rPr>
              <a:t>https://www.youtube.com/watch?v=iDixluiUSN0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50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382000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William Emmons “ Don’t Expect Consumer Spending to be the Engine of Economic Growth”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Why can’t consumers continue to drive growth in the U.S. economy according to Emmons?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Consumer wealth – why?  </a:t>
            </a:r>
          </a:p>
          <a:p>
            <a:endParaRPr lang="en-US" sz="11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Stagnant income growth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Tight credit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Consumer confidence</a:t>
            </a:r>
          </a:p>
          <a:p>
            <a:endParaRPr lang="en-US" sz="2400" dirty="0"/>
          </a:p>
          <a:p>
            <a:r>
              <a:rPr lang="en-US" sz="2400" dirty="0" smtClean="0"/>
              <a:t>How does Canada’s economy compare on Consumer spending relative to business investment, net exports and government spending?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0910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754242000"/>
              </p:ext>
            </p:extLst>
          </p:nvPr>
        </p:nvGraphicFramePr>
        <p:xfrm>
          <a:off x="152400" y="766465"/>
          <a:ext cx="8610600" cy="5253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30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Real Median Household Income: U.S. 1984 - 2015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51070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868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Alternative measures </a:t>
            </a:r>
            <a:endParaRPr lang="en-US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Groves and Webber in “Greening the Gross Domestic Product” pose the question of whether a country’s environment and </a:t>
            </a:r>
            <a:r>
              <a:rPr lang="en-US" sz="2600" u="sng" dirty="0" smtClean="0"/>
              <a:t>resources</a:t>
            </a:r>
            <a:r>
              <a:rPr lang="en-US" sz="2600" dirty="0" smtClean="0"/>
              <a:t>, along with </a:t>
            </a:r>
            <a:r>
              <a:rPr lang="en-US" sz="2600" u="sng" dirty="0" smtClean="0"/>
              <a:t>pollution</a:t>
            </a:r>
            <a:r>
              <a:rPr lang="en-US" sz="2600" dirty="0" smtClean="0"/>
              <a:t>, </a:t>
            </a:r>
            <a:r>
              <a:rPr lang="en-US" sz="2600" u="sng" dirty="0" smtClean="0"/>
              <a:t>failing infrastructure </a:t>
            </a:r>
            <a:r>
              <a:rPr lang="en-US" sz="2600" dirty="0" smtClean="0"/>
              <a:t>and </a:t>
            </a:r>
            <a:r>
              <a:rPr lang="en-US" sz="2600" u="sng" dirty="0" smtClean="0"/>
              <a:t>depletion of resources</a:t>
            </a:r>
            <a:r>
              <a:rPr lang="en-US" sz="2600" dirty="0" smtClean="0"/>
              <a:t> – should be counted in a nation’s GDP</a:t>
            </a:r>
          </a:p>
          <a:p>
            <a:endParaRPr lang="en-US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They argue that the U.S. economy is facing its greatest challenge since the Great Depression – in the form of </a:t>
            </a:r>
            <a:r>
              <a:rPr lang="en-US" sz="2600" u="sng" dirty="0" smtClean="0"/>
              <a:t>climate change and degradation of the environment</a:t>
            </a:r>
            <a:r>
              <a:rPr lang="en-US" sz="2600" dirty="0" smtClean="0"/>
              <a:t>.</a:t>
            </a:r>
          </a:p>
          <a:p>
            <a:endParaRPr lang="en-US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What they propose is to measure the economy’s progress in terms of protecting the environment. </a:t>
            </a:r>
          </a:p>
          <a:p>
            <a:endParaRPr lang="en-US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Creating a </a:t>
            </a:r>
            <a:r>
              <a:rPr lang="en-US" sz="2600" dirty="0"/>
              <a:t>single indicator </a:t>
            </a:r>
            <a:r>
              <a:rPr lang="en-US" sz="2600" dirty="0" smtClean="0"/>
              <a:t>that can reflect </a:t>
            </a:r>
            <a:r>
              <a:rPr lang="en-US" sz="2600" u="sng" dirty="0"/>
              <a:t>both economic prosperity and the health </a:t>
            </a:r>
            <a:r>
              <a:rPr lang="en-US" sz="2600" u="sng" dirty="0" smtClean="0"/>
              <a:t>of the environment.</a:t>
            </a:r>
            <a:endParaRPr lang="en-US" sz="2600" u="sng" dirty="0"/>
          </a:p>
        </p:txBody>
      </p:sp>
    </p:spTree>
    <p:extLst>
      <p:ext uri="{BB962C8B-B14F-4D97-AF65-F5344CB8AC3E}">
        <p14:creationId xmlns:p14="http://schemas.microsoft.com/office/powerpoint/2010/main" val="154542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527" y="152400"/>
            <a:ext cx="8832273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How </a:t>
            </a:r>
            <a:r>
              <a:rPr lang="en-US" sz="2800" b="1" u="sng" dirty="0" smtClean="0"/>
              <a:t>Should a Green GDP be Measured?</a:t>
            </a:r>
          </a:p>
          <a:p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According to Groves and Webber, measurement needs to </a:t>
            </a:r>
            <a:r>
              <a:rPr lang="en-US" sz="2600" u="sng" dirty="0" smtClean="0"/>
              <a:t>move away from the current emphasis on national income accounting </a:t>
            </a:r>
            <a:r>
              <a:rPr lang="en-US" sz="2600" dirty="0" smtClean="0"/>
              <a:t>and toward a </a:t>
            </a:r>
            <a:r>
              <a:rPr lang="en-US" sz="2600" u="sng" dirty="0" smtClean="0"/>
              <a:t>balance sheet system</a:t>
            </a:r>
            <a:r>
              <a:rPr lang="en-US" sz="2600" u="sng" baseline="30000" dirty="0" smtClean="0"/>
              <a:t>1 </a:t>
            </a:r>
            <a:r>
              <a:rPr lang="en-US" sz="2600" u="sng" dirty="0" smtClean="0"/>
              <a:t> </a:t>
            </a:r>
          </a:p>
          <a:p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“where natural capital and resource depletions are netted out (the way companies depreciate their assets), and pollution costs are negatively valued.</a:t>
            </a:r>
          </a:p>
          <a:p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What does this mean? </a:t>
            </a:r>
            <a:r>
              <a:rPr lang="en-US" sz="2600" dirty="0" smtClean="0"/>
              <a:t>&gt; Lost </a:t>
            </a:r>
            <a:r>
              <a:rPr lang="en-US" sz="2600" dirty="0" smtClean="0"/>
              <a:t>resources are treated as </a:t>
            </a:r>
            <a:r>
              <a:rPr lang="en-US" sz="2600" u="sng" dirty="0" smtClean="0"/>
              <a:t>depreciation</a:t>
            </a:r>
            <a:r>
              <a:rPr lang="en-US" sz="2600" dirty="0" smtClean="0"/>
              <a:t> the same way that capital equipment is in traditional GDP measurement.</a:t>
            </a:r>
          </a:p>
          <a:p>
            <a:endParaRPr lang="en-US" sz="2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u="sng" dirty="0" smtClean="0"/>
              <a:t>Costs </a:t>
            </a:r>
            <a:r>
              <a:rPr lang="en-US" sz="2600" dirty="0" smtClean="0"/>
              <a:t>imposed by pollution of air, water and land are </a:t>
            </a:r>
            <a:r>
              <a:rPr lang="en-US" sz="2600" u="sng" dirty="0" smtClean="0"/>
              <a:t>counted </a:t>
            </a:r>
            <a:r>
              <a:rPr lang="en-US" sz="2600" b="1" i="1" u="sng" dirty="0" smtClean="0"/>
              <a:t>against</a:t>
            </a:r>
            <a:r>
              <a:rPr lang="en-US" sz="2600" u="sng" dirty="0" smtClean="0"/>
              <a:t> growth</a:t>
            </a:r>
            <a:r>
              <a:rPr lang="en-US" sz="2600" dirty="0" smtClean="0"/>
              <a:t>. These are costs that detract from growth. </a:t>
            </a:r>
          </a:p>
        </p:txBody>
      </p:sp>
    </p:spTree>
    <p:extLst>
      <p:ext uri="{BB962C8B-B14F-4D97-AF65-F5344CB8AC3E}">
        <p14:creationId xmlns:p14="http://schemas.microsoft.com/office/powerpoint/2010/main" val="964337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2345"/>
            <a:ext cx="88392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</a:t>
            </a:r>
            <a:r>
              <a:rPr lang="en-US" sz="2800" u="sng" dirty="0" smtClean="0"/>
              <a:t>challenges</a:t>
            </a:r>
            <a:r>
              <a:rPr lang="en-US" sz="2800" dirty="0" smtClean="0"/>
              <a:t> in adopting this kind of measurement </a:t>
            </a:r>
          </a:p>
          <a:p>
            <a:endParaRPr lang="en-US" sz="1000" dirty="0"/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800" dirty="0" smtClean="0"/>
              <a:t>It requires “dividing the natural environment into quantifiable units” and…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800" u="sng" dirty="0" smtClean="0"/>
              <a:t>Allocating a market value to each unit</a:t>
            </a:r>
            <a:r>
              <a:rPr lang="en-US" sz="2800" dirty="0" smtClean="0"/>
              <a:t>. (Ex: allocating a market value to an acre of land that is part of a larger parcel of 60 acres)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So depletion of a resource would be viewed as a </a:t>
            </a:r>
            <a:r>
              <a:rPr lang="en-US" sz="2800" b="1" i="1" u="sng" dirty="0" smtClean="0"/>
              <a:t>negative externality</a:t>
            </a:r>
            <a:r>
              <a:rPr lang="en-US" sz="2800" b="1" dirty="0" smtClean="0"/>
              <a:t>. </a:t>
            </a:r>
            <a:r>
              <a:rPr lang="en-US" sz="2800" b="1" dirty="0" smtClean="0"/>
              <a:t>* </a:t>
            </a:r>
            <a:r>
              <a:rPr lang="en-US" sz="2800" dirty="0" smtClean="0"/>
              <a:t>This is a negative entry.</a:t>
            </a:r>
            <a:endParaRPr lang="en-US" sz="28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But an important question is “how much are they </a:t>
            </a:r>
            <a:r>
              <a:rPr lang="en-US" sz="2800" dirty="0" smtClean="0"/>
              <a:t>(resources) worth</a:t>
            </a:r>
            <a:r>
              <a:rPr lang="en-US" sz="2800" dirty="0" smtClean="0"/>
              <a:t>”? And who determines their value? </a:t>
            </a:r>
            <a:r>
              <a:rPr lang="en-US" sz="2800" dirty="0" smtClean="0"/>
              <a:t>(how </a:t>
            </a:r>
            <a:r>
              <a:rPr lang="en-US" sz="2800" dirty="0" smtClean="0"/>
              <a:t>to answer this??)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 This needs to not be a subjective assessment but an </a:t>
            </a:r>
            <a:r>
              <a:rPr lang="en-US" sz="2800" b="1" i="1" dirty="0" smtClean="0"/>
              <a:t>objective measure.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0070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763000" cy="5178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One proposal advanced by Economists is the creation of a ‘Green Economic Indicator’ that means…</a:t>
            </a:r>
          </a:p>
          <a:p>
            <a:endParaRPr lang="en-US" sz="1050" dirty="0"/>
          </a:p>
          <a:p>
            <a:r>
              <a:rPr lang="en-US" sz="2800" dirty="0" smtClean="0"/>
              <a:t>Putting a price on oceans, the atmosphere and other shared resources.</a:t>
            </a:r>
          </a:p>
          <a:p>
            <a:endParaRPr lang="en-US" sz="1000" dirty="0"/>
          </a:p>
          <a:p>
            <a:r>
              <a:rPr lang="en-US" sz="2800" b="1" dirty="0" smtClean="0"/>
              <a:t>Possibility: </a:t>
            </a:r>
            <a:r>
              <a:rPr lang="en-US" sz="2800" dirty="0" smtClean="0"/>
              <a:t>pricing </a:t>
            </a:r>
            <a:r>
              <a:rPr lang="en-US" sz="2800" dirty="0" smtClean="0"/>
              <a:t>of carbon emissions, a policy that is currently not required under U.S. policy.</a:t>
            </a:r>
          </a:p>
          <a:p>
            <a:endParaRPr lang="en-US" sz="1000" b="1" dirty="0"/>
          </a:p>
          <a:p>
            <a:r>
              <a:rPr lang="en-US" sz="2800" b="1" dirty="0" smtClean="0"/>
              <a:t>In </a:t>
            </a:r>
            <a:r>
              <a:rPr lang="en-US" sz="2800" dirty="0" smtClean="0"/>
              <a:t>2010, Congress began to consider legislation that would do just that: putting a price on emissions commoditized “with a price somewhere between $10 and $100 per metric ton of emitted carbon dioxide.”</a:t>
            </a:r>
            <a:r>
              <a:rPr lang="en-US" sz="2800" baseline="30000" dirty="0" smtClean="0"/>
              <a:t>2 </a:t>
            </a:r>
            <a:endParaRPr lang="en-US" sz="1000" baseline="30000" dirty="0" smtClean="0"/>
          </a:p>
          <a:p>
            <a:endParaRPr lang="en-US" sz="800" dirty="0"/>
          </a:p>
          <a:p>
            <a:r>
              <a:rPr lang="en-US" baseline="30000" dirty="0" smtClean="0"/>
              <a:t>2 Voices: Greening the Gross Domestic Product . Garrett C. Groves and Michael E. Webber. April 1, 2010 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827891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8392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“Greening </a:t>
            </a:r>
            <a:r>
              <a:rPr lang="en-US" sz="2800" dirty="0"/>
              <a:t>the GDP” points out, for instance, that the damage from coal fired power plants costs </a:t>
            </a:r>
            <a:r>
              <a:rPr lang="en-US" sz="2800" u="sng" dirty="0" smtClean="0"/>
              <a:t>3.2 </a:t>
            </a:r>
            <a:r>
              <a:rPr lang="en-US" sz="2800" u="sng" dirty="0"/>
              <a:t>cents per kilowatt-hour </a:t>
            </a:r>
            <a:r>
              <a:rPr lang="en-US" sz="2800" dirty="0"/>
              <a:t>of power produced</a:t>
            </a:r>
          </a:p>
          <a:p>
            <a:endParaRPr lang="en-US" sz="1000" dirty="0"/>
          </a:p>
          <a:p>
            <a:r>
              <a:rPr lang="en-US" sz="2800" dirty="0" smtClean="0"/>
              <a:t>…while the price for wholesale coal-fired electric power is estimated to be between </a:t>
            </a:r>
            <a:r>
              <a:rPr lang="en-US" sz="2800" u="sng" dirty="0" smtClean="0"/>
              <a:t>2 to 4 cents per kilowatt hour</a:t>
            </a:r>
            <a:r>
              <a:rPr lang="en-US" sz="2800" dirty="0" smtClean="0"/>
              <a:t>.</a:t>
            </a:r>
          </a:p>
          <a:p>
            <a:endParaRPr lang="en-US" sz="1000" dirty="0"/>
          </a:p>
          <a:p>
            <a:r>
              <a:rPr lang="en-US" sz="2800" dirty="0" smtClean="0"/>
              <a:t>GDP </a:t>
            </a:r>
            <a:r>
              <a:rPr lang="en-US" sz="2800" dirty="0" smtClean="0"/>
              <a:t>includes the output of coal fired power in its measure of economic output – making it a positive contribution to the nation’s GDP. </a:t>
            </a:r>
          </a:p>
          <a:p>
            <a:endParaRPr lang="en-US" sz="1000" dirty="0"/>
          </a:p>
          <a:p>
            <a:r>
              <a:rPr lang="en-US" sz="2800" dirty="0" smtClean="0"/>
              <a:t>However, the damage associated with its production is not included – this should be included as a </a:t>
            </a:r>
            <a:r>
              <a:rPr lang="en-US" sz="2800" b="1" i="1" dirty="0" smtClean="0"/>
              <a:t>negative</a:t>
            </a:r>
            <a:r>
              <a:rPr lang="en-US" sz="2800" dirty="0" smtClean="0"/>
              <a:t> contribution to GDP. </a:t>
            </a:r>
            <a:r>
              <a:rPr lang="en-US" sz="2800" dirty="0" smtClean="0">
                <a:solidFill>
                  <a:schemeClr val="bg1"/>
                </a:solidFill>
              </a:rPr>
              <a:t>*</a:t>
            </a:r>
            <a:r>
              <a:rPr lang="en-US" sz="2800" dirty="0" err="1" smtClean="0">
                <a:solidFill>
                  <a:schemeClr val="bg1"/>
                </a:solidFill>
              </a:rPr>
              <a:t>How</a:t>
            </a:r>
            <a:r>
              <a:rPr lang="en-US" sz="900" dirty="0" err="1" smtClean="0">
                <a:solidFill>
                  <a:schemeClr val="bg1"/>
                </a:solidFill>
              </a:rPr>
              <a:t>eative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contribution be measured?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547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6868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The </a:t>
            </a:r>
            <a:r>
              <a:rPr lang="en-US" sz="2800" b="1" dirty="0" smtClean="0"/>
              <a:t>Genuine Progress Indicator (GPI)</a:t>
            </a:r>
          </a:p>
          <a:p>
            <a:endParaRPr lang="en-US" sz="1000" dirty="0" smtClean="0"/>
          </a:p>
          <a:p>
            <a:r>
              <a:rPr lang="en-US" sz="2800" dirty="0" smtClean="0"/>
              <a:t>Another methodology </a:t>
            </a:r>
            <a:r>
              <a:rPr lang="en-US" sz="2800" dirty="0" smtClean="0"/>
              <a:t>proposed  is the </a:t>
            </a:r>
            <a:r>
              <a:rPr lang="en-US" sz="2800" dirty="0" smtClean="0"/>
              <a:t>Genuine Progress Indicator.</a:t>
            </a:r>
          </a:p>
          <a:p>
            <a:endParaRPr lang="en-US" sz="1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Consolidation of environmental and economic factors into a single Green GDP number would yield the Genuine Progress Indicator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This begins with normal calculation of GDP before then making a series of adjustments to correct for shortcomings in GDP.</a:t>
            </a:r>
            <a:r>
              <a:rPr lang="en-US" sz="2800" baseline="30000" dirty="0" smtClean="0"/>
              <a:t>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The GPI also subtracts from GDP other factors such as the estimated costs of crime, losses of leisure time, and money borrowed from abroad. </a:t>
            </a:r>
            <a:r>
              <a:rPr lang="en-US" sz="2800" dirty="0" smtClean="0">
                <a:solidFill>
                  <a:schemeClr val="bg1"/>
                </a:solidFill>
              </a:rPr>
              <a:t>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How </a:t>
            </a:r>
            <a:r>
              <a:rPr lang="en-US" sz="2800" dirty="0" smtClean="0">
                <a:solidFill>
                  <a:schemeClr val="bg1"/>
                </a:solidFill>
              </a:rPr>
              <a:t>are these adjustments relevant to a ‘green GDP?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6324600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Voices: Greening the Gross Domestic Product. Garrett C. Groves and Michael E. Webber. 2010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53786539"/>
      </p:ext>
    </p:extLst>
  </p:cSld>
  <p:clrMapOvr>
    <a:masterClrMapping/>
  </p:clrMapOvr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1223</TotalTime>
  <Words>1460</Words>
  <Application>Microsoft Office PowerPoint</Application>
  <PresentationFormat>On-screen Show (4:3)</PresentationFormat>
  <Paragraphs>138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Composite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spmcat50</dc:creator>
  <cp:lastModifiedBy>spmcat50</cp:lastModifiedBy>
  <cp:revision>31</cp:revision>
  <dcterms:created xsi:type="dcterms:W3CDTF">2014-11-10T18:40:47Z</dcterms:created>
  <dcterms:modified xsi:type="dcterms:W3CDTF">2016-10-17T21:27:20Z</dcterms:modified>
</cp:coreProperties>
</file>