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78" r:id="rId17"/>
    <p:sldId id="279" r:id="rId18"/>
    <p:sldId id="280" r:id="rId19"/>
    <p:sldId id="269" r:id="rId20"/>
    <p:sldId id="270" r:id="rId21"/>
    <p:sldId id="271" r:id="rId22"/>
    <p:sldId id="272" r:id="rId23"/>
    <p:sldId id="273" r:id="rId24"/>
    <p:sldId id="274" r:id="rId25"/>
    <p:sldId id="275"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A9B9-7095-4FD2-B9A9-FA81E713F99C}" type="datetimeFigureOut">
              <a:rPr lang="en-US" smtClean="0"/>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3DB8C-7F09-4A29-A1B5-0160C35BB7BF}" type="slidenum">
              <a:rPr lang="en-US" smtClean="0"/>
              <a:t>‹#›</a:t>
            </a:fld>
            <a:endParaRPr lang="en-US"/>
          </a:p>
        </p:txBody>
      </p:sp>
    </p:spTree>
    <p:extLst>
      <p:ext uri="{BB962C8B-B14F-4D97-AF65-F5344CB8AC3E}">
        <p14:creationId xmlns:p14="http://schemas.microsoft.com/office/powerpoint/2010/main" val="424710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5BD3694-2DA9-DF48-953E-97A96AA8BAE3}" type="slidenum">
              <a:rPr lang="en-US" smtClean="0"/>
              <a:t>9</a:t>
            </a:fld>
            <a:endParaRPr lang="en-US"/>
          </a:p>
        </p:txBody>
      </p:sp>
    </p:spTree>
    <p:extLst>
      <p:ext uri="{BB962C8B-B14F-4D97-AF65-F5344CB8AC3E}">
        <p14:creationId xmlns:p14="http://schemas.microsoft.com/office/powerpoint/2010/main" val="409482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ACB5BED-4E47-DF4E-87DB-EA036AAE8480}" type="slidenum">
              <a:rPr lang="en-US" smtClean="0"/>
              <a:t>19</a:t>
            </a:fld>
            <a:endParaRPr lang="en-US"/>
          </a:p>
        </p:txBody>
      </p:sp>
    </p:spTree>
    <p:extLst>
      <p:ext uri="{BB962C8B-B14F-4D97-AF65-F5344CB8AC3E}">
        <p14:creationId xmlns:p14="http://schemas.microsoft.com/office/powerpoint/2010/main" val="395665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3DB8C-7F09-4A29-A1B5-0160C35BB7BF}" type="slidenum">
              <a:rPr lang="en-US" smtClean="0"/>
              <a:t>26</a:t>
            </a:fld>
            <a:endParaRPr lang="en-US"/>
          </a:p>
        </p:txBody>
      </p:sp>
    </p:spTree>
    <p:extLst>
      <p:ext uri="{BB962C8B-B14F-4D97-AF65-F5344CB8AC3E}">
        <p14:creationId xmlns:p14="http://schemas.microsoft.com/office/powerpoint/2010/main" val="349448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73EB95-B7A2-4622-A7FA-D3994D9D4888}"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EB95-B7A2-4622-A7FA-D3994D9D4888}"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673EB95-B7A2-4622-A7FA-D3994D9D4888}"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3F0F7-B7BC-45D6-9FCD-311C1693E2A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EB95-B7A2-4622-A7FA-D3994D9D4888}"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3F0F7-B7BC-45D6-9FCD-311C1693E2A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73EB95-B7A2-4622-A7FA-D3994D9D4888}"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673EB95-B7A2-4622-A7FA-D3994D9D4888}"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3F0F7-B7BC-45D6-9FCD-311C1693E2A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3EB95-B7A2-4622-A7FA-D3994D9D4888}" type="datetimeFigureOut">
              <a:rPr lang="en-US" smtClean="0"/>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73EB95-B7A2-4622-A7FA-D3994D9D4888}" type="datetimeFigureOut">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673EB95-B7A2-4622-A7FA-D3994D9D4888}" type="datetimeFigureOut">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3F0F7-B7BC-45D6-9FCD-311C1693E2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73EB95-B7A2-4622-A7FA-D3994D9D4888}"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3F0F7-B7BC-45D6-9FCD-311C1693E2A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3EB95-B7A2-4622-A7FA-D3994D9D4888}"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3F0F7-B7BC-45D6-9FCD-311C1693E2A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673EB95-B7A2-4622-A7FA-D3994D9D4888}" type="datetimeFigureOut">
              <a:rPr lang="en-US" smtClean="0"/>
              <a:t>5/4/2015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043F0F7-B7BC-45D6-9FCD-311C1693E2A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Economic and Environmental Impact of Wind Turbine Energy </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solidFill>
              </a:rPr>
              <a:t>Xavier, </a:t>
            </a:r>
            <a:r>
              <a:rPr lang="en-US" dirty="0" err="1" smtClean="0">
                <a:solidFill>
                  <a:schemeClr val="tx1"/>
                </a:solidFill>
              </a:rPr>
              <a:t>Daoud</a:t>
            </a:r>
            <a:r>
              <a:rPr lang="en-US" dirty="0" smtClean="0">
                <a:solidFill>
                  <a:schemeClr val="tx1"/>
                </a:solidFill>
              </a:rPr>
              <a:t>, </a:t>
            </a:r>
            <a:r>
              <a:rPr lang="en-US" dirty="0" err="1" smtClean="0">
                <a:solidFill>
                  <a:schemeClr val="tx1"/>
                </a:solidFill>
              </a:rPr>
              <a:t>Yegor</a:t>
            </a:r>
            <a:r>
              <a:rPr lang="en-US" dirty="0" smtClean="0">
                <a:solidFill>
                  <a:schemeClr val="tx1"/>
                </a:solidFill>
              </a:rPr>
              <a:t>, </a:t>
            </a:r>
            <a:r>
              <a:rPr lang="en-US" dirty="0" err="1" smtClean="0">
                <a:solidFill>
                  <a:schemeClr val="tx1"/>
                </a:solidFill>
              </a:rPr>
              <a:t>Tassiann</a:t>
            </a:r>
            <a:endParaRPr lang="en-US" dirty="0">
              <a:solidFill>
                <a:schemeClr val="tx1"/>
              </a:solidFill>
            </a:endParaRPr>
          </a:p>
        </p:txBody>
      </p:sp>
    </p:spTree>
    <p:extLst>
      <p:ext uri="{BB962C8B-B14F-4D97-AF65-F5344CB8AC3E}">
        <p14:creationId xmlns:p14="http://schemas.microsoft.com/office/powerpoint/2010/main" val="203098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rPr>
              <a:t>History of Wind Energy</a:t>
            </a:r>
            <a:endParaRPr lang="en-US"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endParaRPr>
          </a:p>
        </p:txBody>
      </p:sp>
      <p:sp>
        <p:nvSpPr>
          <p:cNvPr id="2" name="Content Placeholder 1"/>
          <p:cNvSpPr>
            <a:spLocks noGrp="1"/>
          </p:cNvSpPr>
          <p:nvPr>
            <p:ph idx="1"/>
          </p:nvPr>
        </p:nvSpPr>
        <p:spPr/>
        <p:txBody>
          <a:bodyPr>
            <a:normAutofit fontScale="85000" lnSpcReduction="20000"/>
          </a:bodyPr>
          <a:lstStyle/>
          <a:p>
            <a:endParaRPr lang="en-US" dirty="0" smtClean="0"/>
          </a:p>
          <a:p>
            <a:endParaRPr lang="en-US" dirty="0"/>
          </a:p>
          <a:p>
            <a:pPr>
              <a:lnSpc>
                <a:spcPct val="200000"/>
              </a:lnSpc>
            </a:pPr>
            <a:r>
              <a:rPr lang="en-US" sz="1900" b="1" dirty="0" smtClean="0">
                <a:latin typeface="Cambria"/>
                <a:cs typeface="Cambria"/>
              </a:rPr>
              <a:t>Since </a:t>
            </a:r>
            <a:r>
              <a:rPr lang="en-US" sz="1900" b="1" dirty="0">
                <a:latin typeface="Cambria"/>
                <a:cs typeface="Cambria"/>
              </a:rPr>
              <a:t>early recorded history, people have utilized wind energy. It propelled boats along the Nile River as early as 5,000 B.C., and helped Persians pump water and grind grain between 500 and 900 B.C. As cultures harnessed the power that wind offered, the use of </a:t>
            </a:r>
            <a:r>
              <a:rPr lang="en-US" sz="1900" b="1" dirty="0" smtClean="0">
                <a:latin typeface="Cambria"/>
                <a:cs typeface="Cambria"/>
              </a:rPr>
              <a:t>windmills spread from Persia to the surrounding areas in the Middle East, where windmills were used extensively in food production</a:t>
            </a:r>
            <a:r>
              <a:rPr lang="en-US" sz="1900" dirty="0" smtClean="0">
                <a:latin typeface="Cambria"/>
                <a:cs typeface="Cambria"/>
              </a:rPr>
              <a:t>.</a:t>
            </a:r>
            <a:endParaRPr lang="en-US" sz="1900" dirty="0">
              <a:latin typeface="Cambria"/>
              <a:cs typeface="Cambria"/>
            </a:endParaRPr>
          </a:p>
        </p:txBody>
      </p:sp>
    </p:spTree>
    <p:extLst>
      <p:ext uri="{BB962C8B-B14F-4D97-AF65-F5344CB8AC3E}">
        <p14:creationId xmlns:p14="http://schemas.microsoft.com/office/powerpoint/2010/main" val="1325511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354099"/>
            <a:ext cx="7535779" cy="1100221"/>
          </a:xfrm>
        </p:spPr>
        <p:txBody>
          <a:bodyPr/>
          <a:lstStyle/>
          <a:p>
            <a:r>
              <a:rPr lang="en-US" sz="32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How the wind turbine works</a:t>
            </a:r>
            <a:endParaRPr lang="en-US" sz="32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endParaRPr>
          </a:p>
        </p:txBody>
      </p:sp>
      <p:sp>
        <p:nvSpPr>
          <p:cNvPr id="3" name="Subtitle 2"/>
          <p:cNvSpPr>
            <a:spLocks noGrp="1"/>
          </p:cNvSpPr>
          <p:nvPr>
            <p:ph type="subTitle" idx="1"/>
          </p:nvPr>
        </p:nvSpPr>
        <p:spPr>
          <a:xfrm>
            <a:off x="1371600" y="2746535"/>
            <a:ext cx="6400800" cy="3148941"/>
          </a:xfrm>
        </p:spPr>
        <p:txBody>
          <a:bodyPr>
            <a:normAutofit fontScale="25000" lnSpcReduction="20000"/>
          </a:bodyPr>
          <a:lstStyle/>
          <a:p>
            <a:r>
              <a:rPr lang="en-US" sz="3100" dirty="0"/>
              <a:t>		</a:t>
            </a:r>
          </a:p>
          <a:p>
            <a:pPr>
              <a:lnSpc>
                <a:spcPct val="220000"/>
              </a:lnSpc>
            </a:pPr>
            <a:r>
              <a:rPr lang="en-US" sz="7000" b="1" dirty="0">
                <a:solidFill>
                  <a:schemeClr val="tx1"/>
                </a:solidFill>
              </a:rPr>
              <a:t>How Do Wind Turbines Work? Wind turbines operate on a simple principle. The energy in the wind turns two or three propeller-like blades around a rotor. The rotor is connected to the main shaft, which spins a generator to create electricity.</a:t>
            </a:r>
            <a:r>
              <a:rPr lang="en-US" sz="7000" dirty="0"/>
              <a:t>	</a:t>
            </a:r>
          </a:p>
          <a:p>
            <a:endParaRPr lang="en-US" dirty="0"/>
          </a:p>
        </p:txBody>
      </p:sp>
    </p:spTree>
    <p:extLst>
      <p:ext uri="{BB962C8B-B14F-4D97-AF65-F5344CB8AC3E}">
        <p14:creationId xmlns:p14="http://schemas.microsoft.com/office/powerpoint/2010/main" val="318142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9955"/>
          </a:xfrm>
        </p:spPr>
        <p:txBody>
          <a:bodyPr/>
          <a:lstStyle/>
          <a:p>
            <a:r>
              <a:rPr lang="en-US" sz="32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How </a:t>
            </a:r>
            <a:r>
              <a:rPr lang="en-US" sz="32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W</a:t>
            </a:r>
            <a:r>
              <a:rPr lang="en-US" sz="32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ind Turbine Works cont.</a:t>
            </a:r>
            <a:endParaRPr lang="en-US" sz="32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endParaRPr>
          </a:p>
        </p:txBody>
      </p:sp>
      <p:pic>
        <p:nvPicPr>
          <p:cNvPr id="8" name="Content Placeholder 7" descr="Wind-scematic-3D.png"/>
          <p:cNvPicPr>
            <a:picLocks noGrp="1" noChangeAspect="1"/>
          </p:cNvPicPr>
          <p:nvPr>
            <p:ph idx="1"/>
          </p:nvPr>
        </p:nvPicPr>
        <p:blipFill>
          <a:blip r:embed="rId2">
            <a:extLst>
              <a:ext uri="{28A0092B-C50C-407E-A947-70E740481C1C}">
                <a14:useLocalDpi xmlns:a14="http://schemas.microsoft.com/office/drawing/2010/main" val="0"/>
              </a:ext>
            </a:extLst>
          </a:blip>
          <a:srcRect l="-25255" r="-25255"/>
          <a:stretch>
            <a:fillRect/>
          </a:stretch>
        </p:blipFill>
        <p:spPr>
          <a:xfrm>
            <a:off x="457200" y="1199942"/>
            <a:ext cx="8229600" cy="4926223"/>
          </a:xfrm>
        </p:spPr>
      </p:pic>
    </p:spTree>
    <p:extLst>
      <p:ext uri="{BB962C8B-B14F-4D97-AF65-F5344CB8AC3E}">
        <p14:creationId xmlns:p14="http://schemas.microsoft.com/office/powerpoint/2010/main" val="247703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6613"/>
          </a:xfrm>
        </p:spPr>
        <p:txBody>
          <a:bodyPr/>
          <a:lstStyle/>
          <a:p>
            <a:r>
              <a:rPr lang="en-US" sz="32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How Wind Turbine Works cont.</a:t>
            </a:r>
            <a:endParaRPr lang="en-US" sz="3200" dirty="0">
              <a:solidFill>
                <a:schemeClr val="tx1"/>
              </a:solidFill>
            </a:endParaRPr>
          </a:p>
        </p:txBody>
      </p:sp>
      <p:sp>
        <p:nvSpPr>
          <p:cNvPr id="3" name="Content Placeholder 2"/>
          <p:cNvSpPr>
            <a:spLocks noGrp="1"/>
          </p:cNvSpPr>
          <p:nvPr>
            <p:ph idx="1"/>
          </p:nvPr>
        </p:nvSpPr>
        <p:spPr>
          <a:xfrm>
            <a:off x="457200" y="1600201"/>
            <a:ext cx="8229600" cy="5119472"/>
          </a:xfrm>
        </p:spPr>
        <p:txBody>
          <a:bodyPr>
            <a:noAutofit/>
          </a:bodyPr>
          <a:lstStyle/>
          <a:p>
            <a:pPr>
              <a:lnSpc>
                <a:spcPct val="200000"/>
              </a:lnSpc>
            </a:pPr>
            <a:r>
              <a:rPr lang="en-US" sz="1600" b="1" dirty="0" smtClean="0">
                <a:latin typeface="Cambria"/>
                <a:cs typeface="Cambria"/>
              </a:rPr>
              <a:t>A </a:t>
            </a:r>
            <a:r>
              <a:rPr lang="en-US" sz="1600" b="1" dirty="0">
                <a:latin typeface="Cambria"/>
                <a:cs typeface="Cambria"/>
              </a:rPr>
              <a:t>shaft and gearbox connect the rotor to a generator (1), so when the rotor spins, so does the generator. The generator uses an electromagnetic field to convert this mechanical energy into electrical energy.</a:t>
            </a:r>
          </a:p>
          <a:p>
            <a:pPr>
              <a:lnSpc>
                <a:spcPct val="200000"/>
              </a:lnSpc>
            </a:pPr>
            <a:r>
              <a:rPr lang="en-US" sz="1600" b="1" dirty="0">
                <a:latin typeface="Cambria"/>
                <a:cs typeface="Cambria"/>
              </a:rPr>
              <a:t>The electrical energy from the generator is transmitted along cables to a substation (2). Here, the electrical energy generated by all the turbines in the wind farm is combined and converted to a high voltage. The national grid uses high voltages to transmit electricity efficiently through the power lines (3) to the homes and businesses that need it (4). Here, other transformers reduce the voltage back down to a usable level.</a:t>
            </a:r>
          </a:p>
        </p:txBody>
      </p:sp>
    </p:spTree>
    <p:extLst>
      <p:ext uri="{BB962C8B-B14F-4D97-AF65-F5344CB8AC3E}">
        <p14:creationId xmlns:p14="http://schemas.microsoft.com/office/powerpoint/2010/main" val="191428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WIND TURBINE OPPORTUNITY COST AND LANDSCAPES</a:t>
            </a:r>
            <a:endParaRPr lang="en-US" dirty="0">
              <a:solidFill>
                <a:schemeClr val="tx1"/>
              </a:solidFill>
            </a:endParaRPr>
          </a:p>
        </p:txBody>
      </p:sp>
      <p:sp>
        <p:nvSpPr>
          <p:cNvPr id="3" name="Content Placeholder 2"/>
          <p:cNvSpPr>
            <a:spLocks noGrp="1"/>
          </p:cNvSpPr>
          <p:nvPr>
            <p:ph sz="quarter" idx="4294967295"/>
          </p:nvPr>
        </p:nvSpPr>
        <p:spPr>
          <a:xfrm>
            <a:off x="609600" y="2438400"/>
            <a:ext cx="7924800" cy="3276600"/>
          </a:xfrm>
          <a:prstGeom prst="rect">
            <a:avLst/>
          </a:prstGeom>
        </p:spPr>
        <p:txBody>
          <a:bodyPr>
            <a:normAutofit fontScale="85000" lnSpcReduction="10000"/>
          </a:bodyPr>
          <a:lstStyle/>
          <a:p>
            <a:r>
              <a:rPr lang="en-US" dirty="0" smtClean="0"/>
              <a:t>WIND TURBINE GROWTH GLOBALLY AND IN THE US</a:t>
            </a:r>
          </a:p>
          <a:p>
            <a:endParaRPr lang="en-US" dirty="0"/>
          </a:p>
          <a:p>
            <a:r>
              <a:rPr lang="en-US" dirty="0" smtClean="0"/>
              <a:t>RESIDENTIAL AND COMMERCIAL OWNERSHIP OF WIND TURBINES</a:t>
            </a:r>
          </a:p>
          <a:p>
            <a:endParaRPr lang="en-US" dirty="0"/>
          </a:p>
          <a:p>
            <a:r>
              <a:rPr lang="en-US" dirty="0" smtClean="0"/>
              <a:t>DIFFERENT WIND TURBINE TECHNOLOGIES</a:t>
            </a:r>
          </a:p>
          <a:p>
            <a:endParaRPr lang="en-US" dirty="0"/>
          </a:p>
          <a:p>
            <a:r>
              <a:rPr lang="en-US" dirty="0" smtClean="0"/>
              <a:t>OPPORTUNITY COSTS</a:t>
            </a:r>
          </a:p>
          <a:p>
            <a:endParaRPr lang="en-US" dirty="0"/>
          </a:p>
          <a:p>
            <a:r>
              <a:rPr lang="en-US" dirty="0" smtClean="0"/>
              <a:t>LANDSCAPE REQUIREMENTS</a:t>
            </a:r>
          </a:p>
        </p:txBody>
      </p:sp>
    </p:spTree>
    <p:extLst>
      <p:ext uri="{BB962C8B-B14F-4D97-AF65-F5344CB8AC3E}">
        <p14:creationId xmlns:p14="http://schemas.microsoft.com/office/powerpoint/2010/main" val="4054659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RESIDENTIAL AND COMMERCIAL OWNERSHIP	</a:t>
            </a:r>
            <a:endParaRPr lang="en-US" dirty="0">
              <a:solidFill>
                <a:schemeClr val="tx1"/>
              </a:solidFill>
            </a:endParaRPr>
          </a:p>
        </p:txBody>
      </p:sp>
      <p:sp>
        <p:nvSpPr>
          <p:cNvPr id="3" name="Content Placeholder 2"/>
          <p:cNvSpPr>
            <a:spLocks noGrp="1"/>
          </p:cNvSpPr>
          <p:nvPr>
            <p:ph sz="quarter" idx="4294967295"/>
          </p:nvPr>
        </p:nvSpPr>
        <p:spPr>
          <a:xfrm>
            <a:off x="609600" y="1905000"/>
            <a:ext cx="7924800" cy="3810000"/>
          </a:xfrm>
          <a:prstGeom prst="rect">
            <a:avLst/>
          </a:prstGeom>
        </p:spPr>
        <p:txBody>
          <a:bodyPr/>
          <a:lstStyle/>
          <a:p>
            <a:r>
              <a:rPr lang="en-US" dirty="0" smtClean="0"/>
              <a:t>TAX INCENTIVES</a:t>
            </a:r>
          </a:p>
          <a:p>
            <a:endParaRPr lang="en-US" dirty="0"/>
          </a:p>
          <a:p>
            <a:r>
              <a:rPr lang="en-US" dirty="0" smtClean="0"/>
              <a:t>FEDERAL AND STATE GRANTS</a:t>
            </a:r>
          </a:p>
          <a:p>
            <a:endParaRPr lang="en-US" dirty="0"/>
          </a:p>
          <a:p>
            <a:r>
              <a:rPr lang="en-US" dirty="0" smtClean="0"/>
              <a:t>PROPERTY INVESTMENT</a:t>
            </a:r>
          </a:p>
          <a:p>
            <a:endParaRPr lang="en-US" dirty="0"/>
          </a:p>
          <a:p>
            <a:r>
              <a:rPr lang="en-US" dirty="0" smtClean="0"/>
              <a:t>HIGHER APPRAISAL VALUE</a:t>
            </a:r>
            <a:endParaRPr lang="en-US" dirty="0"/>
          </a:p>
        </p:txBody>
      </p:sp>
    </p:spTree>
    <p:extLst>
      <p:ext uri="{BB962C8B-B14F-4D97-AF65-F5344CB8AC3E}">
        <p14:creationId xmlns:p14="http://schemas.microsoft.com/office/powerpoint/2010/main" val="268576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0026" y="351011"/>
            <a:ext cx="3813175" cy="2430462"/>
          </a:xfrm>
        </p:spPr>
        <p:txBody>
          <a:bodyPr>
            <a:normAutofit fontScale="90000"/>
          </a:bodyPr>
          <a:lstStyle/>
          <a:p>
            <a:r>
              <a:rPr lang="en-US" dirty="0" smtClean="0">
                <a:solidFill>
                  <a:schemeClr val="tx1"/>
                </a:solidFill>
              </a:rPr>
              <a:t>WIND TURBINE TECHNOLOGIES</a:t>
            </a:r>
            <a:r>
              <a:rPr lang="en-US" dirty="0" smtClean="0"/>
              <a:t>	</a:t>
            </a:r>
            <a:endParaRPr lang="en-US" dirty="0"/>
          </a:p>
        </p:txBody>
      </p:sp>
      <p:sp>
        <p:nvSpPr>
          <p:cNvPr id="3" name="Content Placeholder 2"/>
          <p:cNvSpPr>
            <a:spLocks noGrp="1"/>
          </p:cNvSpPr>
          <p:nvPr>
            <p:ph type="body" sz="half" idx="4294967295"/>
          </p:nvPr>
        </p:nvSpPr>
        <p:spPr>
          <a:xfrm>
            <a:off x="5326063" y="2786063"/>
            <a:ext cx="3817937" cy="2420937"/>
          </a:xfrm>
          <a:prstGeom prst="rect">
            <a:avLst/>
          </a:prstGeom>
        </p:spPr>
        <p:txBody>
          <a:bodyPr>
            <a:normAutofit fontScale="85000" lnSpcReduction="10000"/>
          </a:bodyPr>
          <a:lstStyle/>
          <a:p>
            <a:r>
              <a:rPr lang="en-US" b="1" dirty="0" smtClean="0"/>
              <a:t>HORIZONTAL AXIS WIND TURBINE</a:t>
            </a:r>
          </a:p>
          <a:p>
            <a:r>
              <a:rPr lang="en-US" dirty="0" smtClean="0"/>
              <a:t>ADVANTAGES</a:t>
            </a:r>
          </a:p>
          <a:p>
            <a:r>
              <a:rPr lang="en-US" dirty="0" smtClean="0"/>
              <a:t>DISADVANTAGES</a:t>
            </a:r>
          </a:p>
          <a:p>
            <a:r>
              <a:rPr lang="en-US" b="1" dirty="0" smtClean="0"/>
              <a:t>VERTICAL AXIS WIND TURBINE </a:t>
            </a:r>
          </a:p>
          <a:p>
            <a:r>
              <a:rPr lang="en-US" dirty="0"/>
              <a:t>ADVANTAGES</a:t>
            </a:r>
          </a:p>
          <a:p>
            <a:r>
              <a:rPr lang="en-US" dirty="0"/>
              <a:t>DISADVANTAGES</a:t>
            </a:r>
          </a:p>
          <a:p>
            <a:pPr marL="0" indent="0">
              <a:buNone/>
            </a:pPr>
            <a:endParaRPr lang="en-US" dirty="0"/>
          </a:p>
        </p:txBody>
      </p:sp>
      <p:pic>
        <p:nvPicPr>
          <p:cNvPr id="4" name="Picture 3"/>
          <p:cNvPicPr>
            <a:picLocks noChangeAspect="1"/>
          </p:cNvPicPr>
          <p:nvPr/>
        </p:nvPicPr>
        <p:blipFill>
          <a:blip r:embed="rId2"/>
          <a:stretch>
            <a:fillRect/>
          </a:stretch>
        </p:blipFill>
        <p:spPr>
          <a:xfrm>
            <a:off x="381000" y="1066800"/>
            <a:ext cx="3259674" cy="2693813"/>
          </a:xfrm>
          <a:prstGeom prst="rect">
            <a:avLst/>
          </a:prstGeom>
        </p:spPr>
      </p:pic>
      <p:pic>
        <p:nvPicPr>
          <p:cNvPr id="5" name="Picture 4"/>
          <p:cNvPicPr>
            <a:picLocks noChangeAspect="1"/>
          </p:cNvPicPr>
          <p:nvPr/>
        </p:nvPicPr>
        <p:blipFill>
          <a:blip r:embed="rId3"/>
          <a:stretch>
            <a:fillRect/>
          </a:stretch>
        </p:blipFill>
        <p:spPr>
          <a:xfrm>
            <a:off x="191366" y="3968822"/>
            <a:ext cx="3759200" cy="2159000"/>
          </a:xfrm>
          <a:prstGeom prst="rect">
            <a:avLst/>
          </a:prstGeom>
        </p:spPr>
      </p:pic>
      <p:pic>
        <p:nvPicPr>
          <p:cNvPr id="6" name="Picture 5"/>
          <p:cNvPicPr>
            <a:picLocks noChangeAspect="1"/>
          </p:cNvPicPr>
          <p:nvPr/>
        </p:nvPicPr>
        <p:blipFill>
          <a:blip r:embed="rId4"/>
          <a:stretch>
            <a:fillRect/>
          </a:stretch>
        </p:blipFill>
        <p:spPr>
          <a:xfrm>
            <a:off x="4039426" y="1676400"/>
            <a:ext cx="990600" cy="3162300"/>
          </a:xfrm>
          <a:prstGeom prst="rect">
            <a:avLst/>
          </a:prstGeom>
        </p:spPr>
      </p:pic>
    </p:spTree>
    <p:extLst>
      <p:ext uri="{BB962C8B-B14F-4D97-AF65-F5344CB8AC3E}">
        <p14:creationId xmlns:p14="http://schemas.microsoft.com/office/powerpoint/2010/main" val="410838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OPPORTUNITY COST </a:t>
            </a:r>
            <a:r>
              <a:rPr lang="en-US" dirty="0" smtClean="0"/>
              <a:t>	</a:t>
            </a:r>
            <a:endParaRPr lang="en-US" dirty="0"/>
          </a:p>
        </p:txBody>
      </p:sp>
      <p:sp>
        <p:nvSpPr>
          <p:cNvPr id="3" name="Content Placeholder 2"/>
          <p:cNvSpPr>
            <a:spLocks noGrp="1"/>
          </p:cNvSpPr>
          <p:nvPr>
            <p:ph sz="quarter" idx="4294967295"/>
          </p:nvPr>
        </p:nvSpPr>
        <p:spPr>
          <a:xfrm>
            <a:off x="609600" y="2286000"/>
            <a:ext cx="7924800" cy="3429000"/>
          </a:xfrm>
          <a:prstGeom prst="rect">
            <a:avLst/>
          </a:prstGeom>
        </p:spPr>
        <p:txBody>
          <a:bodyPr>
            <a:normAutofit fontScale="92500" lnSpcReduction="20000"/>
          </a:bodyPr>
          <a:lstStyle/>
          <a:p>
            <a:r>
              <a:rPr lang="en-US" dirty="0" smtClean="0"/>
              <a:t>WEST POINT ACADEMY (HUDSON VALLEY NY)</a:t>
            </a:r>
          </a:p>
          <a:p>
            <a:endParaRPr lang="en-US" dirty="0"/>
          </a:p>
          <a:p>
            <a:endParaRPr lang="en-US" dirty="0" smtClean="0"/>
          </a:p>
          <a:p>
            <a:endParaRPr lang="en-US" dirty="0"/>
          </a:p>
          <a:p>
            <a:r>
              <a:rPr lang="en-US" dirty="0" smtClean="0"/>
              <a:t>PRINCIPIA COLLEGE (ILLINOIS)</a:t>
            </a:r>
          </a:p>
          <a:p>
            <a:endParaRPr lang="en-US" dirty="0"/>
          </a:p>
          <a:p>
            <a:endParaRPr lang="en-US" dirty="0" smtClean="0"/>
          </a:p>
          <a:p>
            <a:endParaRPr lang="en-US" dirty="0"/>
          </a:p>
          <a:p>
            <a:r>
              <a:rPr lang="en-US" dirty="0" smtClean="0"/>
              <a:t>SIMS MUNICAP RECYLING CENTER (SUNSET PARK, BROOKLYN, NY)</a:t>
            </a:r>
          </a:p>
        </p:txBody>
      </p:sp>
    </p:spTree>
    <p:extLst>
      <p:ext uri="{BB962C8B-B14F-4D97-AF65-F5344CB8AC3E}">
        <p14:creationId xmlns:p14="http://schemas.microsoft.com/office/powerpoint/2010/main" val="213873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LANDSCAPES</a:t>
            </a:r>
            <a:endParaRPr lang="en-US" dirty="0">
              <a:solidFill>
                <a:schemeClr val="tx1"/>
              </a:solidFill>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dirty="0" smtClean="0"/>
              <a:t>WIND SPEED</a:t>
            </a:r>
          </a:p>
          <a:p>
            <a:endParaRPr lang="en-US" dirty="0"/>
          </a:p>
          <a:p>
            <a:r>
              <a:rPr lang="en-US" dirty="0" smtClean="0"/>
              <a:t>MOUNTAINS </a:t>
            </a:r>
          </a:p>
          <a:p>
            <a:endParaRPr lang="en-US" dirty="0"/>
          </a:p>
          <a:p>
            <a:r>
              <a:rPr lang="en-US" dirty="0" smtClean="0"/>
              <a:t>BODIES OF WATER</a:t>
            </a:r>
          </a:p>
          <a:p>
            <a:endParaRPr lang="en-US" dirty="0"/>
          </a:p>
          <a:p>
            <a:r>
              <a:rPr lang="en-US" dirty="0" smtClean="0"/>
              <a:t>FARMS</a:t>
            </a:r>
          </a:p>
          <a:p>
            <a:endParaRPr lang="en-US" dirty="0"/>
          </a:p>
          <a:p>
            <a:r>
              <a:rPr lang="en-US" dirty="0" smtClean="0"/>
              <a:t>PARKS</a:t>
            </a:r>
            <a:endParaRPr lang="en-US" dirty="0"/>
          </a:p>
        </p:txBody>
      </p:sp>
    </p:spTree>
    <p:extLst>
      <p:ext uri="{BB962C8B-B14F-4D97-AF65-F5344CB8AC3E}">
        <p14:creationId xmlns:p14="http://schemas.microsoft.com/office/powerpoint/2010/main" val="96520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924050"/>
            <a:ext cx="8042275" cy="1785938"/>
          </a:xfrm>
        </p:spPr>
        <p:txBody>
          <a:bodyPr/>
          <a:lstStyle/>
          <a:p>
            <a:r>
              <a:rPr lang="en-US" sz="4400" dirty="0" smtClean="0">
                <a:solidFill>
                  <a:schemeClr val="tx2"/>
                </a:solidFill>
              </a:rPr>
              <a:t>PSYCHOLOGICAL ASPECTS OF WIND TURBINES </a:t>
            </a:r>
            <a:endParaRPr lang="en-US" sz="4400" dirty="0">
              <a:solidFill>
                <a:schemeClr val="tx2"/>
              </a:solidFill>
            </a:endParaRPr>
          </a:p>
        </p:txBody>
      </p:sp>
    </p:spTree>
    <p:extLst>
      <p:ext uri="{BB962C8B-B14F-4D97-AF65-F5344CB8AC3E}">
        <p14:creationId xmlns:p14="http://schemas.microsoft.com/office/powerpoint/2010/main" val="304942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WIND POWER VS. Other forms of renewable energy</a:t>
            </a:r>
            <a:endParaRPr lang="en-US"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1282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014" y="993412"/>
            <a:ext cx="8927109" cy="1077218"/>
          </a:xfrm>
          <a:prstGeom prst="rect">
            <a:avLst/>
          </a:prstGeom>
          <a:noFill/>
        </p:spPr>
        <p:txBody>
          <a:bodyPr wrap="square" rtlCol="0">
            <a:spAutoFit/>
          </a:bodyPr>
          <a:lstStyle/>
          <a:p>
            <a:r>
              <a:rPr lang="en-US" sz="3200" dirty="0" smtClean="0">
                <a:latin typeface="Times New Roman"/>
                <a:cs typeface="Times New Roman"/>
              </a:rPr>
              <a:t>	</a:t>
            </a:r>
          </a:p>
          <a:p>
            <a:endParaRPr lang="en-US" sz="3200" b="1" dirty="0">
              <a:latin typeface="Times New Roman"/>
              <a:cs typeface="Times New Roman"/>
            </a:endParaRPr>
          </a:p>
        </p:txBody>
      </p:sp>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sz="3200" b="1" dirty="0">
                <a:solidFill>
                  <a:prstClr val="black"/>
                </a:solidFill>
                <a:latin typeface="Times New Roman"/>
                <a:cs typeface="Times New Roman"/>
              </a:rPr>
              <a:t>Aesthetics:</a:t>
            </a:r>
            <a:r>
              <a:rPr lang="en-US" b="1" dirty="0">
                <a:solidFill>
                  <a:prstClr val="black"/>
                </a:solidFill>
                <a:latin typeface="Times New Roman"/>
                <a:cs typeface="Times New Roman"/>
              </a:rPr>
              <a:t>  </a:t>
            </a:r>
            <a:r>
              <a:rPr lang="en-US" sz="3200" dirty="0">
                <a:solidFill>
                  <a:prstClr val="black"/>
                </a:solidFill>
                <a:latin typeface="Times New Roman"/>
                <a:cs typeface="Times New Roman"/>
              </a:rPr>
              <a:t>is the area of philosophy that concerns our appreciation of things as they affect our senses in a pleasing way.</a:t>
            </a:r>
            <a:endParaRPr lang="en-US" dirty="0"/>
          </a:p>
        </p:txBody>
      </p:sp>
    </p:spTree>
    <p:extLst>
      <p:ext uri="{BB962C8B-B14F-4D97-AF65-F5344CB8AC3E}">
        <p14:creationId xmlns:p14="http://schemas.microsoft.com/office/powerpoint/2010/main" val="275287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NOISE</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sz="2000" dirty="0" smtClean="0"/>
              <a:t>Noise was an issue with early wind turbine designs, it has been eliminated as a problem through...	</a:t>
            </a:r>
          </a:p>
          <a:p>
            <a:pPr lvl="1"/>
            <a:r>
              <a:rPr lang="en-US" sz="1800" dirty="0" smtClean="0"/>
              <a:t>Improved engineering</a:t>
            </a:r>
          </a:p>
          <a:p>
            <a:pPr lvl="1"/>
            <a:r>
              <a:rPr lang="en-US" sz="1800" dirty="0" smtClean="0"/>
              <a:t>Adjustment of the thickness of the blades trailing edges</a:t>
            </a:r>
          </a:p>
          <a:p>
            <a:pPr lvl="1"/>
            <a:r>
              <a:rPr lang="en-US" sz="1800" dirty="0" smtClean="0"/>
              <a:t>By orienting blades upwind of the turbine towers</a:t>
            </a:r>
          </a:p>
          <a:p>
            <a:r>
              <a:rPr lang="en-US" sz="2000" dirty="0" smtClean="0"/>
              <a:t>A small amount of noise is still generated but that’s by the mechanical components of the turbine. To put into perspective, a wind turbine 250 meters from a residence is no noisier than a kitchen refrigerator. </a:t>
            </a:r>
          </a:p>
          <a:p>
            <a:r>
              <a:rPr lang="en-US" sz="2000" dirty="0" smtClean="0"/>
              <a:t>Wind farm noise will be masked by ambient noise, such as traffic, and wind rustling leaves or grass, therefore, “noise” should no longer be a significant impediment to gain public support for wind farms. </a:t>
            </a:r>
          </a:p>
          <a:p>
            <a:pPr marL="349250" lvl="1" indent="0">
              <a:buNone/>
            </a:pPr>
            <a:endParaRPr lang="en-US" dirty="0"/>
          </a:p>
        </p:txBody>
      </p:sp>
    </p:spTree>
    <p:extLst>
      <p:ext uri="{BB962C8B-B14F-4D97-AF65-F5344CB8AC3E}">
        <p14:creationId xmlns:p14="http://schemas.microsoft.com/office/powerpoint/2010/main" val="2212807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VISUAL</a:t>
            </a:r>
            <a:endParaRPr lang="en-US" dirty="0">
              <a:solidFill>
                <a:schemeClr val="tx1"/>
              </a:solidFill>
            </a:endParaRPr>
          </a:p>
        </p:txBody>
      </p:sp>
      <p:sp>
        <p:nvSpPr>
          <p:cNvPr id="3" name="Content Placeholder 2"/>
          <p:cNvSpPr>
            <a:spLocks noGrp="1"/>
          </p:cNvSpPr>
          <p:nvPr>
            <p:ph idx="1"/>
          </p:nvPr>
        </p:nvSpPr>
        <p:spPr>
          <a:xfrm>
            <a:off x="549275" y="1600201"/>
            <a:ext cx="8042276" cy="5001586"/>
          </a:xfrm>
        </p:spPr>
        <p:txBody>
          <a:bodyPr>
            <a:normAutofit/>
          </a:bodyPr>
          <a:lstStyle/>
          <a:p>
            <a:endParaRPr lang="en-US" sz="2000" dirty="0" smtClean="0"/>
          </a:p>
          <a:p>
            <a:r>
              <a:rPr lang="en-US" sz="2000" dirty="0" smtClean="0"/>
              <a:t>The larger aesthetic issue surrounding wind farms however concerns the visual perception of wind turbines and their impact on landscape.</a:t>
            </a:r>
          </a:p>
          <a:p>
            <a:endParaRPr lang="en-US" sz="2000" dirty="0" smtClean="0"/>
          </a:p>
          <a:p>
            <a:r>
              <a:rPr lang="en-US" sz="2000" dirty="0" smtClean="0"/>
              <a:t>From an aesthetic perspective, which would you prefer?…</a:t>
            </a:r>
            <a:endParaRPr lang="en-US" sz="2000" dirty="0"/>
          </a:p>
          <a:p>
            <a:pPr marL="2514600" lvl="8" indent="0">
              <a:buNone/>
            </a:pPr>
            <a:endParaRPr lang="en-US" sz="1400" dirty="0" smtClean="0"/>
          </a:p>
        </p:txBody>
      </p:sp>
    </p:spTree>
    <p:extLst>
      <p:ext uri="{BB962C8B-B14F-4D97-AF65-F5344CB8AC3E}">
        <p14:creationId xmlns:p14="http://schemas.microsoft.com/office/powerpoint/2010/main" val="263229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1"/>
                </a:solidFill>
              </a:rPr>
              <a:t>The Smoke Stacks of Coal Burners?</a:t>
            </a:r>
            <a:endParaRPr lang="en-US" dirty="0">
              <a:solidFill>
                <a:schemeClr val="tx1"/>
              </a:solidFill>
            </a:endParaRPr>
          </a:p>
        </p:txBody>
      </p:sp>
      <p:pic>
        <p:nvPicPr>
          <p:cNvPr id="4" name="Content Placeholder 3" descr="smoke_stack_14789667_by_stockproject1-d3a5ped.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066800" y="2590800"/>
            <a:ext cx="2221992" cy="3340608"/>
          </a:xfrm>
          <a:prstGeom prst="rect">
            <a:avLst/>
          </a:prstGeom>
        </p:spPr>
      </p:pic>
      <p:pic>
        <p:nvPicPr>
          <p:cNvPr id="5" name="Picture 4"/>
          <p:cNvPicPr>
            <a:picLocks noChangeAspect="1"/>
          </p:cNvPicPr>
          <p:nvPr/>
        </p:nvPicPr>
        <p:blipFill>
          <a:blip r:embed="rId3"/>
          <a:stretch>
            <a:fillRect/>
          </a:stretch>
        </p:blipFill>
        <p:spPr>
          <a:xfrm>
            <a:off x="4484767" y="2691014"/>
            <a:ext cx="3801099" cy="3043110"/>
          </a:xfrm>
          <a:prstGeom prst="rect">
            <a:avLst/>
          </a:prstGeom>
        </p:spPr>
      </p:pic>
    </p:spTree>
    <p:extLst>
      <p:ext uri="{BB962C8B-B14F-4D97-AF65-F5344CB8AC3E}">
        <p14:creationId xmlns:p14="http://schemas.microsoft.com/office/powerpoint/2010/main" val="54198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solidFill>
                  <a:schemeClr val="tx1"/>
                </a:solidFill>
              </a:rPr>
              <a:t>Or a more aesthetically pleasing wind turbine?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219200" y="2590800"/>
            <a:ext cx="6858000" cy="3810000"/>
          </a:xfrm>
          <a:prstGeom prst="rect">
            <a:avLst/>
          </a:prstGeom>
        </p:spPr>
      </p:pic>
    </p:spTree>
    <p:extLst>
      <p:ext uri="{BB962C8B-B14F-4D97-AF65-F5344CB8AC3E}">
        <p14:creationId xmlns:p14="http://schemas.microsoft.com/office/powerpoint/2010/main" val="3564013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000" dirty="0"/>
              <a:t>In order to use fewer turbines, the developer would have to use taller </a:t>
            </a:r>
            <a:r>
              <a:rPr lang="en-US" sz="2000" dirty="0" smtClean="0"/>
              <a:t>ones</a:t>
            </a:r>
          </a:p>
          <a:p>
            <a:r>
              <a:rPr lang="en-US" sz="2000" dirty="0" smtClean="0"/>
              <a:t>The rotor on taller turbines moves more slowly than smaller ones, </a:t>
            </a:r>
            <a:r>
              <a:rPr lang="en-US" sz="2000" smtClean="0"/>
              <a:t>also, the </a:t>
            </a:r>
            <a:r>
              <a:rPr lang="en-US" sz="2000" dirty="0" smtClean="0"/>
              <a:t>slow rotational speed is less likely to cause aerodynamic noise.</a:t>
            </a:r>
            <a:endParaRPr lang="en-US" sz="2000" dirty="0"/>
          </a:p>
        </p:txBody>
      </p:sp>
    </p:spTree>
    <p:extLst>
      <p:ext uri="{BB962C8B-B14F-4D97-AF65-F5344CB8AC3E}">
        <p14:creationId xmlns:p14="http://schemas.microsoft.com/office/powerpoint/2010/main" val="310360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Content Placeholder 1"/>
          <p:cNvSpPr>
            <a:spLocks noGrp="1"/>
          </p:cNvSpPr>
          <p:nvPr>
            <p:ph idx="4294967295"/>
          </p:nvPr>
        </p:nvSpPr>
        <p:spPr>
          <a:xfrm>
            <a:off x="1735138" y="2674938"/>
            <a:ext cx="5884862" cy="3451225"/>
          </a:xfrm>
        </p:spPr>
        <p:txBody>
          <a:bodyPr>
            <a:normAutofit/>
          </a:bodyPr>
          <a:lstStyle/>
          <a:p>
            <a:pPr marL="0" indent="0" algn="ctr">
              <a:buNone/>
            </a:pPr>
            <a:r>
              <a:rPr lang="en-US" sz="3600" dirty="0" smtClean="0"/>
              <a:t>WIND POWER IS THE FUTURE!!!!!!</a:t>
            </a:r>
            <a:endParaRPr lang="en-US" sz="3600" dirty="0"/>
          </a:p>
        </p:txBody>
      </p:sp>
    </p:spTree>
    <p:extLst>
      <p:ext uri="{BB962C8B-B14F-4D97-AF65-F5344CB8AC3E}">
        <p14:creationId xmlns:p14="http://schemas.microsoft.com/office/powerpoint/2010/main" val="258076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Can produce efficient electricity anytime</a:t>
            </a:r>
          </a:p>
          <a:p>
            <a:r>
              <a:rPr lang="en-US" sz="3200" dirty="0" smtClean="0"/>
              <a:t>All countries have naturally windy areas</a:t>
            </a:r>
          </a:p>
          <a:p>
            <a:r>
              <a:rPr lang="en-US" sz="3200" dirty="0" smtClean="0"/>
              <a:t>Solar power costs nearly twice more KWh than wind power</a:t>
            </a:r>
          </a:p>
          <a:p>
            <a:r>
              <a:rPr lang="en-US" sz="3200" dirty="0" smtClean="0"/>
              <a:t>Requires less space than solar farm</a:t>
            </a:r>
            <a:endParaRPr lang="en-US" sz="3200" dirty="0"/>
          </a:p>
        </p:txBody>
      </p:sp>
      <p:sp>
        <p:nvSpPr>
          <p:cNvPr id="3" name="Title 2"/>
          <p:cNvSpPr>
            <a:spLocks noGrp="1"/>
          </p:cNvSpPr>
          <p:nvPr>
            <p:ph type="title"/>
          </p:nvPr>
        </p:nvSpPr>
        <p:spPr/>
        <p:txBody>
          <a:bodyPr/>
          <a:lstStyle/>
          <a:p>
            <a:r>
              <a:rPr lang="en-US" dirty="0" smtClean="0">
                <a:solidFill>
                  <a:schemeClr val="tx1"/>
                </a:solidFill>
              </a:rPr>
              <a:t>Vs. Solar Energy</a:t>
            </a:r>
            <a:endParaRPr lang="en-US" dirty="0">
              <a:solidFill>
                <a:schemeClr val="tx1"/>
              </a:solidFill>
            </a:endParaRPr>
          </a:p>
        </p:txBody>
      </p:sp>
    </p:spTree>
    <p:extLst>
      <p:ext uri="{BB962C8B-B14F-4D97-AF65-F5344CB8AC3E}">
        <p14:creationId xmlns:p14="http://schemas.microsoft.com/office/powerpoint/2010/main" val="311985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2133600"/>
            <a:ext cx="6781800" cy="3992563"/>
          </a:xfrm>
        </p:spPr>
      </p:pic>
      <p:sp>
        <p:nvSpPr>
          <p:cNvPr id="3" name="Title 2"/>
          <p:cNvSpPr>
            <a:spLocks noGrp="1"/>
          </p:cNvSpPr>
          <p:nvPr>
            <p:ph type="title"/>
          </p:nvPr>
        </p:nvSpPr>
        <p:spPr/>
        <p:txBody>
          <a:bodyPr/>
          <a:lstStyle/>
          <a:p>
            <a:r>
              <a:rPr lang="en-US" dirty="0" smtClean="0">
                <a:solidFill>
                  <a:schemeClr val="tx1"/>
                </a:solidFill>
              </a:rPr>
              <a:t>Solar Farm ( CA)</a:t>
            </a:r>
            <a:endParaRPr lang="en-US" dirty="0">
              <a:solidFill>
                <a:schemeClr val="tx1"/>
              </a:solidFill>
            </a:endParaRPr>
          </a:p>
        </p:txBody>
      </p:sp>
    </p:spTree>
    <p:extLst>
      <p:ext uri="{BB962C8B-B14F-4D97-AF65-F5344CB8AC3E}">
        <p14:creationId xmlns:p14="http://schemas.microsoft.com/office/powerpoint/2010/main" val="408261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Only effective near tectonic plates</a:t>
            </a:r>
          </a:p>
          <a:p>
            <a:r>
              <a:rPr lang="en-US" sz="3200" dirty="0" smtClean="0"/>
              <a:t>Wind Turbines can be placed any where</a:t>
            </a:r>
          </a:p>
          <a:p>
            <a:r>
              <a:rPr lang="en-US" sz="3200" dirty="0" smtClean="0"/>
              <a:t>Wind turbines produce 0 greenhouse gas emissions</a:t>
            </a:r>
            <a:endParaRPr lang="en-US" sz="3200" dirty="0"/>
          </a:p>
        </p:txBody>
      </p:sp>
      <p:sp>
        <p:nvSpPr>
          <p:cNvPr id="3" name="Title 2"/>
          <p:cNvSpPr>
            <a:spLocks noGrp="1"/>
          </p:cNvSpPr>
          <p:nvPr>
            <p:ph type="title"/>
          </p:nvPr>
        </p:nvSpPr>
        <p:spPr/>
        <p:txBody>
          <a:bodyPr/>
          <a:lstStyle/>
          <a:p>
            <a:r>
              <a:rPr lang="en-US" dirty="0" smtClean="0">
                <a:solidFill>
                  <a:schemeClr val="tx1"/>
                </a:solidFill>
              </a:rPr>
              <a:t>Vs. Geothermal</a:t>
            </a:r>
            <a:endParaRPr lang="en-US" dirty="0">
              <a:solidFill>
                <a:schemeClr val="tx1"/>
              </a:solidFill>
            </a:endParaRPr>
          </a:p>
        </p:txBody>
      </p:sp>
    </p:spTree>
    <p:extLst>
      <p:ext uri="{BB962C8B-B14F-4D97-AF65-F5344CB8AC3E}">
        <p14:creationId xmlns:p14="http://schemas.microsoft.com/office/powerpoint/2010/main" val="107432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057400"/>
            <a:ext cx="5562599" cy="4114800"/>
          </a:xfrm>
        </p:spPr>
      </p:pic>
      <p:sp>
        <p:nvSpPr>
          <p:cNvPr id="3" name="Title 2"/>
          <p:cNvSpPr>
            <a:spLocks noGrp="1"/>
          </p:cNvSpPr>
          <p:nvPr>
            <p:ph type="title"/>
          </p:nvPr>
        </p:nvSpPr>
        <p:spPr/>
        <p:txBody>
          <a:bodyPr/>
          <a:lstStyle/>
          <a:p>
            <a:r>
              <a:rPr lang="en-US" dirty="0" smtClean="0">
                <a:solidFill>
                  <a:schemeClr val="tx1"/>
                </a:solidFill>
              </a:rPr>
              <a:t>Geothermal Plant</a:t>
            </a:r>
            <a:endParaRPr lang="en-US" dirty="0">
              <a:solidFill>
                <a:schemeClr val="tx1"/>
              </a:solidFill>
            </a:endParaRPr>
          </a:p>
        </p:txBody>
      </p:sp>
    </p:spTree>
    <p:extLst>
      <p:ext uri="{BB962C8B-B14F-4D97-AF65-F5344CB8AC3E}">
        <p14:creationId xmlns:p14="http://schemas.microsoft.com/office/powerpoint/2010/main" val="407329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Requires burning of crops</a:t>
            </a:r>
          </a:p>
          <a:p>
            <a:r>
              <a:rPr lang="en-US" sz="3200" dirty="0" smtClean="0"/>
              <a:t>Produce CO and C02</a:t>
            </a:r>
          </a:p>
          <a:p>
            <a:r>
              <a:rPr lang="en-US" sz="3200" dirty="0" smtClean="0"/>
              <a:t>Inefficient </a:t>
            </a:r>
            <a:endParaRPr lang="en-US" sz="3200" dirty="0"/>
          </a:p>
        </p:txBody>
      </p:sp>
      <p:sp>
        <p:nvSpPr>
          <p:cNvPr id="3" name="Title 2"/>
          <p:cNvSpPr>
            <a:spLocks noGrp="1"/>
          </p:cNvSpPr>
          <p:nvPr>
            <p:ph type="title"/>
          </p:nvPr>
        </p:nvSpPr>
        <p:spPr/>
        <p:txBody>
          <a:bodyPr/>
          <a:lstStyle/>
          <a:p>
            <a:r>
              <a:rPr lang="en-US" dirty="0" smtClean="0">
                <a:solidFill>
                  <a:schemeClr val="tx1"/>
                </a:solidFill>
              </a:rPr>
              <a:t>Vs. Biomass</a:t>
            </a:r>
            <a:endParaRPr lang="en-US" dirty="0">
              <a:solidFill>
                <a:schemeClr val="tx1"/>
              </a:solidFill>
            </a:endParaRPr>
          </a:p>
        </p:txBody>
      </p:sp>
    </p:spTree>
    <p:extLst>
      <p:ext uri="{BB962C8B-B14F-4D97-AF65-F5344CB8AC3E}">
        <p14:creationId xmlns:p14="http://schemas.microsoft.com/office/powerpoint/2010/main" val="7590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tx1"/>
                </a:solidFill>
              </a:rPr>
              <a:t>Wind Turbine </a:t>
            </a:r>
            <a:endParaRPr lang="en-US" sz="7200" dirty="0">
              <a:solidFill>
                <a:schemeClr val="tx1"/>
              </a:solidFill>
            </a:endParaRPr>
          </a:p>
        </p:txBody>
      </p:sp>
      <p:sp>
        <p:nvSpPr>
          <p:cNvPr id="3" name="Subtitle 2"/>
          <p:cNvSpPr>
            <a:spLocks noGrp="1"/>
          </p:cNvSpPr>
          <p:nvPr>
            <p:ph type="subTitle" idx="1"/>
          </p:nvPr>
        </p:nvSpPr>
        <p:spPr/>
        <p:txBody>
          <a:bodyPr>
            <a:normAutofit/>
          </a:bodyPr>
          <a:lstStyle/>
          <a:p>
            <a:r>
              <a:rPr lang="en-US" sz="4400" dirty="0" smtClean="0">
                <a:solidFill>
                  <a:schemeClr val="tx1"/>
                </a:solidFill>
              </a:rPr>
              <a:t>How Does it Work?</a:t>
            </a:r>
            <a:endParaRPr lang="en-US" sz="4400" dirty="0">
              <a:solidFill>
                <a:schemeClr val="tx1"/>
              </a:solidFill>
            </a:endParaRPr>
          </a:p>
        </p:txBody>
      </p:sp>
    </p:spTree>
    <p:extLst>
      <p:ext uri="{BB962C8B-B14F-4D97-AF65-F5344CB8AC3E}">
        <p14:creationId xmlns:p14="http://schemas.microsoft.com/office/powerpoint/2010/main" val="62137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rkswell1930s.jpg"/>
          <p:cNvPicPr>
            <a:picLocks noGrp="1" noChangeAspect="1"/>
          </p:cNvPicPr>
          <p:nvPr>
            <p:ph idx="1"/>
          </p:nvPr>
        </p:nvPicPr>
        <p:blipFill>
          <a:blip r:embed="rId3">
            <a:extLst>
              <a:ext uri="{28A0092B-C50C-407E-A947-70E740481C1C}">
                <a14:useLocalDpi xmlns:a14="http://schemas.microsoft.com/office/drawing/2010/main" val="0"/>
              </a:ext>
            </a:extLst>
          </a:blip>
          <a:srcRect l="-84532" r="-84532"/>
          <a:stretch>
            <a:fillRect/>
          </a:stretch>
        </p:blipFill>
        <p:spPr>
          <a:xfrm>
            <a:off x="457200" y="1853242"/>
            <a:ext cx="8229600" cy="4272921"/>
          </a:xfrm>
        </p:spPr>
      </p:pic>
      <p:sp>
        <p:nvSpPr>
          <p:cNvPr id="5" name="Title 4"/>
          <p:cNvSpPr>
            <a:spLocks noGrp="1"/>
          </p:cNvSpPr>
          <p:nvPr>
            <p:ph type="title"/>
          </p:nvPr>
        </p:nvSpPr>
        <p:spPr>
          <a:xfrm>
            <a:off x="227194" y="253042"/>
            <a:ext cx="8229600" cy="1293551"/>
          </a:xfrm>
        </p:spPr>
        <p:txBody>
          <a:bodyPr/>
          <a:lstStyle/>
          <a:p>
            <a:r>
              <a:rPr lang="en-US" sz="3200"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rPr>
              <a:t>History of Wind Energy</a:t>
            </a:r>
            <a:endParaRPr lang="en-US" sz="3200" b="1" spc="300" dirty="0">
              <a:ln w="11430" cmpd="sng">
                <a:solidFill>
                  <a:schemeClr val="accent1">
                    <a:tint val="10000"/>
                  </a:schemeClr>
                </a:solidFill>
                <a:prstDash val="solid"/>
                <a:miter lim="800000"/>
              </a:ln>
              <a:solidFill>
                <a:schemeClr val="tx1"/>
              </a:solidFill>
              <a:effectLst>
                <a:glow rad="45500">
                  <a:schemeClr val="accent1">
                    <a:satMod val="220000"/>
                    <a:alpha val="35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053537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TotalTime>
  <Words>539</Words>
  <Application>Microsoft Office PowerPoint</Application>
  <PresentationFormat>On-screen Show (4:3)</PresentationFormat>
  <Paragraphs>100</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Cambria</vt:lpstr>
      <vt:lpstr>Candara</vt:lpstr>
      <vt:lpstr>Symbol</vt:lpstr>
      <vt:lpstr>Times New Roman</vt:lpstr>
      <vt:lpstr>Waveform</vt:lpstr>
      <vt:lpstr>Economic and Environmental Impact of Wind Turbine Energy </vt:lpstr>
      <vt:lpstr>WIND POWER VS. Other forms of renewable energy</vt:lpstr>
      <vt:lpstr>Vs. Solar Energy</vt:lpstr>
      <vt:lpstr>Solar Farm ( CA)</vt:lpstr>
      <vt:lpstr>Vs. Geothermal</vt:lpstr>
      <vt:lpstr>Geothermal Plant</vt:lpstr>
      <vt:lpstr>Vs. Biomass</vt:lpstr>
      <vt:lpstr>Wind Turbine </vt:lpstr>
      <vt:lpstr>History of Wind Energy</vt:lpstr>
      <vt:lpstr>History of Wind Energy</vt:lpstr>
      <vt:lpstr>How the wind turbine works</vt:lpstr>
      <vt:lpstr>How Wind Turbine Works cont.</vt:lpstr>
      <vt:lpstr>How Wind Turbine Works cont.</vt:lpstr>
      <vt:lpstr>WIND TURBINE OPPORTUNITY COST AND LANDSCAPES</vt:lpstr>
      <vt:lpstr>RESIDENTIAL AND COMMERCIAL OWNERSHIP </vt:lpstr>
      <vt:lpstr>WIND TURBINE TECHNOLOGIES </vt:lpstr>
      <vt:lpstr>OPPORTUNITY COST  </vt:lpstr>
      <vt:lpstr>LANDSCAPES</vt:lpstr>
      <vt:lpstr>PSYCHOLOGICAL ASPECTS OF WIND TURBINES </vt:lpstr>
      <vt:lpstr>PowerPoint Presentation</vt:lpstr>
      <vt:lpstr>NOISE</vt:lpstr>
      <vt:lpstr>VISUAL</vt:lpstr>
      <vt:lpstr>The Smoke Stacks of Coal Burners?</vt:lpstr>
      <vt:lpstr>Or a more aesthetically pleasing wind turbine? </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and Enviornmental Impact of Wind Turbine Energy</dc:title>
  <dc:creator>Xavier Clyburn</dc:creator>
  <cp:lastModifiedBy>V28</cp:lastModifiedBy>
  <cp:revision>6</cp:revision>
  <dcterms:created xsi:type="dcterms:W3CDTF">2015-04-30T15:31:05Z</dcterms:created>
  <dcterms:modified xsi:type="dcterms:W3CDTF">2015-05-04T14:51:33Z</dcterms:modified>
</cp:coreProperties>
</file>