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18"/>
  </p:notesMasterIdLst>
  <p:sldIdLst>
    <p:sldId id="257" r:id="rId3"/>
    <p:sldId id="258" r:id="rId4"/>
    <p:sldId id="260" r:id="rId5"/>
    <p:sldId id="268" r:id="rId6"/>
    <p:sldId id="269" r:id="rId7"/>
    <p:sldId id="270" r:id="rId8"/>
    <p:sldId id="271" r:id="rId9"/>
    <p:sldId id="272" r:id="rId10"/>
    <p:sldId id="261" r:id="rId11"/>
    <p:sldId id="263" r:id="rId12"/>
    <p:sldId id="264" r:id="rId13"/>
    <p:sldId id="265" r:id="rId14"/>
    <p:sldId id="267" r:id="rId15"/>
    <p:sldId id="266"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81139" autoAdjust="0"/>
  </p:normalViewPr>
  <p:slideViewPr>
    <p:cSldViewPr showGuides="1">
      <p:cViewPr varScale="1">
        <p:scale>
          <a:sx n="84" d="100"/>
          <a:sy n="84" d="100"/>
        </p:scale>
        <p:origin x="158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261BF1-5FFF-4FBB-A9B4-964B31472993}" type="datetimeFigureOut">
              <a:rPr lang="en-US" smtClean="0"/>
              <a:t>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443A2-EA61-4B12-AD16-6DDC3DA36FFE}" type="slidenum">
              <a:rPr lang="en-US" smtClean="0"/>
              <a:t>‹#›</a:t>
            </a:fld>
            <a:endParaRPr lang="en-US"/>
          </a:p>
        </p:txBody>
      </p:sp>
    </p:spTree>
    <p:extLst>
      <p:ext uri="{BB962C8B-B14F-4D97-AF65-F5344CB8AC3E}">
        <p14:creationId xmlns:p14="http://schemas.microsoft.com/office/powerpoint/2010/main" val="374968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topic</a:t>
            </a:r>
            <a:r>
              <a:rPr lang="en-US" baseline="0" dirty="0" smtClean="0"/>
              <a:t> of my presentation is to advocate toward a healthier diet to sustain a healthier planet</a:t>
            </a:r>
          </a:p>
          <a:p>
            <a:endParaRPr lang="en-US" baseline="0" dirty="0" smtClean="0"/>
          </a:p>
        </p:txBody>
      </p:sp>
      <p:sp>
        <p:nvSpPr>
          <p:cNvPr id="4" name="Slide Number Placeholder 3"/>
          <p:cNvSpPr>
            <a:spLocks noGrp="1"/>
          </p:cNvSpPr>
          <p:nvPr>
            <p:ph type="sldNum" sz="quarter" idx="10"/>
          </p:nvPr>
        </p:nvSpPr>
        <p:spPr/>
        <p:txBody>
          <a:bodyPr/>
          <a:lstStyle/>
          <a:p>
            <a:fld id="{523443A2-EA61-4B12-AD16-6DDC3DA36FFE}" type="slidenum">
              <a:rPr lang="en-US" smtClean="0"/>
              <a:t>1</a:t>
            </a:fld>
            <a:endParaRPr lang="en-US"/>
          </a:p>
        </p:txBody>
      </p:sp>
    </p:spTree>
    <p:extLst>
      <p:ext uri="{BB962C8B-B14F-4D97-AF65-F5344CB8AC3E}">
        <p14:creationId xmlns:p14="http://schemas.microsoft.com/office/powerpoint/2010/main" val="516115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-Manure can also contain traces of salt and heavy metals, which can end up in bodies of water and accumulate in the sediment, concentrating as they move up the food chain.</a:t>
            </a:r>
          </a:p>
          <a:p>
            <a:pPr fontAlgn="base"/>
            <a:r>
              <a:rPr lang="en-US" sz="1200" b="0" i="0" kern="1200" dirty="0" smtClean="0">
                <a:solidFill>
                  <a:schemeClr val="tx1"/>
                </a:solidFill>
                <a:effectLst/>
                <a:latin typeface="+mn-lt"/>
                <a:ea typeface="+mn-ea"/>
                <a:cs typeface="+mn-cs"/>
              </a:rPr>
              <a:t>-When manure is repeatedly </a:t>
            </a:r>
            <a:r>
              <a:rPr lang="en-US" sz="1200" b="0" i="0" kern="1200" dirty="0" err="1" smtClean="0">
                <a:solidFill>
                  <a:schemeClr val="tx1"/>
                </a:solidFill>
                <a:effectLst/>
                <a:latin typeface="+mn-lt"/>
                <a:ea typeface="+mn-ea"/>
                <a:cs typeface="+mn-cs"/>
              </a:rPr>
              <a:t>overapplied</a:t>
            </a:r>
            <a:r>
              <a:rPr lang="en-US" sz="1200" b="0" i="0" kern="1200" dirty="0" smtClean="0">
                <a:solidFill>
                  <a:schemeClr val="tx1"/>
                </a:solidFill>
                <a:effectLst/>
                <a:latin typeface="+mn-lt"/>
                <a:ea typeface="+mn-ea"/>
                <a:cs typeface="+mn-cs"/>
              </a:rPr>
              <a:t> to farm land it causes dangerous levels of phosphorus and nitrogen in the water supply. In such excessive amounts, nitrogen robs water of oxygen and destroys aquatic life.</a:t>
            </a:r>
          </a:p>
          <a:p>
            <a:endParaRPr lang="en-US" dirty="0"/>
          </a:p>
        </p:txBody>
      </p:sp>
      <p:sp>
        <p:nvSpPr>
          <p:cNvPr id="4" name="Slide Number Placeholder 3"/>
          <p:cNvSpPr>
            <a:spLocks noGrp="1"/>
          </p:cNvSpPr>
          <p:nvPr>
            <p:ph type="sldNum" sz="quarter" idx="10"/>
          </p:nvPr>
        </p:nvSpPr>
        <p:spPr/>
        <p:txBody>
          <a:bodyPr/>
          <a:lstStyle/>
          <a:p>
            <a:fld id="{523443A2-EA61-4B12-AD16-6DDC3DA36FFE}" type="slidenum">
              <a:rPr lang="en-US" smtClean="0"/>
              <a:t>10</a:t>
            </a:fld>
            <a:endParaRPr lang="en-US"/>
          </a:p>
        </p:txBody>
      </p:sp>
    </p:spTree>
    <p:extLst>
      <p:ext uri="{BB962C8B-B14F-4D97-AF65-F5344CB8AC3E}">
        <p14:creationId xmlns:p14="http://schemas.microsoft.com/office/powerpoint/2010/main" val="2589993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after speaking about animal agriculture, we’re </a:t>
            </a:r>
            <a:r>
              <a:rPr lang="en-US" baseline="0" dirty="0" err="1" smtClean="0"/>
              <a:t>gonna</a:t>
            </a:r>
            <a:r>
              <a:rPr lang="en-US" baseline="0" dirty="0" smtClean="0"/>
              <a:t> go into </a:t>
            </a:r>
            <a:r>
              <a:rPr lang="en-US" baseline="0" dirty="0" err="1" smtClean="0"/>
              <a:t>industrail</a:t>
            </a:r>
            <a:r>
              <a:rPr lang="en-US" baseline="0" dirty="0" smtClean="0"/>
              <a:t> agriculture..</a:t>
            </a:r>
            <a:endParaRPr lang="en-US" dirty="0" smtClean="0"/>
          </a:p>
          <a:p>
            <a:r>
              <a:rPr lang="en-US" dirty="0" smtClean="0"/>
              <a:t>So what is the </a:t>
            </a:r>
            <a:r>
              <a:rPr lang="en-US" dirty="0" err="1" smtClean="0"/>
              <a:t>differnce</a:t>
            </a:r>
            <a:r>
              <a:rPr lang="en-US" dirty="0" smtClean="0"/>
              <a:t> between </a:t>
            </a:r>
            <a:r>
              <a:rPr lang="en-US" dirty="0" err="1" smtClean="0"/>
              <a:t>Indistrial</a:t>
            </a:r>
            <a:r>
              <a:rPr lang="en-US" dirty="0" smtClean="0"/>
              <a:t> and sustainable agriculture, and why should</a:t>
            </a:r>
            <a:r>
              <a:rPr lang="en-US" baseline="0" dirty="0" smtClean="0"/>
              <a:t> we slowly adapt to sustainable agriculture.</a:t>
            </a:r>
            <a:endParaRPr lang="en-US" dirty="0" smtClean="0"/>
          </a:p>
          <a:p>
            <a:endParaRPr lang="en-US" dirty="0" smtClean="0"/>
          </a:p>
          <a:p>
            <a:r>
              <a:rPr lang="en-US" dirty="0" smtClean="0"/>
              <a:t>Industrial </a:t>
            </a:r>
            <a:r>
              <a:rPr lang="en-US" dirty="0" err="1" smtClean="0"/>
              <a:t>agricutlure</a:t>
            </a:r>
            <a:r>
              <a:rPr lang="en-US" dirty="0" smtClean="0"/>
              <a:t> is large</a:t>
            </a:r>
            <a:r>
              <a:rPr lang="en-US" baseline="0" dirty="0" smtClean="0"/>
              <a:t> farms that is run like factories with large </a:t>
            </a:r>
            <a:r>
              <a:rPr lang="en-US" baseline="0" dirty="0" err="1" smtClean="0"/>
              <a:t>imputs</a:t>
            </a:r>
            <a:r>
              <a:rPr lang="en-US" baseline="0" dirty="0" smtClean="0"/>
              <a:t> of fossil fuels. </a:t>
            </a:r>
            <a:endParaRPr lang="en-US" dirty="0" smtClean="0"/>
          </a:p>
          <a:p>
            <a:r>
              <a:rPr lang="en-US" dirty="0" smtClean="0"/>
              <a:t>1)Leads to </a:t>
            </a:r>
            <a:r>
              <a:rPr lang="en-US" dirty="0" err="1" smtClean="0"/>
              <a:t>obescity</a:t>
            </a:r>
            <a:r>
              <a:rPr lang="en-US" dirty="0" smtClean="0"/>
              <a:t> and </a:t>
            </a:r>
            <a:r>
              <a:rPr lang="en-US" dirty="0" err="1" smtClean="0"/>
              <a:t>and</a:t>
            </a:r>
            <a:r>
              <a:rPr lang="en-US" dirty="0" smtClean="0"/>
              <a:t> chronic diseases</a:t>
            </a:r>
            <a:r>
              <a:rPr lang="en-US" baseline="0" dirty="0" smtClean="0"/>
              <a:t> such as diabetes, heart diseases, and strokes</a:t>
            </a:r>
          </a:p>
          <a:p>
            <a:r>
              <a:rPr lang="en-US" baseline="0" dirty="0" smtClean="0"/>
              <a:t>2)Industrial crops are bred for ease of transport, fast growth, which results in loss of nutrients. Has a decrease in protein, iron, potassium, calcium, and other nutritional contents</a:t>
            </a:r>
          </a:p>
          <a:p>
            <a:r>
              <a:rPr lang="en-US" baseline="0" dirty="0" smtClean="0"/>
              <a:t>3) Pesticides is needed to generate large </a:t>
            </a:r>
            <a:r>
              <a:rPr lang="en-US" baseline="0" dirty="0" err="1" smtClean="0"/>
              <a:t>prouctions</a:t>
            </a:r>
            <a:r>
              <a:rPr lang="en-US" baseline="0" dirty="0" smtClean="0"/>
              <a:t>, which deteriorates and destroys </a:t>
            </a:r>
            <a:r>
              <a:rPr lang="en-US" baseline="0" dirty="0" err="1" smtClean="0"/>
              <a:t>natual</a:t>
            </a:r>
            <a:r>
              <a:rPr lang="en-US" baseline="0" dirty="0" smtClean="0"/>
              <a:t> soil.  It is also linked to a number to health problems, especially in children, which can lead to delayed development, cancer, and damages to the organs.</a:t>
            </a:r>
          </a:p>
          <a:p>
            <a:r>
              <a:rPr lang="en-US" baseline="0" dirty="0" smtClean="0"/>
              <a:t>4) The additives and contaminates used to feed the livestock can remain in the animals tissue, which then you consume. </a:t>
            </a:r>
          </a:p>
          <a:p>
            <a:r>
              <a:rPr lang="en-US" baseline="0" dirty="0" smtClean="0"/>
              <a:t>5) By the large quantities of produce being produced by these industrial farms, it drives small businesses away, and lowers local economy </a:t>
            </a:r>
            <a:r>
              <a:rPr lang="en-US" baseline="0" dirty="0" err="1" smtClean="0"/>
              <a:t>revunue</a:t>
            </a:r>
            <a:r>
              <a:rPr lang="en-US" baseline="0" dirty="0" smtClean="0"/>
              <a:t>. </a:t>
            </a:r>
          </a:p>
          <a:p>
            <a:endParaRPr lang="en-US" baseline="0" dirty="0" smtClean="0"/>
          </a:p>
          <a:p>
            <a:r>
              <a:rPr lang="en-US" baseline="0" dirty="0" smtClean="0"/>
              <a:t>Sustainable</a:t>
            </a:r>
          </a:p>
          <a:p>
            <a:pPr marL="171450" indent="-171450">
              <a:buFontTx/>
              <a:buChar char="-"/>
            </a:pPr>
            <a:r>
              <a:rPr lang="en-US" baseline="0" dirty="0" smtClean="0"/>
              <a:t>Sustainable agriculture is a way of growing or raising food, including animals, in a ecological way that helps protect the environment</a:t>
            </a:r>
          </a:p>
          <a:p>
            <a:pPr marL="171450" indent="-171450">
              <a:buFontTx/>
              <a:buChar char="-"/>
            </a:pPr>
            <a:r>
              <a:rPr lang="en-US" baseline="0" dirty="0" smtClean="0"/>
              <a:t>Helps address many environmental and </a:t>
            </a:r>
            <a:r>
              <a:rPr lang="en-US" baseline="0" dirty="0" err="1" smtClean="0"/>
              <a:t>economial</a:t>
            </a:r>
            <a:r>
              <a:rPr lang="en-US" baseline="0" dirty="0" smtClean="0"/>
              <a:t> concerns.</a:t>
            </a:r>
          </a:p>
          <a:p>
            <a:pPr marL="171450" indent="-171450">
              <a:buFontTx/>
              <a:buChar char="-"/>
            </a:pPr>
            <a:r>
              <a:rPr lang="en-US" sz="1200" b="0" i="1" kern="1200" dirty="0" smtClean="0">
                <a:solidFill>
                  <a:schemeClr val="tx1"/>
                </a:solidFill>
                <a:effectLst/>
                <a:latin typeface="+mn-lt"/>
                <a:ea typeface="+mn-ea"/>
                <a:cs typeface="+mn-cs"/>
              </a:rPr>
              <a:t>Making the transition to sustainable agriculture is a process. </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reaching toward the goal of sustainable agriculture is the responsibility of all participants in the system</a:t>
            </a:r>
            <a:r>
              <a:rPr lang="en-US" sz="1200" b="0" i="0" kern="1200" dirty="0" smtClean="0">
                <a:solidFill>
                  <a:schemeClr val="tx1"/>
                </a:solidFill>
                <a:effectLst/>
                <a:latin typeface="+mn-lt"/>
                <a:ea typeface="+mn-ea"/>
                <a:cs typeface="+mn-cs"/>
              </a:rPr>
              <a:t>, including farmers, laborers, policymakers, researchers, retailers, and consumers. Each group has its own part to play, its own unique contribution to make to strengthen the sustainable agriculture community.</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23443A2-EA61-4B12-AD16-6DDC3DA36FFE}" type="slidenum">
              <a:rPr lang="en-US" smtClean="0"/>
              <a:t>11</a:t>
            </a:fld>
            <a:endParaRPr lang="en-US"/>
          </a:p>
        </p:txBody>
      </p:sp>
    </p:spTree>
    <p:extLst>
      <p:ext uri="{BB962C8B-B14F-4D97-AF65-F5344CB8AC3E}">
        <p14:creationId xmlns:p14="http://schemas.microsoft.com/office/powerpoint/2010/main" val="2828126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Park</a:t>
            </a:r>
            <a:r>
              <a:rPr lang="en-US" baseline="0" dirty="0" smtClean="0"/>
              <a:t> slope food coop is a nonprofit organization in Brooklyn, New York that advocates for healthy eating with respect for the environment.  They are a member owned and operated food store. They </a:t>
            </a:r>
            <a:r>
              <a:rPr lang="en-US" sz="1200" b="0" i="0" kern="1200" dirty="0" smtClean="0">
                <a:solidFill>
                  <a:schemeClr val="tx1"/>
                </a:solidFill>
                <a:effectLst/>
                <a:latin typeface="+mn-lt"/>
                <a:ea typeface="+mn-ea"/>
                <a:cs typeface="+mn-cs"/>
              </a:rPr>
              <a:t>are a buying agent for our members and not a selling agent for any industry</a:t>
            </a:r>
          </a:p>
          <a:p>
            <a:r>
              <a:rPr lang="en-US" sz="1200" b="0" i="0" kern="1200" dirty="0" smtClean="0">
                <a:solidFill>
                  <a:schemeClr val="tx1"/>
                </a:solidFill>
                <a:effectLst/>
                <a:latin typeface="+mn-lt"/>
                <a:ea typeface="+mn-ea"/>
                <a:cs typeface="+mn-cs"/>
              </a:rPr>
              <a:t>-offer a diversity of products with an emphasis on organic, minimally processed and healthful foods. </a:t>
            </a:r>
          </a:p>
          <a:p>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membeers</a:t>
            </a:r>
            <a:r>
              <a:rPr lang="en-US" sz="1200" b="0" i="0" kern="1200" baseline="0" dirty="0" smtClean="0">
                <a:solidFill>
                  <a:schemeClr val="tx1"/>
                </a:solidFill>
                <a:effectLst/>
                <a:latin typeface="+mn-lt"/>
                <a:ea typeface="+mn-ea"/>
                <a:cs typeface="+mn-cs"/>
              </a:rPr>
              <a:t> save up to 20-40% off their weekly grocery bill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$25 joining</a:t>
            </a:r>
            <a:r>
              <a:rPr lang="en-US" sz="1200" b="0" i="0" kern="1200" baseline="0" dirty="0" smtClean="0">
                <a:solidFill>
                  <a:schemeClr val="tx1"/>
                </a:solidFill>
                <a:effectLst/>
                <a:latin typeface="+mn-lt"/>
                <a:ea typeface="+mn-ea"/>
                <a:cs typeface="+mn-cs"/>
              </a:rPr>
              <a:t> fee, and contribute $100 investment. </a:t>
            </a:r>
          </a:p>
          <a:p>
            <a:r>
              <a:rPr lang="en-US" sz="1200" b="0" i="0" kern="1200" baseline="0" dirty="0" smtClean="0">
                <a:solidFill>
                  <a:schemeClr val="tx1"/>
                </a:solidFill>
                <a:effectLst/>
                <a:latin typeface="+mn-lt"/>
                <a:ea typeface="+mn-ea"/>
                <a:cs typeface="+mn-cs"/>
              </a:rPr>
              <a:t>Work 2 </a:t>
            </a:r>
            <a:r>
              <a:rPr lang="en-US" sz="1200" b="0" i="0" kern="1200" baseline="0" dirty="0" err="1" smtClean="0">
                <a:solidFill>
                  <a:schemeClr val="tx1"/>
                </a:solidFill>
                <a:effectLst/>
                <a:latin typeface="+mn-lt"/>
                <a:ea typeface="+mn-ea"/>
                <a:cs typeface="+mn-cs"/>
              </a:rPr>
              <a:t>hrs</a:t>
            </a:r>
            <a:r>
              <a:rPr lang="en-US" sz="1200" b="0" i="0" kern="1200" baseline="0" dirty="0" smtClean="0">
                <a:solidFill>
                  <a:schemeClr val="tx1"/>
                </a:solidFill>
                <a:effectLst/>
                <a:latin typeface="+mn-lt"/>
                <a:ea typeface="+mn-ea"/>
                <a:cs typeface="+mn-cs"/>
              </a:rPr>
              <a:t> and 25 </a:t>
            </a:r>
            <a:r>
              <a:rPr lang="en-US" sz="1200" b="0" i="0" kern="1200" baseline="0" dirty="0" err="1" smtClean="0">
                <a:solidFill>
                  <a:schemeClr val="tx1"/>
                </a:solidFill>
                <a:effectLst/>
                <a:latin typeface="+mn-lt"/>
                <a:ea typeface="+mn-ea"/>
                <a:cs typeface="+mn-cs"/>
              </a:rPr>
              <a:t>mins</a:t>
            </a:r>
            <a:r>
              <a:rPr lang="en-US" sz="1200" b="0" i="0" kern="1200" baseline="0" dirty="0" smtClean="0">
                <a:solidFill>
                  <a:schemeClr val="tx1"/>
                </a:solidFill>
                <a:effectLst/>
                <a:latin typeface="+mn-lt"/>
                <a:ea typeface="+mn-ea"/>
                <a:cs typeface="+mn-cs"/>
              </a:rPr>
              <a:t> every 4 months ( 13x a year) </a:t>
            </a:r>
            <a:endParaRPr lang="en-US" dirty="0"/>
          </a:p>
        </p:txBody>
      </p:sp>
      <p:sp>
        <p:nvSpPr>
          <p:cNvPr id="4" name="Slide Number Placeholder 3"/>
          <p:cNvSpPr>
            <a:spLocks noGrp="1"/>
          </p:cNvSpPr>
          <p:nvPr>
            <p:ph type="sldNum" sz="quarter" idx="10"/>
          </p:nvPr>
        </p:nvSpPr>
        <p:spPr/>
        <p:txBody>
          <a:bodyPr/>
          <a:lstStyle/>
          <a:p>
            <a:fld id="{523443A2-EA61-4B12-AD16-6DDC3DA36FFE}" type="slidenum">
              <a:rPr lang="en-US" smtClean="0"/>
              <a:t>12</a:t>
            </a:fld>
            <a:endParaRPr lang="en-US"/>
          </a:p>
        </p:txBody>
      </p:sp>
    </p:spTree>
    <p:extLst>
      <p:ext uri="{BB962C8B-B14F-4D97-AF65-F5344CB8AC3E}">
        <p14:creationId xmlns:p14="http://schemas.microsoft.com/office/powerpoint/2010/main" val="3238167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majority of the Coop's grown and raised product comes from within the 100- to 200-mile range. At the Coop, they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define local as within 500 miles, because 500 miles is approximately a one-day-truck-drive away.</a:t>
            </a:r>
            <a:endParaRPr lang="en-US" dirty="0"/>
          </a:p>
        </p:txBody>
      </p:sp>
      <p:sp>
        <p:nvSpPr>
          <p:cNvPr id="4" name="Slide Number Placeholder 3"/>
          <p:cNvSpPr>
            <a:spLocks noGrp="1"/>
          </p:cNvSpPr>
          <p:nvPr>
            <p:ph type="sldNum" sz="quarter" idx="10"/>
          </p:nvPr>
        </p:nvSpPr>
        <p:spPr/>
        <p:txBody>
          <a:bodyPr/>
          <a:lstStyle/>
          <a:p>
            <a:fld id="{523443A2-EA61-4B12-AD16-6DDC3DA36FFE}" type="slidenum">
              <a:rPr lang="en-US" smtClean="0"/>
              <a:t>13</a:t>
            </a:fld>
            <a:endParaRPr lang="en-US"/>
          </a:p>
        </p:txBody>
      </p:sp>
    </p:spTree>
    <p:extLst>
      <p:ext uri="{BB962C8B-B14F-4D97-AF65-F5344CB8AC3E}">
        <p14:creationId xmlns:p14="http://schemas.microsoft.com/office/powerpoint/2010/main" val="2400297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the solution</a:t>
            </a:r>
            <a:r>
              <a:rPr lang="en-US" baseline="0" dirty="0" smtClean="0"/>
              <a:t> to greenhouse gases? </a:t>
            </a:r>
            <a:endParaRPr lang="en-US" dirty="0"/>
          </a:p>
        </p:txBody>
      </p:sp>
      <p:sp>
        <p:nvSpPr>
          <p:cNvPr id="4" name="Slide Number Placeholder 3"/>
          <p:cNvSpPr>
            <a:spLocks noGrp="1"/>
          </p:cNvSpPr>
          <p:nvPr>
            <p:ph type="sldNum" sz="quarter" idx="10"/>
          </p:nvPr>
        </p:nvSpPr>
        <p:spPr/>
        <p:txBody>
          <a:bodyPr/>
          <a:lstStyle/>
          <a:p>
            <a:fld id="{523443A2-EA61-4B12-AD16-6DDC3DA36FFE}" type="slidenum">
              <a:rPr lang="en-US" smtClean="0"/>
              <a:t>14</a:t>
            </a:fld>
            <a:endParaRPr lang="en-US"/>
          </a:p>
        </p:txBody>
      </p:sp>
    </p:spTree>
    <p:extLst>
      <p:ext uri="{BB962C8B-B14F-4D97-AF65-F5344CB8AC3E}">
        <p14:creationId xmlns:p14="http://schemas.microsoft.com/office/powerpoint/2010/main" val="974404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t>
            </a:r>
            <a:r>
              <a:rPr lang="en-US" baseline="0" dirty="0" smtClean="0"/>
              <a:t> Did you know about the effects on the planet on choosing steak?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goal</a:t>
            </a:r>
            <a:r>
              <a:rPr lang="en-US" baseline="0" dirty="0" smtClean="0"/>
              <a:t> of todays presentation </a:t>
            </a:r>
            <a:r>
              <a:rPr lang="en-US" baseline="0" dirty="0" err="1" smtClean="0"/>
              <a:t>isnt</a:t>
            </a:r>
            <a:r>
              <a:rPr lang="en-US" baseline="0" dirty="0" smtClean="0"/>
              <a:t> to change </a:t>
            </a:r>
            <a:r>
              <a:rPr lang="en-US" baseline="0" dirty="0" err="1" smtClean="0"/>
              <a:t>anyones</a:t>
            </a:r>
            <a:r>
              <a:rPr lang="en-US" baseline="0" dirty="0" smtClean="0"/>
              <a:t> mind, because I sure wouldn’t stop eating meat, but to be mindful that what you consume has many effects on the planet.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23443A2-EA61-4B12-AD16-6DDC3DA36FFE}" type="slidenum">
              <a:rPr lang="en-US" smtClean="0"/>
              <a:t>2</a:t>
            </a:fld>
            <a:endParaRPr lang="en-US"/>
          </a:p>
        </p:txBody>
      </p:sp>
    </p:spTree>
    <p:extLst>
      <p:ext uri="{BB962C8B-B14F-4D97-AF65-F5344CB8AC3E}">
        <p14:creationId xmlns:p14="http://schemas.microsoft.com/office/powerpoint/2010/main" val="549616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(emissions)Animal agriculture</a:t>
            </a:r>
            <a:r>
              <a:rPr lang="en-US" baseline="0" dirty="0" smtClean="0"/>
              <a:t> is responsible for 18% of green house gas emissions, which is more than the combined exhaust from all transportations. Their livestock and byproducts account for at least 32,000 million tons of carbon dioxide per year, or 51% of all worldwide greenhouse gas emissions</a:t>
            </a:r>
          </a:p>
          <a:p>
            <a:r>
              <a:rPr lang="en-US" baseline="0" dirty="0" smtClean="0"/>
              <a:t>-</a:t>
            </a:r>
            <a:r>
              <a:rPr lang="en-US" sz="1200" b="0" i="0" kern="1200" dirty="0" smtClean="0">
                <a:solidFill>
                  <a:schemeClr val="tx1"/>
                </a:solidFill>
                <a:effectLst/>
                <a:latin typeface="+mn-lt"/>
                <a:ea typeface="+mn-ea"/>
                <a:cs typeface="+mn-cs"/>
              </a:rPr>
              <a:t>The production of one calorie of animal protein requires more than ten times the fossil fuel input as a calorie of plant protein</a:t>
            </a:r>
            <a:endParaRPr lang="en-US" baseline="0" dirty="0" smtClean="0"/>
          </a:p>
          <a:p>
            <a:endParaRPr lang="en-US" dirty="0" smtClean="0"/>
          </a:p>
          <a:p>
            <a:r>
              <a:rPr lang="en-US" dirty="0" smtClean="0"/>
              <a:t>2)</a:t>
            </a:r>
            <a:r>
              <a:rPr lang="en-US" baseline="0" dirty="0" smtClean="0"/>
              <a:t> (land) </a:t>
            </a:r>
            <a:r>
              <a:rPr lang="en-US" sz="1200" b="0" i="0" kern="1200" dirty="0" smtClean="0">
                <a:solidFill>
                  <a:schemeClr val="tx1"/>
                </a:solidFill>
                <a:effectLst/>
                <a:latin typeface="+mn-lt"/>
                <a:ea typeface="+mn-ea"/>
                <a:cs typeface="+mn-cs"/>
              </a:rPr>
              <a:t>Of all the agricultural land in the U.S., 80% is used to raise animals for food and grow grain to feed them—that’s almost half the total land mass of the lower 48 states</a:t>
            </a:r>
          </a:p>
          <a:p>
            <a:r>
              <a:rPr lang="en-US" sz="1200" b="0" i="0" kern="1200" dirty="0" smtClean="0">
                <a:solidFill>
                  <a:schemeClr val="tx1"/>
                </a:solidFill>
                <a:effectLst/>
                <a:latin typeface="+mn-lt"/>
                <a:ea typeface="+mn-ea"/>
                <a:cs typeface="+mn-cs"/>
              </a:rPr>
              <a:t>- </a:t>
            </a:r>
            <a:r>
              <a:rPr lang="en-US" dirty="0" smtClean="0"/>
              <a:t>2-5</a:t>
            </a:r>
            <a:r>
              <a:rPr lang="en-US" baseline="0" dirty="0" smtClean="0"/>
              <a:t> acres of land are used per cow, and Cows produce roughly 150 billion gallons of methane per day</a:t>
            </a:r>
          </a:p>
          <a:p>
            <a:pPr marL="171450" indent="-171450">
              <a:buFontTx/>
              <a:buChar char="-"/>
            </a:pPr>
            <a:endParaRPr lang="en-US" baseline="0" dirty="0" smtClean="0"/>
          </a:p>
          <a:p>
            <a:pPr marL="0" indent="0">
              <a:buFontTx/>
              <a:buNone/>
            </a:pPr>
            <a:r>
              <a:rPr lang="en-US" baseline="0" dirty="0" smtClean="0"/>
              <a:t>3) (water) Agriculture is </a:t>
            </a:r>
            <a:r>
              <a:rPr lang="en-US" baseline="0" dirty="0" err="1" smtClean="0"/>
              <a:t>responsble</a:t>
            </a:r>
            <a:r>
              <a:rPr lang="en-US" baseline="0" dirty="0" smtClean="0"/>
              <a:t> for 80-90 % of U.S. water </a:t>
            </a:r>
            <a:r>
              <a:rPr lang="en-US" baseline="0" dirty="0" err="1" smtClean="0"/>
              <a:t>cinsumption</a:t>
            </a:r>
            <a:r>
              <a:rPr lang="en-US" baseline="0" dirty="0" smtClean="0"/>
              <a:t>, &amp; Growing feed crops for livestock consumes 56% of water in the U.S.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2,500 gallons of water are needed to produce 1lb of beef.</a:t>
            </a:r>
          </a:p>
          <a:p>
            <a:pPr marL="0" indent="0">
              <a:buFontTx/>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23443A2-EA61-4B12-AD16-6DDC3DA36FFE}" type="slidenum">
              <a:rPr lang="en-US" smtClean="0"/>
              <a:t>3</a:t>
            </a:fld>
            <a:endParaRPr lang="en-US"/>
          </a:p>
        </p:txBody>
      </p:sp>
    </p:spTree>
    <p:extLst>
      <p:ext uri="{BB962C8B-B14F-4D97-AF65-F5344CB8AC3E}">
        <p14:creationId xmlns:p14="http://schemas.microsoft.com/office/powerpoint/2010/main" val="130338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443A2-EA61-4B12-AD16-6DDC3DA36FFE}" type="slidenum">
              <a:rPr lang="en-US" smtClean="0"/>
              <a:t>4</a:t>
            </a:fld>
            <a:endParaRPr lang="en-US"/>
          </a:p>
        </p:txBody>
      </p:sp>
    </p:spTree>
    <p:extLst>
      <p:ext uri="{BB962C8B-B14F-4D97-AF65-F5344CB8AC3E}">
        <p14:creationId xmlns:p14="http://schemas.microsoft.com/office/powerpoint/2010/main" val="3097627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2)It is generally agreed that about 25% of carbon dioxide emissions, are produced by agricultural sources, mainly deforestation, the use of fossil fuel-based fertilizers, and the burning of biomass.</a:t>
            </a:r>
            <a:endParaRPr lang="en-US" dirty="0"/>
          </a:p>
        </p:txBody>
      </p:sp>
      <p:sp>
        <p:nvSpPr>
          <p:cNvPr id="4" name="Slide Number Placeholder 3"/>
          <p:cNvSpPr>
            <a:spLocks noGrp="1"/>
          </p:cNvSpPr>
          <p:nvPr>
            <p:ph type="sldNum" sz="quarter" idx="10"/>
          </p:nvPr>
        </p:nvSpPr>
        <p:spPr/>
        <p:txBody>
          <a:bodyPr/>
          <a:lstStyle/>
          <a:p>
            <a:fld id="{523443A2-EA61-4B12-AD16-6DDC3DA36FFE}" type="slidenum">
              <a:rPr lang="en-US" smtClean="0"/>
              <a:t>5</a:t>
            </a:fld>
            <a:endParaRPr lang="en-US"/>
          </a:p>
        </p:txBody>
      </p:sp>
    </p:spTree>
    <p:extLst>
      <p:ext uri="{BB962C8B-B14F-4D97-AF65-F5344CB8AC3E}">
        <p14:creationId xmlns:p14="http://schemas.microsoft.com/office/powerpoint/2010/main" val="439575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kern="1200" dirty="0" smtClean="0">
                <a:solidFill>
                  <a:schemeClr val="tx1"/>
                </a:solidFill>
                <a:effectLst/>
                <a:latin typeface="+mn-lt"/>
                <a:ea typeface="+mn-ea"/>
                <a:cs typeface="+mn-cs"/>
              </a:rPr>
              <a:t>2) Trees act as a carbon sink, in which they absorb carbon dioxide, out of the atmosphere. By removing trees, the carbon dioxide is released into the atmosphere, and there is now less trees to absorb the increasing amount of carbon dioxide in the air. With no trees, landscapes that were once trees can potentially become barren deserts.</a:t>
            </a:r>
            <a:endParaRPr lang="en-US" dirty="0"/>
          </a:p>
        </p:txBody>
      </p:sp>
      <p:sp>
        <p:nvSpPr>
          <p:cNvPr id="4" name="Slide Number Placeholder 3"/>
          <p:cNvSpPr>
            <a:spLocks noGrp="1"/>
          </p:cNvSpPr>
          <p:nvPr>
            <p:ph type="sldNum" sz="quarter" idx="10"/>
          </p:nvPr>
        </p:nvSpPr>
        <p:spPr/>
        <p:txBody>
          <a:bodyPr/>
          <a:lstStyle/>
          <a:p>
            <a:fld id="{523443A2-EA61-4B12-AD16-6DDC3DA36FFE}" type="slidenum">
              <a:rPr lang="en-US" smtClean="0"/>
              <a:t>6</a:t>
            </a:fld>
            <a:endParaRPr lang="en-US"/>
          </a:p>
        </p:txBody>
      </p:sp>
    </p:spTree>
    <p:extLst>
      <p:ext uri="{BB962C8B-B14F-4D97-AF65-F5344CB8AC3E}">
        <p14:creationId xmlns:p14="http://schemas.microsoft.com/office/powerpoint/2010/main" val="95933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sz="1200" b="0" i="0" kern="1200" dirty="0" smtClean="0">
                <a:solidFill>
                  <a:schemeClr val="tx1"/>
                </a:solidFill>
                <a:effectLst/>
                <a:latin typeface="+mn-lt"/>
                <a:ea typeface="+mn-ea"/>
                <a:cs typeface="+mn-cs"/>
              </a:rPr>
              <a:t>Pesticides can leach through the soil and enter the groundwater, as well as linger in food products and result in death in humans. Pesticides can also kill non-target plants, birds, fish and other wildlife</a:t>
            </a:r>
            <a:endParaRPr lang="en-US" dirty="0"/>
          </a:p>
        </p:txBody>
      </p:sp>
      <p:sp>
        <p:nvSpPr>
          <p:cNvPr id="4" name="Slide Number Placeholder 3"/>
          <p:cNvSpPr>
            <a:spLocks noGrp="1"/>
          </p:cNvSpPr>
          <p:nvPr>
            <p:ph type="sldNum" sz="quarter" idx="10"/>
          </p:nvPr>
        </p:nvSpPr>
        <p:spPr/>
        <p:txBody>
          <a:bodyPr/>
          <a:lstStyle/>
          <a:p>
            <a:fld id="{523443A2-EA61-4B12-AD16-6DDC3DA36FFE}" type="slidenum">
              <a:rPr lang="en-US" smtClean="0"/>
              <a:t>7</a:t>
            </a:fld>
            <a:endParaRPr lang="en-US"/>
          </a:p>
        </p:txBody>
      </p:sp>
    </p:spTree>
    <p:extLst>
      <p:ext uri="{BB962C8B-B14F-4D97-AF65-F5344CB8AC3E}">
        <p14:creationId xmlns:p14="http://schemas.microsoft.com/office/powerpoint/2010/main" val="335086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0" dirty="0" smtClean="0"/>
              <a:t> </a:t>
            </a:r>
            <a:r>
              <a:rPr lang="en-US" sz="1200" b="0" i="0" kern="1200" dirty="0" smtClean="0">
                <a:solidFill>
                  <a:schemeClr val="tx1"/>
                </a:solidFill>
                <a:effectLst/>
                <a:latin typeface="+mn-lt"/>
                <a:ea typeface="+mn-ea"/>
                <a:cs typeface="+mn-cs"/>
              </a:rPr>
              <a:t>Waste from animals can be dangerous because it carries harmful bacteria which people may drink. Globally, 3.2 percent of human deaths are caused by unsafe water. This problem is especially prevalent in developing countries.</a:t>
            </a:r>
            <a:endParaRPr lang="en-US" dirty="0"/>
          </a:p>
        </p:txBody>
      </p:sp>
      <p:sp>
        <p:nvSpPr>
          <p:cNvPr id="4" name="Slide Number Placeholder 3"/>
          <p:cNvSpPr>
            <a:spLocks noGrp="1"/>
          </p:cNvSpPr>
          <p:nvPr>
            <p:ph type="sldNum" sz="quarter" idx="10"/>
          </p:nvPr>
        </p:nvSpPr>
        <p:spPr/>
        <p:txBody>
          <a:bodyPr/>
          <a:lstStyle/>
          <a:p>
            <a:fld id="{523443A2-EA61-4B12-AD16-6DDC3DA36FFE}" type="slidenum">
              <a:rPr lang="en-US" smtClean="0"/>
              <a:t>8</a:t>
            </a:fld>
            <a:endParaRPr lang="en-US"/>
          </a:p>
        </p:txBody>
      </p:sp>
    </p:spTree>
    <p:extLst>
      <p:ext uri="{BB962C8B-B14F-4D97-AF65-F5344CB8AC3E}">
        <p14:creationId xmlns:p14="http://schemas.microsoft.com/office/powerpoint/2010/main" val="2744131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what exactly is Greenhouse gases?</a:t>
            </a:r>
          </a:p>
          <a:p>
            <a:endParaRPr lang="en-US" baseline="0" dirty="0" smtClean="0"/>
          </a:p>
          <a:p>
            <a:r>
              <a:rPr lang="en-US" baseline="0" dirty="0" smtClean="0"/>
              <a:t>Worldwide, the output of greenhouse gases is a source of grave concern. From the time </a:t>
            </a:r>
            <a:r>
              <a:rPr lang="en-US" baseline="0" dirty="0" err="1" smtClean="0"/>
              <a:t>indstrial</a:t>
            </a:r>
            <a:r>
              <a:rPr lang="en-US" baseline="0" dirty="0" smtClean="0"/>
              <a:t> revolution began to 2009, CO2 levels increased 38 percent, while methane increased 148 perfect. </a:t>
            </a:r>
          </a:p>
          <a:p>
            <a:endParaRPr lang="en-US" baseline="0" dirty="0" smtClean="0"/>
          </a:p>
          <a:p>
            <a:pPr marL="171450" indent="-171450">
              <a:buFontTx/>
              <a:buChar char="-"/>
            </a:pPr>
            <a:r>
              <a:rPr lang="en-US" baseline="0" dirty="0" smtClean="0"/>
              <a:t>The worst effects of global warming is:</a:t>
            </a:r>
          </a:p>
          <a:p>
            <a:pPr marL="628650" lvl="1" indent="-171450">
              <a:buFontTx/>
              <a:buChar char="-"/>
            </a:pPr>
            <a:r>
              <a:rPr lang="en-US" baseline="0" dirty="0" smtClean="0"/>
              <a:t>Extreme weather, rising sea levels, plant and animal extinctions, and major climate shifts</a:t>
            </a:r>
          </a:p>
          <a:p>
            <a:pPr marL="457200" lvl="1" indent="0">
              <a:buFontTx/>
              <a:buNone/>
            </a:pPr>
            <a:endParaRPr lang="en-US" baseline="0" dirty="0" smtClean="0"/>
          </a:p>
        </p:txBody>
      </p:sp>
      <p:sp>
        <p:nvSpPr>
          <p:cNvPr id="4" name="Slide Number Placeholder 3"/>
          <p:cNvSpPr>
            <a:spLocks noGrp="1"/>
          </p:cNvSpPr>
          <p:nvPr>
            <p:ph type="sldNum" sz="quarter" idx="10"/>
          </p:nvPr>
        </p:nvSpPr>
        <p:spPr/>
        <p:txBody>
          <a:bodyPr/>
          <a:lstStyle/>
          <a:p>
            <a:fld id="{523443A2-EA61-4B12-AD16-6DDC3DA36FFE}" type="slidenum">
              <a:rPr lang="en-US" smtClean="0"/>
              <a:t>9</a:t>
            </a:fld>
            <a:endParaRPr lang="en-US"/>
          </a:p>
        </p:txBody>
      </p:sp>
    </p:spTree>
    <p:extLst>
      <p:ext uri="{BB962C8B-B14F-4D97-AF65-F5344CB8AC3E}">
        <p14:creationId xmlns:p14="http://schemas.microsoft.com/office/powerpoint/2010/main" val="1003446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14090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57180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53909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39476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29644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38111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12/9/2015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61825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12/9/2015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73711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12/9/2015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44012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19663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64535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12/9/2015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615319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1.pn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685800"/>
            <a:ext cx="8001000" cy="3962399"/>
          </a:xfrm>
        </p:spPr>
        <p:txBody>
          <a:bodyPr>
            <a:normAutofit/>
          </a:bodyPr>
          <a:lstStyle/>
          <a:p>
            <a:pPr algn="l"/>
            <a:r>
              <a:rPr lang="en-US" dirty="0" smtClean="0"/>
              <a:t/>
            </a:r>
            <a:br>
              <a:rPr lang="en-US" dirty="0" smtClean="0"/>
            </a:br>
            <a:r>
              <a:rPr lang="en-US" sz="5300" b="1" dirty="0" smtClean="0">
                <a:solidFill>
                  <a:srgbClr val="00B050"/>
                </a:solidFill>
                <a:latin typeface="Berlin Sans FB Demi" panose="020E0802020502020306" pitchFamily="34" charset="0"/>
              </a:rPr>
              <a:t>Healthy Diet</a:t>
            </a:r>
            <a:br>
              <a:rPr lang="en-US" sz="5300" b="1" dirty="0" smtClean="0">
                <a:solidFill>
                  <a:srgbClr val="00B050"/>
                </a:solidFill>
                <a:latin typeface="Berlin Sans FB Demi" panose="020E0802020502020306" pitchFamily="34" charset="0"/>
              </a:rPr>
            </a:br>
            <a:r>
              <a:rPr lang="en-US" sz="5300" b="1" dirty="0" smtClean="0">
                <a:solidFill>
                  <a:srgbClr val="00B050"/>
                </a:solidFill>
                <a:latin typeface="Berlin Sans FB Demi" panose="020E0802020502020306" pitchFamily="34" charset="0"/>
              </a:rPr>
              <a:t>		Healthy Planet</a:t>
            </a:r>
            <a:br>
              <a:rPr lang="en-US" sz="5300" b="1" dirty="0" smtClean="0">
                <a:solidFill>
                  <a:srgbClr val="00B050"/>
                </a:solidFill>
                <a:latin typeface="Berlin Sans FB Demi" panose="020E0802020502020306" pitchFamily="34" charset="0"/>
              </a:rPr>
            </a:br>
            <a:r>
              <a:rPr lang="en-US" sz="5300" b="1" dirty="0" smtClean="0">
                <a:solidFill>
                  <a:srgbClr val="00B050"/>
                </a:solidFill>
                <a:latin typeface="Berlin Sans FB Demi" panose="020E0802020502020306" pitchFamily="34" charset="0"/>
              </a:rPr>
              <a:t>				Healthy You</a:t>
            </a:r>
            <a:endParaRPr lang="en-US" sz="5300" b="1" dirty="0">
              <a:solidFill>
                <a:srgbClr val="00B050"/>
              </a:solidFill>
              <a:latin typeface="Berlin Sans FB Demi" panose="020E0802020502020306" pitchFamily="34" charset="0"/>
            </a:endParaRPr>
          </a:p>
        </p:txBody>
      </p:sp>
      <p:sp>
        <p:nvSpPr>
          <p:cNvPr id="8" name="Subtitle 7"/>
          <p:cNvSpPr>
            <a:spLocks noGrp="1"/>
          </p:cNvSpPr>
          <p:nvPr>
            <p:ph type="subTitle" idx="1"/>
          </p:nvPr>
        </p:nvSpPr>
        <p:spPr>
          <a:xfrm>
            <a:off x="1371600" y="3886200"/>
            <a:ext cx="7315200" cy="2590800"/>
          </a:xfrm>
        </p:spPr>
        <p:txBody>
          <a:bodyPr>
            <a:normAutofit/>
          </a:bodyPr>
          <a:lstStyle/>
          <a:p>
            <a:endParaRPr lang="en-US" dirty="0" smtClean="0"/>
          </a:p>
          <a:p>
            <a:endParaRPr lang="en-US" dirty="0" smtClean="0">
              <a:solidFill>
                <a:srgbClr val="00B050"/>
              </a:solidFill>
              <a:latin typeface="Berlin Sans FB" panose="020E0602020502020306" pitchFamily="34" charset="0"/>
            </a:endParaRPr>
          </a:p>
          <a:p>
            <a:endParaRPr lang="en-US" dirty="0">
              <a:solidFill>
                <a:srgbClr val="00B050"/>
              </a:solidFill>
              <a:latin typeface="Berlin Sans FB" panose="020E0602020502020306" pitchFamily="34" charset="0"/>
            </a:endParaRPr>
          </a:p>
          <a:p>
            <a:r>
              <a:rPr lang="en-US" dirty="0" smtClean="0">
                <a:solidFill>
                  <a:srgbClr val="00B050"/>
                </a:solidFill>
                <a:latin typeface="Berlin Sans FB" panose="020E0602020502020306" pitchFamily="34" charset="0"/>
              </a:rPr>
              <a:t>				By: Kristine Chan</a:t>
            </a:r>
            <a:endParaRPr lang="en-US" dirty="0">
              <a:solidFill>
                <a:srgbClr val="00B050"/>
              </a:solidFill>
              <a:latin typeface="Berlin Sans FB" panose="020E0602020502020306" pitchFamily="34" charset="0"/>
            </a:endParaRPr>
          </a:p>
          <a:p>
            <a:endParaRPr lang="en-US" dirty="0"/>
          </a:p>
        </p:txBody>
      </p:sp>
      <p:sp>
        <p:nvSpPr>
          <p:cNvPr id="9" name="TextBox 8"/>
          <p:cNvSpPr txBox="1"/>
          <p:nvPr/>
        </p:nvSpPr>
        <p:spPr>
          <a:xfrm>
            <a:off x="1143000" y="4734745"/>
            <a:ext cx="7315200" cy="646331"/>
          </a:xfrm>
          <a:prstGeom prst="rect">
            <a:avLst/>
          </a:prstGeom>
          <a:noFill/>
        </p:spPr>
        <p:txBody>
          <a:bodyPr wrap="square" rtlCol="0">
            <a:spAutoFit/>
          </a:bodyPr>
          <a:lstStyle/>
          <a:p>
            <a:pPr algn="ctr"/>
            <a:r>
              <a:rPr lang="en-US" b="1" dirty="0" smtClean="0">
                <a:solidFill>
                  <a:schemeClr val="accent3">
                    <a:lumMod val="50000"/>
                  </a:schemeClr>
                </a:solidFill>
              </a:rPr>
              <a:t>“ We are all in a planetary emergency” </a:t>
            </a:r>
          </a:p>
          <a:p>
            <a:pPr algn="ctr"/>
            <a:r>
              <a:rPr lang="en-US" b="1" dirty="0">
                <a:solidFill>
                  <a:schemeClr val="accent3">
                    <a:lumMod val="50000"/>
                  </a:schemeClr>
                </a:solidFill>
              </a:rPr>
              <a:t>	</a:t>
            </a:r>
            <a:r>
              <a:rPr lang="en-US" b="1" dirty="0" smtClean="0">
                <a:solidFill>
                  <a:schemeClr val="accent3">
                    <a:lumMod val="50000"/>
                  </a:schemeClr>
                </a:solidFill>
              </a:rPr>
              <a:t>			-Al Gore</a:t>
            </a:r>
            <a:endParaRPr lang="en-US" b="1" dirty="0">
              <a:solidFill>
                <a:schemeClr val="accent3">
                  <a:lumMod val="50000"/>
                </a:schemeClr>
              </a:solidFill>
            </a:endParaRPr>
          </a:p>
        </p:txBody>
      </p:sp>
    </p:spTree>
    <p:extLst>
      <p:ext uri="{BB962C8B-B14F-4D97-AF65-F5344CB8AC3E}">
        <p14:creationId xmlns:p14="http://schemas.microsoft.com/office/powerpoint/2010/main" val="37221897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chemeClr val="accent3">
                    <a:lumMod val="50000"/>
                  </a:schemeClr>
                </a:solidFill>
                <a:latin typeface="Berlin Sans FB" panose="020E0602020502020306" pitchFamily="34" charset="0"/>
              </a:rPr>
              <a:t>Impact of livestock</a:t>
            </a:r>
            <a:endParaRPr lang="en-US" b="1" dirty="0">
              <a:solidFill>
                <a:schemeClr val="accent3">
                  <a:lumMod val="50000"/>
                </a:schemeClr>
              </a:solidFill>
              <a:latin typeface="Berlin Sans FB" panose="020E0602020502020306"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4504143"/>
            <a:ext cx="3801979" cy="2353857"/>
          </a:xfrm>
          <a:prstGeom prst="rect">
            <a:avLst/>
          </a:prstGeom>
        </p:spPr>
      </p:pic>
      <p:sp>
        <p:nvSpPr>
          <p:cNvPr id="3" name="Content Placeholder 2"/>
          <p:cNvSpPr>
            <a:spLocks noGrp="1"/>
          </p:cNvSpPr>
          <p:nvPr>
            <p:ph idx="1"/>
          </p:nvPr>
        </p:nvSpPr>
        <p:spPr>
          <a:xfrm>
            <a:off x="457200" y="1066800"/>
            <a:ext cx="8229600" cy="4525963"/>
          </a:xfrm>
        </p:spPr>
        <p:txBody>
          <a:bodyPr>
            <a:normAutofit fontScale="85000" lnSpcReduction="20000"/>
          </a:bodyPr>
          <a:lstStyle/>
          <a:p>
            <a:pPr>
              <a:buFont typeface="Wingdings" panose="05000000000000000000" pitchFamily="2" charset="2"/>
              <a:buChar char="Ø"/>
            </a:pPr>
            <a:r>
              <a:rPr lang="en-US" dirty="0" smtClean="0">
                <a:solidFill>
                  <a:schemeClr val="accent3">
                    <a:lumMod val="50000"/>
                  </a:schemeClr>
                </a:solidFill>
                <a:latin typeface="Berlin Sans FB" panose="020E0602020502020306" pitchFamily="34" charset="0"/>
              </a:rPr>
              <a:t>Methane emissions mostly occur as part of the natural digestive process of animals and manure management</a:t>
            </a:r>
            <a:r>
              <a:rPr lang="en-US" dirty="0">
                <a:solidFill>
                  <a:schemeClr val="accent3">
                    <a:lumMod val="50000"/>
                  </a:schemeClr>
                </a:solidFill>
                <a:latin typeface="Berlin Sans FB" panose="020E0602020502020306" pitchFamily="34" charset="0"/>
              </a:rPr>
              <a:t> </a:t>
            </a:r>
            <a:r>
              <a:rPr lang="en-US" dirty="0" smtClean="0">
                <a:solidFill>
                  <a:schemeClr val="accent3">
                    <a:lumMod val="50000"/>
                  </a:schemeClr>
                </a:solidFill>
                <a:latin typeface="Berlin Sans FB" panose="020E0602020502020306" pitchFamily="34" charset="0"/>
              </a:rPr>
              <a:t>in livestock operations</a:t>
            </a:r>
          </a:p>
          <a:p>
            <a:pPr>
              <a:buFont typeface="Wingdings" panose="05000000000000000000" pitchFamily="2" charset="2"/>
              <a:buChar char="Ø"/>
            </a:pPr>
            <a:r>
              <a:rPr lang="en-US" dirty="0" smtClean="0">
                <a:solidFill>
                  <a:schemeClr val="accent3">
                    <a:lumMod val="50000"/>
                  </a:schemeClr>
                </a:solidFill>
                <a:latin typeface="Berlin Sans FB" panose="020E0602020502020306" pitchFamily="34" charset="0"/>
              </a:rPr>
              <a:t>Production of livestock accounts for nearly one fifth of all global greenhouse emission</a:t>
            </a:r>
          </a:p>
          <a:p>
            <a:pPr lvl="1">
              <a:buFontTx/>
              <a:buChar char="-"/>
            </a:pPr>
            <a:r>
              <a:rPr lang="en-US" b="1" dirty="0" smtClean="0">
                <a:solidFill>
                  <a:schemeClr val="accent3">
                    <a:lumMod val="50000"/>
                  </a:schemeClr>
                </a:solidFill>
                <a:latin typeface="Berlin Sans FB" panose="020E0602020502020306" pitchFamily="34" charset="0"/>
              </a:rPr>
              <a:t>In 1965, 10 billion </a:t>
            </a:r>
            <a:r>
              <a:rPr lang="en-US" b="1" dirty="0" err="1" smtClean="0">
                <a:solidFill>
                  <a:schemeClr val="accent3">
                    <a:lumMod val="50000"/>
                  </a:schemeClr>
                </a:solidFill>
                <a:latin typeface="Berlin Sans FB" panose="020E0602020502020306" pitchFamily="34" charset="0"/>
              </a:rPr>
              <a:t>livesttock</a:t>
            </a:r>
            <a:r>
              <a:rPr lang="en-US" b="1" dirty="0" smtClean="0">
                <a:solidFill>
                  <a:schemeClr val="accent3">
                    <a:lumMod val="50000"/>
                  </a:schemeClr>
                </a:solidFill>
                <a:latin typeface="Berlin Sans FB" panose="020E0602020502020306" pitchFamily="34" charset="0"/>
              </a:rPr>
              <a:t> animals were slaughtered each year, today that number is 55 billion </a:t>
            </a:r>
          </a:p>
          <a:p>
            <a:pPr marL="571500" indent="-514350">
              <a:buFont typeface="Wingdings" panose="05000000000000000000" pitchFamily="2" charset="2"/>
              <a:buChar char="Ø"/>
            </a:pPr>
            <a:r>
              <a:rPr lang="en-US" dirty="0">
                <a:solidFill>
                  <a:schemeClr val="accent3">
                    <a:lumMod val="50000"/>
                  </a:schemeClr>
                </a:solidFill>
                <a:latin typeface="Berlin Sans FB" panose="020E0602020502020306" pitchFamily="34" charset="0"/>
              </a:rPr>
              <a:t>C</a:t>
            </a:r>
            <a:r>
              <a:rPr lang="en-US" dirty="0" smtClean="0">
                <a:solidFill>
                  <a:schemeClr val="accent3">
                    <a:lumMod val="50000"/>
                  </a:schemeClr>
                </a:solidFill>
                <a:latin typeface="Berlin Sans FB" panose="020E0602020502020306" pitchFamily="34" charset="0"/>
              </a:rPr>
              <a:t>onfined </a:t>
            </a:r>
            <a:r>
              <a:rPr lang="en-US" dirty="0">
                <a:solidFill>
                  <a:schemeClr val="accent3">
                    <a:lumMod val="50000"/>
                  </a:schemeClr>
                </a:solidFill>
                <a:latin typeface="Berlin Sans FB" panose="020E0602020502020306" pitchFamily="34" charset="0"/>
              </a:rPr>
              <a:t>farm animals generate more than 450 million </a:t>
            </a:r>
            <a:r>
              <a:rPr lang="en-US" dirty="0" smtClean="0">
                <a:solidFill>
                  <a:schemeClr val="accent3">
                    <a:lumMod val="50000"/>
                  </a:schemeClr>
                </a:solidFill>
                <a:latin typeface="Berlin Sans FB" panose="020E0602020502020306" pitchFamily="34" charset="0"/>
              </a:rPr>
              <a:t>tons </a:t>
            </a:r>
            <a:r>
              <a:rPr lang="en-US" dirty="0">
                <a:solidFill>
                  <a:schemeClr val="accent3">
                    <a:lumMod val="50000"/>
                  </a:schemeClr>
                </a:solidFill>
                <a:latin typeface="Berlin Sans FB" panose="020E0602020502020306" pitchFamily="34" charset="0"/>
              </a:rPr>
              <a:t>of </a:t>
            </a:r>
            <a:r>
              <a:rPr lang="en-US" dirty="0" smtClean="0">
                <a:solidFill>
                  <a:schemeClr val="accent3">
                    <a:lumMod val="50000"/>
                  </a:schemeClr>
                </a:solidFill>
                <a:latin typeface="Berlin Sans FB" panose="020E0602020502020306" pitchFamily="34" charset="0"/>
              </a:rPr>
              <a:t>manure annually</a:t>
            </a:r>
            <a:r>
              <a:rPr lang="en-US" dirty="0">
                <a:solidFill>
                  <a:schemeClr val="accent3">
                    <a:lumMod val="50000"/>
                  </a:schemeClr>
                </a:solidFill>
                <a:latin typeface="Berlin Sans FB" panose="020E0602020502020306" pitchFamily="34" charset="0"/>
              </a:rPr>
              <a:t>, </a:t>
            </a:r>
            <a:endParaRPr lang="en-US" dirty="0" smtClean="0">
              <a:solidFill>
                <a:schemeClr val="accent3">
                  <a:lumMod val="50000"/>
                </a:schemeClr>
              </a:solidFill>
              <a:latin typeface="Berlin Sans FB" panose="020E0602020502020306" pitchFamily="34" charset="0"/>
            </a:endParaRPr>
          </a:p>
          <a:p>
            <a:pPr marL="57150" indent="0">
              <a:buNone/>
            </a:pPr>
            <a:r>
              <a:rPr lang="en-US" dirty="0">
                <a:solidFill>
                  <a:schemeClr val="accent3">
                    <a:lumMod val="50000"/>
                  </a:schemeClr>
                </a:solidFill>
                <a:latin typeface="Berlin Sans FB" panose="020E0602020502020306" pitchFamily="34" charset="0"/>
              </a:rPr>
              <a:t> </a:t>
            </a:r>
            <a:r>
              <a:rPr lang="en-US" dirty="0" smtClean="0">
                <a:solidFill>
                  <a:schemeClr val="accent3">
                    <a:lumMod val="50000"/>
                  </a:schemeClr>
                </a:solidFill>
                <a:latin typeface="Berlin Sans FB" panose="020E0602020502020306" pitchFamily="34" charset="0"/>
              </a:rPr>
              <a:t>     3 </a:t>
            </a:r>
            <a:r>
              <a:rPr lang="en-US" dirty="0">
                <a:solidFill>
                  <a:schemeClr val="accent3">
                    <a:lumMod val="50000"/>
                  </a:schemeClr>
                </a:solidFill>
                <a:latin typeface="Berlin Sans FB" panose="020E0602020502020306" pitchFamily="34" charset="0"/>
              </a:rPr>
              <a:t>times more raw waste </a:t>
            </a:r>
            <a:r>
              <a:rPr lang="en-US" dirty="0" smtClean="0">
                <a:solidFill>
                  <a:schemeClr val="accent3">
                    <a:lumMod val="50000"/>
                  </a:schemeClr>
                </a:solidFill>
                <a:latin typeface="Berlin Sans FB" panose="020E0602020502020306" pitchFamily="34" charset="0"/>
              </a:rPr>
              <a:t>than </a:t>
            </a:r>
          </a:p>
          <a:p>
            <a:pPr marL="57150" indent="0">
              <a:buNone/>
            </a:pPr>
            <a:r>
              <a:rPr lang="en-US" dirty="0">
                <a:solidFill>
                  <a:schemeClr val="accent3">
                    <a:lumMod val="50000"/>
                  </a:schemeClr>
                </a:solidFill>
                <a:latin typeface="Berlin Sans FB" panose="020E0602020502020306" pitchFamily="34" charset="0"/>
              </a:rPr>
              <a:t> </a:t>
            </a:r>
            <a:r>
              <a:rPr lang="en-US" dirty="0" smtClean="0">
                <a:solidFill>
                  <a:schemeClr val="accent3">
                    <a:lumMod val="50000"/>
                  </a:schemeClr>
                </a:solidFill>
                <a:latin typeface="Berlin Sans FB" panose="020E0602020502020306" pitchFamily="34" charset="0"/>
              </a:rPr>
              <a:t>     generated </a:t>
            </a:r>
            <a:r>
              <a:rPr lang="en-US" dirty="0">
                <a:solidFill>
                  <a:schemeClr val="accent3">
                    <a:lumMod val="50000"/>
                  </a:schemeClr>
                </a:solidFill>
                <a:latin typeface="Berlin Sans FB" panose="020E0602020502020306" pitchFamily="34" charset="0"/>
              </a:rPr>
              <a:t>by Americans.</a:t>
            </a:r>
            <a:endParaRPr lang="en-US" dirty="0" smtClean="0">
              <a:solidFill>
                <a:schemeClr val="accent3">
                  <a:lumMod val="50000"/>
                </a:schemeClr>
              </a:solidFill>
              <a:latin typeface="Berlin Sans FB" panose="020E0602020502020306" pitchFamily="34" charset="0"/>
            </a:endParaRPr>
          </a:p>
        </p:txBody>
      </p:sp>
    </p:spTree>
    <p:extLst>
      <p:ext uri="{BB962C8B-B14F-4D97-AF65-F5344CB8AC3E}">
        <p14:creationId xmlns:p14="http://schemas.microsoft.com/office/powerpoint/2010/main" val="1903751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accent3">
                    <a:lumMod val="50000"/>
                  </a:schemeClr>
                </a:solidFill>
                <a:latin typeface="Berlin Sans FB" panose="020E0602020502020306" pitchFamily="34" charset="0"/>
              </a:rPr>
              <a:t>Industrial vs Sustainable </a:t>
            </a:r>
            <a:r>
              <a:rPr lang="en-US" sz="3200" dirty="0">
                <a:solidFill>
                  <a:schemeClr val="accent3">
                    <a:lumMod val="50000"/>
                  </a:schemeClr>
                </a:solidFill>
                <a:latin typeface="Berlin Sans FB" panose="020E0602020502020306" pitchFamily="34" charset="0"/>
              </a:rPr>
              <a:t>A</a:t>
            </a:r>
            <a:r>
              <a:rPr lang="en-US" sz="3200" dirty="0" smtClean="0">
                <a:solidFill>
                  <a:schemeClr val="accent3">
                    <a:lumMod val="50000"/>
                  </a:schemeClr>
                </a:solidFill>
                <a:latin typeface="Berlin Sans FB" panose="020E0602020502020306" pitchFamily="34" charset="0"/>
              </a:rPr>
              <a:t>griculture</a:t>
            </a:r>
            <a:endParaRPr lang="en-US" sz="3200" dirty="0">
              <a:solidFill>
                <a:schemeClr val="accent3">
                  <a:lumMod val="50000"/>
                </a:schemeClr>
              </a:solidFill>
              <a:latin typeface="Berlin Sans FB" panose="020E0602020502020306" pitchFamily="34" charset="0"/>
            </a:endParaRPr>
          </a:p>
        </p:txBody>
      </p:sp>
      <p:sp>
        <p:nvSpPr>
          <p:cNvPr id="4" name="Text Placeholder 3"/>
          <p:cNvSpPr>
            <a:spLocks noGrp="1"/>
          </p:cNvSpPr>
          <p:nvPr>
            <p:ph type="body" idx="1"/>
          </p:nvPr>
        </p:nvSpPr>
        <p:spPr>
          <a:xfrm>
            <a:off x="418306" y="1219200"/>
            <a:ext cx="4040188" cy="639762"/>
          </a:xfrm>
        </p:spPr>
        <p:txBody>
          <a:bodyPr/>
          <a:lstStyle/>
          <a:p>
            <a:r>
              <a:rPr lang="en-US" dirty="0" smtClean="0">
                <a:latin typeface="Berlin Sans FB" panose="020E0602020502020306" pitchFamily="34" charset="0"/>
              </a:rPr>
              <a:t>Industrial </a:t>
            </a:r>
            <a:endParaRPr lang="en-US" dirty="0">
              <a:latin typeface="Berlin Sans FB" panose="020E0602020502020306" pitchFamily="34" charset="0"/>
            </a:endParaRPr>
          </a:p>
        </p:txBody>
      </p:sp>
      <p:sp>
        <p:nvSpPr>
          <p:cNvPr id="5" name="Content Placeholder 4"/>
          <p:cNvSpPr>
            <a:spLocks noGrp="1"/>
          </p:cNvSpPr>
          <p:nvPr>
            <p:ph sz="half" idx="2"/>
          </p:nvPr>
        </p:nvSpPr>
        <p:spPr>
          <a:xfrm>
            <a:off x="418306" y="1905000"/>
            <a:ext cx="4040188" cy="2701925"/>
          </a:xfrm>
        </p:spPr>
        <p:txBody>
          <a:bodyPr/>
          <a:lstStyle/>
          <a:p>
            <a:pPr>
              <a:buFont typeface="Wingdings" panose="05000000000000000000" pitchFamily="2" charset="2"/>
              <a:buChar char="Ø"/>
            </a:pPr>
            <a:r>
              <a:rPr lang="en-US" dirty="0" smtClean="0">
                <a:latin typeface="Berlin Sans FB" panose="020E0602020502020306" pitchFamily="34" charset="0"/>
              </a:rPr>
              <a:t>Health consequences</a:t>
            </a:r>
          </a:p>
          <a:p>
            <a:pPr>
              <a:buFont typeface="Wingdings" panose="05000000000000000000" pitchFamily="2" charset="2"/>
              <a:buChar char="Ø"/>
            </a:pPr>
            <a:r>
              <a:rPr lang="en-US" dirty="0" smtClean="0">
                <a:latin typeface="Berlin Sans FB" panose="020E0602020502020306" pitchFamily="34" charset="0"/>
              </a:rPr>
              <a:t>Decline in nutrients</a:t>
            </a:r>
          </a:p>
          <a:p>
            <a:pPr>
              <a:buFont typeface="Wingdings" panose="05000000000000000000" pitchFamily="2" charset="2"/>
              <a:buChar char="Ø"/>
            </a:pPr>
            <a:r>
              <a:rPr lang="en-US" dirty="0" smtClean="0">
                <a:latin typeface="Berlin Sans FB" panose="020E0602020502020306" pitchFamily="34" charset="0"/>
              </a:rPr>
              <a:t>Pesticides &amp; fertilizers</a:t>
            </a:r>
          </a:p>
          <a:p>
            <a:pPr>
              <a:buFont typeface="Wingdings" panose="05000000000000000000" pitchFamily="2" charset="2"/>
              <a:buChar char="Ø"/>
            </a:pPr>
            <a:r>
              <a:rPr lang="en-US" dirty="0" smtClean="0">
                <a:latin typeface="Berlin Sans FB" panose="020E0602020502020306" pitchFamily="34" charset="0"/>
              </a:rPr>
              <a:t>Contamination</a:t>
            </a:r>
          </a:p>
          <a:p>
            <a:pPr>
              <a:buFont typeface="Wingdings" panose="05000000000000000000" pitchFamily="2" charset="2"/>
              <a:buChar char="Ø"/>
            </a:pPr>
            <a:r>
              <a:rPr lang="en-US" dirty="0" smtClean="0">
                <a:latin typeface="Berlin Sans FB" panose="020E0602020502020306" pitchFamily="34" charset="0"/>
              </a:rPr>
              <a:t>Drive out small businesses</a:t>
            </a:r>
          </a:p>
          <a:p>
            <a:pPr>
              <a:buFont typeface="Wingdings" panose="05000000000000000000" pitchFamily="2" charset="2"/>
              <a:buChar char="Ø"/>
            </a:pPr>
            <a:endParaRPr lang="en-US" dirty="0" smtClean="0">
              <a:latin typeface="Berlin Sans FB" panose="020E0602020502020306" pitchFamily="34" charset="0"/>
            </a:endParaRPr>
          </a:p>
          <a:p>
            <a:pPr>
              <a:buFont typeface="Wingdings" panose="05000000000000000000" pitchFamily="2" charset="2"/>
              <a:buChar char="Ø"/>
            </a:pPr>
            <a:endParaRPr lang="en-US" dirty="0">
              <a:latin typeface="Berlin Sans FB" panose="020E0602020502020306" pitchFamily="34" charset="0"/>
            </a:endParaRPr>
          </a:p>
        </p:txBody>
      </p:sp>
      <p:sp>
        <p:nvSpPr>
          <p:cNvPr id="6" name="Text Placeholder 5"/>
          <p:cNvSpPr>
            <a:spLocks noGrp="1"/>
          </p:cNvSpPr>
          <p:nvPr>
            <p:ph type="body" sz="quarter" idx="3"/>
          </p:nvPr>
        </p:nvSpPr>
        <p:spPr>
          <a:xfrm>
            <a:off x="4705535" y="1295400"/>
            <a:ext cx="4041775" cy="639762"/>
          </a:xfrm>
        </p:spPr>
        <p:txBody>
          <a:bodyPr/>
          <a:lstStyle/>
          <a:p>
            <a:r>
              <a:rPr lang="en-US" dirty="0" smtClean="0">
                <a:latin typeface="Berlin Sans FB" panose="020E0602020502020306" pitchFamily="34" charset="0"/>
              </a:rPr>
              <a:t>Sustainable</a:t>
            </a:r>
            <a:endParaRPr lang="en-US" dirty="0">
              <a:latin typeface="Berlin Sans FB" panose="020E0602020502020306"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950" y="4363877"/>
            <a:ext cx="4600946" cy="2189323"/>
          </a:xfrm>
          <a:prstGeom prst="rect">
            <a:avLst/>
          </a:prstGeom>
        </p:spPr>
      </p:pic>
      <p:sp>
        <p:nvSpPr>
          <p:cNvPr id="7" name="Content Placeholder 6"/>
          <p:cNvSpPr>
            <a:spLocks noGrp="1"/>
          </p:cNvSpPr>
          <p:nvPr>
            <p:ph sz="quarter" idx="4"/>
          </p:nvPr>
        </p:nvSpPr>
        <p:spPr>
          <a:xfrm>
            <a:off x="4705535" y="1905000"/>
            <a:ext cx="4041775" cy="3951288"/>
          </a:xfrm>
        </p:spPr>
        <p:txBody>
          <a:bodyPr/>
          <a:lstStyle/>
          <a:p>
            <a:pPr>
              <a:buFont typeface="Wingdings" panose="05000000000000000000" pitchFamily="2" charset="2"/>
              <a:buChar char="Ø"/>
            </a:pPr>
            <a:r>
              <a:rPr lang="en-US" dirty="0" smtClean="0">
                <a:latin typeface="Berlin Sans FB" panose="020E0602020502020306" pitchFamily="34" charset="0"/>
              </a:rPr>
              <a:t>Health benefits</a:t>
            </a:r>
          </a:p>
          <a:p>
            <a:pPr>
              <a:buFont typeface="Wingdings" panose="05000000000000000000" pitchFamily="2" charset="2"/>
              <a:buChar char="Ø"/>
            </a:pPr>
            <a:r>
              <a:rPr lang="en-US" dirty="0" smtClean="0">
                <a:latin typeface="Berlin Sans FB" panose="020E0602020502020306" pitchFamily="34" charset="0"/>
              </a:rPr>
              <a:t>Increase intake of nutrients and </a:t>
            </a:r>
            <a:r>
              <a:rPr lang="en-US" dirty="0" err="1" smtClean="0">
                <a:latin typeface="Berlin Sans FB" panose="020E0602020502020306" pitchFamily="34" charset="0"/>
              </a:rPr>
              <a:t>antidioxidants</a:t>
            </a:r>
            <a:endParaRPr lang="en-US" dirty="0" smtClean="0">
              <a:latin typeface="Berlin Sans FB" panose="020E0602020502020306" pitchFamily="34" charset="0"/>
            </a:endParaRPr>
          </a:p>
          <a:p>
            <a:pPr>
              <a:buFont typeface="Wingdings" panose="05000000000000000000" pitchFamily="2" charset="2"/>
              <a:buChar char="Ø"/>
            </a:pPr>
            <a:r>
              <a:rPr lang="en-US" dirty="0" smtClean="0">
                <a:latin typeface="Berlin Sans FB" panose="020E0602020502020306" pitchFamily="34" charset="0"/>
              </a:rPr>
              <a:t>Decreased exposure to harmful substances</a:t>
            </a:r>
          </a:p>
          <a:p>
            <a:pPr>
              <a:buFont typeface="Wingdings" panose="05000000000000000000" pitchFamily="2" charset="2"/>
              <a:buChar char="Ø"/>
            </a:pPr>
            <a:r>
              <a:rPr lang="en-US" b="1" dirty="0" smtClean="0">
                <a:latin typeface="Berlin Sans FB" panose="020E0602020502020306" pitchFamily="34" charset="0"/>
              </a:rPr>
              <a:t>Support environmental &amp; socially responsible food system</a:t>
            </a:r>
          </a:p>
          <a:p>
            <a:endParaRPr lang="en-US" dirty="0" smtClean="0">
              <a:latin typeface="Berlin Sans FB" panose="020E0602020502020306" pitchFamily="34" charset="0"/>
            </a:endParaRPr>
          </a:p>
          <a:p>
            <a:endParaRPr lang="en-US" dirty="0">
              <a:latin typeface="Berlin Sans FB" panose="020E0602020502020306"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4363877"/>
            <a:ext cx="3810000" cy="2189323"/>
          </a:xfrm>
          <a:prstGeom prst="rect">
            <a:avLst/>
          </a:prstGeom>
        </p:spPr>
      </p:pic>
    </p:spTree>
    <p:extLst>
      <p:ext uri="{BB962C8B-B14F-4D97-AF65-F5344CB8AC3E}">
        <p14:creationId xmlns:p14="http://schemas.microsoft.com/office/powerpoint/2010/main" val="6058059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l="-6000" r="-6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05" y="0"/>
            <a:ext cx="4002105" cy="2392048"/>
          </a:xfrm>
          <a:prstGeom prst="rect">
            <a:avLst/>
          </a:prstGeom>
          <a:ln w="76200"/>
        </p:spPr>
        <p:style>
          <a:lnRef idx="2">
            <a:schemeClr val="dk1"/>
          </a:lnRef>
          <a:fillRef idx="1">
            <a:schemeClr val="lt1"/>
          </a:fillRef>
          <a:effectRef idx="0">
            <a:schemeClr val="dk1"/>
          </a:effectRef>
          <a:fontRef idx="minor">
            <a:schemeClr val="dk1"/>
          </a:fontRef>
        </p:style>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05" y="2368316"/>
            <a:ext cx="4002105" cy="2590800"/>
          </a:xfrm>
          <a:prstGeom prst="rect">
            <a:avLst/>
          </a:prstGeom>
          <a:ln w="76200"/>
        </p:spPr>
        <p:style>
          <a:lnRef idx="2">
            <a:schemeClr val="dk1"/>
          </a:lnRef>
          <a:fillRef idx="1">
            <a:schemeClr val="lt1"/>
          </a:fillRef>
          <a:effectRef idx="0">
            <a:schemeClr val="dk1"/>
          </a:effectRef>
          <a:fontRef idx="minor">
            <a:schemeClr val="dk1"/>
          </a:fontRef>
        </p:style>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05" y="4959116"/>
            <a:ext cx="4002105" cy="1898884"/>
          </a:xfrm>
          <a:prstGeom prst="rect">
            <a:avLst/>
          </a:prstGeom>
          <a:ln w="76200"/>
        </p:spPr>
        <p:style>
          <a:lnRef idx="2">
            <a:schemeClr val="dk1"/>
          </a:lnRef>
          <a:fillRef idx="1">
            <a:schemeClr val="lt1"/>
          </a:fillRef>
          <a:effectRef idx="0">
            <a:schemeClr val="dk1"/>
          </a:effectRef>
          <a:fontRef idx="minor">
            <a:schemeClr val="dk1"/>
          </a:fontRef>
        </p:style>
      </p:pic>
      <p:sp>
        <p:nvSpPr>
          <p:cNvPr id="16" name="TextBox 15"/>
          <p:cNvSpPr txBox="1"/>
          <p:nvPr/>
        </p:nvSpPr>
        <p:spPr>
          <a:xfrm>
            <a:off x="4073004" y="0"/>
            <a:ext cx="5070996" cy="4031873"/>
          </a:xfrm>
          <a:prstGeom prst="rect">
            <a:avLst/>
          </a:prstGeom>
          <a:noFill/>
          <a:ln w="76200">
            <a:solidFill>
              <a:schemeClr val="tx1"/>
            </a:solidFill>
          </a:ln>
        </p:spPr>
        <p:txBody>
          <a:bodyPr wrap="square" rtlCol="0">
            <a:spAutoFit/>
          </a:bodyPr>
          <a:lstStyle/>
          <a:p>
            <a:pPr algn="ctr"/>
            <a:endParaRPr lang="en-US" sz="3600" b="1" i="1" dirty="0" smtClean="0">
              <a:solidFill>
                <a:schemeClr val="accent3">
                  <a:lumMod val="50000"/>
                </a:schemeClr>
              </a:solidFill>
            </a:endParaRPr>
          </a:p>
          <a:p>
            <a:pPr algn="ctr"/>
            <a:r>
              <a:rPr lang="en-US" sz="3600" b="1" i="1" dirty="0" smtClean="0">
                <a:solidFill>
                  <a:schemeClr val="accent3">
                    <a:lumMod val="50000"/>
                  </a:schemeClr>
                </a:solidFill>
              </a:rPr>
              <a:t>“Fresher than fresh”</a:t>
            </a:r>
          </a:p>
          <a:p>
            <a:pPr algn="ctr"/>
            <a:r>
              <a:rPr lang="en-US" sz="3600" b="1" i="1" dirty="0" smtClean="0">
                <a:solidFill>
                  <a:schemeClr val="accent3">
                    <a:lumMod val="50000"/>
                  </a:schemeClr>
                </a:solidFill>
              </a:rPr>
              <a:t>“Model for cooperation      and 	sustainability” </a:t>
            </a:r>
          </a:p>
          <a:p>
            <a:pPr algn="r"/>
            <a:endParaRPr lang="en-US" sz="3200" b="1" i="1" dirty="0" smtClean="0">
              <a:solidFill>
                <a:schemeClr val="accent3">
                  <a:lumMod val="50000"/>
                </a:schemeClr>
              </a:solidFill>
            </a:endParaRPr>
          </a:p>
          <a:p>
            <a:pPr algn="r"/>
            <a:r>
              <a:rPr lang="en-US" sz="3200" b="1" i="1" dirty="0" smtClean="0">
                <a:solidFill>
                  <a:schemeClr val="accent3">
                    <a:lumMod val="50000"/>
                  </a:schemeClr>
                </a:solidFill>
              </a:rPr>
              <a:t>-</a:t>
            </a:r>
            <a:r>
              <a:rPr lang="en-US" sz="2800" b="1" i="1" dirty="0" smtClean="0">
                <a:solidFill>
                  <a:schemeClr val="accent3">
                    <a:lumMod val="50000"/>
                  </a:schemeClr>
                </a:solidFill>
              </a:rPr>
              <a:t>Members of PSFC</a:t>
            </a:r>
          </a:p>
          <a:p>
            <a:pPr algn="r"/>
            <a:r>
              <a:rPr lang="en-US" sz="1600" b="1" i="1" dirty="0" smtClean="0">
                <a:solidFill>
                  <a:schemeClr val="accent3">
                    <a:lumMod val="50000"/>
                  </a:schemeClr>
                </a:solidFill>
              </a:rPr>
              <a:t>(782 </a:t>
            </a:r>
            <a:r>
              <a:rPr lang="en-US" sz="1600" b="1" i="1" dirty="0">
                <a:solidFill>
                  <a:schemeClr val="accent3">
                    <a:lumMod val="50000"/>
                  </a:schemeClr>
                </a:solidFill>
              </a:rPr>
              <a:t>Union St, Brooklyn </a:t>
            </a:r>
            <a:r>
              <a:rPr lang="en-US" sz="1600" b="1" i="1" dirty="0" smtClean="0">
                <a:solidFill>
                  <a:schemeClr val="accent3">
                    <a:lumMod val="50000"/>
                  </a:schemeClr>
                </a:solidFill>
              </a:rPr>
              <a:t>NY)</a:t>
            </a:r>
            <a:endParaRPr lang="en-US" sz="1600" b="1" i="1" dirty="0">
              <a:solidFill>
                <a:schemeClr val="accent3">
                  <a:lumMod val="50000"/>
                </a:schemeClr>
              </a:solidFill>
            </a:endParaRPr>
          </a:p>
          <a:p>
            <a:pPr marL="457200" indent="-457200" algn="r">
              <a:buFontTx/>
              <a:buChar char="-"/>
            </a:pPr>
            <a:endParaRPr lang="en-US" sz="3200" b="1" i="1" dirty="0" smtClean="0">
              <a:solidFill>
                <a:schemeClr val="accent3">
                  <a:lumMod val="50000"/>
                </a:schemeClr>
              </a:solidFill>
            </a:endParaRPr>
          </a:p>
        </p:txBody>
      </p:sp>
      <p:cxnSp>
        <p:nvCxnSpPr>
          <p:cNvPr id="19" name="Straight Connector 18"/>
          <p:cNvCxnSpPr/>
          <p:nvPr/>
        </p:nvCxnSpPr>
        <p:spPr>
          <a:xfrm>
            <a:off x="3962400" y="-381000"/>
            <a:ext cx="508671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7291" y="3663716"/>
            <a:ext cx="5086709" cy="3166210"/>
          </a:xfrm>
          <a:prstGeom prst="rect">
            <a:avLst/>
          </a:prstGeom>
          <a:ln w="76200"/>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3563218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3">
                    <a:lumMod val="50000"/>
                  </a:schemeClr>
                </a:solidFill>
                <a:latin typeface="Berlin Sans FB Demi" panose="020E0802020502020306" pitchFamily="34" charset="0"/>
              </a:rPr>
              <a:t>Park Slope Food Coop</a:t>
            </a:r>
            <a:endParaRPr lang="en-US" dirty="0">
              <a:solidFill>
                <a:schemeClr val="accent3">
                  <a:lumMod val="50000"/>
                </a:schemeClr>
              </a:solidFill>
              <a:latin typeface="Berlin Sans FB Demi" panose="020E0802020502020306" pitchFamily="34" charset="0"/>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2800" dirty="0">
                <a:solidFill>
                  <a:schemeClr val="accent3">
                    <a:lumMod val="50000"/>
                  </a:schemeClr>
                </a:solidFill>
                <a:latin typeface="Berlin Sans FB" panose="020E0602020502020306" pitchFamily="34" charset="0"/>
              </a:rPr>
              <a:t>Maximize provision of foods and cosmetics which are organically and/or regionally grown, </a:t>
            </a:r>
            <a:r>
              <a:rPr lang="en-US" sz="2800" dirty="0" smtClean="0">
                <a:solidFill>
                  <a:schemeClr val="accent3">
                    <a:lumMod val="50000"/>
                  </a:schemeClr>
                </a:solidFill>
                <a:latin typeface="Berlin Sans FB" panose="020E0602020502020306" pitchFamily="34" charset="0"/>
              </a:rPr>
              <a:t>cruelty-free</a:t>
            </a:r>
          </a:p>
          <a:p>
            <a:pPr>
              <a:buFont typeface="Wingdings" panose="05000000000000000000" pitchFamily="2" charset="2"/>
              <a:buChar char="Ø"/>
            </a:pPr>
            <a:r>
              <a:rPr lang="en-US" sz="2800" dirty="0">
                <a:solidFill>
                  <a:schemeClr val="accent3">
                    <a:lumMod val="50000"/>
                  </a:schemeClr>
                </a:solidFill>
                <a:latin typeface="Berlin Sans FB" panose="020E0602020502020306" pitchFamily="34" charset="0"/>
              </a:rPr>
              <a:t>Make every effort to sell as much food and as many products as possible in bulk, and continue to educate members about bringing reusable bags and containers with them when they shop</a:t>
            </a:r>
            <a:r>
              <a:rPr lang="en-US" sz="2800" dirty="0" smtClean="0">
                <a:solidFill>
                  <a:schemeClr val="accent3">
                    <a:lumMod val="50000"/>
                  </a:schemeClr>
                </a:solidFill>
                <a:latin typeface="Berlin Sans FB" panose="020E0602020502020306" pitchFamily="34" charset="0"/>
              </a:rPr>
              <a:t>.</a:t>
            </a:r>
          </a:p>
          <a:p>
            <a:pPr>
              <a:buFont typeface="Wingdings" panose="05000000000000000000" pitchFamily="2" charset="2"/>
              <a:buChar char="Ø"/>
            </a:pPr>
            <a:r>
              <a:rPr lang="en-US" sz="2800" dirty="0">
                <a:solidFill>
                  <a:schemeClr val="accent3">
                    <a:lumMod val="50000"/>
                  </a:schemeClr>
                </a:solidFill>
                <a:latin typeface="Berlin Sans FB" panose="020E0602020502020306" pitchFamily="34" charset="0"/>
              </a:rPr>
              <a:t>Avoiding toxic </a:t>
            </a:r>
            <a:r>
              <a:rPr lang="en-US" sz="2800" dirty="0" smtClean="0">
                <a:solidFill>
                  <a:schemeClr val="accent3">
                    <a:lumMod val="50000"/>
                  </a:schemeClr>
                </a:solidFill>
                <a:latin typeface="Berlin Sans FB" panose="020E0602020502020306" pitchFamily="34" charset="0"/>
              </a:rPr>
              <a:t>substances</a:t>
            </a:r>
          </a:p>
          <a:p>
            <a:pPr>
              <a:buFont typeface="Wingdings" panose="05000000000000000000" pitchFamily="2" charset="2"/>
              <a:buChar char="Ø"/>
            </a:pPr>
            <a:r>
              <a:rPr lang="en-US" sz="2800" dirty="0">
                <a:solidFill>
                  <a:schemeClr val="accent3">
                    <a:lumMod val="50000"/>
                  </a:schemeClr>
                </a:solidFill>
                <a:latin typeface="Berlin Sans FB" panose="020E0602020502020306" pitchFamily="34" charset="0"/>
              </a:rPr>
              <a:t>Minimizing disposable </a:t>
            </a:r>
            <a:r>
              <a:rPr lang="en-US" sz="2800" dirty="0" smtClean="0">
                <a:solidFill>
                  <a:schemeClr val="accent3">
                    <a:lumMod val="50000"/>
                  </a:schemeClr>
                </a:solidFill>
                <a:latin typeface="Berlin Sans FB" panose="020E0602020502020306" pitchFamily="34" charset="0"/>
              </a:rPr>
              <a:t>products</a:t>
            </a:r>
          </a:p>
          <a:p>
            <a:pPr>
              <a:buFont typeface="Wingdings" panose="05000000000000000000" pitchFamily="2" charset="2"/>
              <a:buChar char="Ø"/>
            </a:pPr>
            <a:r>
              <a:rPr lang="en-US" sz="2800" dirty="0">
                <a:solidFill>
                  <a:schemeClr val="accent3">
                    <a:lumMod val="50000"/>
                  </a:schemeClr>
                </a:solidFill>
                <a:latin typeface="Berlin Sans FB" panose="020E0602020502020306" pitchFamily="34" charset="0"/>
              </a:rPr>
              <a:t>Reducing energy use in transportation, by seeking comparable, locally grown products</a:t>
            </a:r>
          </a:p>
        </p:txBody>
      </p:sp>
    </p:spTree>
    <p:extLst>
      <p:ext uri="{BB962C8B-B14F-4D97-AF65-F5344CB8AC3E}">
        <p14:creationId xmlns:p14="http://schemas.microsoft.com/office/powerpoint/2010/main" val="11271737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0" b="100000" l="1667" r="97083">
                        <a14:foregroundMark x1="49167" y1="0" x2="417" y2="99517"/>
                        <a14:foregroundMark x1="51667" y1="1932" x2="97083" y2="94203"/>
                      </a14:backgroundRemoval>
                    </a14:imgEffect>
                  </a14:imgLayer>
                </a14:imgProps>
              </a:ext>
              <a:ext uri="{28A0092B-C50C-407E-A947-70E740481C1C}">
                <a14:useLocalDpi xmlns:a14="http://schemas.microsoft.com/office/drawing/2010/main" val="0"/>
              </a:ext>
            </a:extLst>
          </a:blip>
          <a:stretch>
            <a:fillRect/>
          </a:stretch>
        </p:blipFill>
        <p:spPr>
          <a:xfrm>
            <a:off x="3962400" y="3124200"/>
            <a:ext cx="4058479" cy="3500438"/>
          </a:xfrm>
          <a:prstGeom prst="rect">
            <a:avLst/>
          </a:prstGeom>
        </p:spPr>
      </p:pic>
      <p:sp>
        <p:nvSpPr>
          <p:cNvPr id="7" name="Title 6"/>
          <p:cNvSpPr>
            <a:spLocks noGrp="1"/>
          </p:cNvSpPr>
          <p:nvPr>
            <p:ph type="title"/>
          </p:nvPr>
        </p:nvSpPr>
        <p:spPr/>
        <p:txBody>
          <a:bodyPr/>
          <a:lstStyle/>
          <a:p>
            <a:r>
              <a:rPr lang="en-US" dirty="0" smtClean="0">
                <a:solidFill>
                  <a:schemeClr val="accent3">
                    <a:lumMod val="50000"/>
                  </a:schemeClr>
                </a:solidFill>
                <a:latin typeface="Berlin Sans FB Demi" panose="020E0802020502020306" pitchFamily="34" charset="0"/>
              </a:rPr>
              <a:t>Solution?</a:t>
            </a:r>
            <a:endParaRPr lang="en-US" dirty="0">
              <a:solidFill>
                <a:schemeClr val="accent3">
                  <a:lumMod val="50000"/>
                </a:schemeClr>
              </a:solidFill>
              <a:latin typeface="Berlin Sans FB Demi" panose="020E0802020502020306" pitchFamily="34" charset="0"/>
            </a:endParaRPr>
          </a:p>
        </p:txBody>
      </p:sp>
      <p:sp>
        <p:nvSpPr>
          <p:cNvPr id="8" name="Content Placeholder 7"/>
          <p:cNvSpPr>
            <a:spLocks noGrp="1"/>
          </p:cNvSpPr>
          <p:nvPr>
            <p:ph idx="1"/>
          </p:nvPr>
        </p:nvSpPr>
        <p:spPr>
          <a:xfrm>
            <a:off x="457200" y="1600201"/>
            <a:ext cx="8229600" cy="2971800"/>
          </a:xfrm>
        </p:spPr>
        <p:txBody>
          <a:bodyPr>
            <a:normAutofit/>
          </a:bodyPr>
          <a:lstStyle/>
          <a:p>
            <a:pPr>
              <a:buFont typeface="Wingdings" panose="05000000000000000000" pitchFamily="2" charset="2"/>
              <a:buChar char="Ø"/>
            </a:pPr>
            <a:r>
              <a:rPr lang="en-US" dirty="0" smtClean="0">
                <a:solidFill>
                  <a:schemeClr val="accent3">
                    <a:lumMod val="50000"/>
                  </a:schemeClr>
                </a:solidFill>
                <a:latin typeface="Berlin Sans FB" panose="020E0602020502020306" pitchFamily="34" charset="0"/>
              </a:rPr>
              <a:t>Eat less red meat and switch to</a:t>
            </a:r>
          </a:p>
          <a:p>
            <a:pPr marL="0" indent="0">
              <a:buNone/>
            </a:pPr>
            <a:r>
              <a:rPr lang="en-US" dirty="0">
                <a:solidFill>
                  <a:schemeClr val="accent3">
                    <a:lumMod val="50000"/>
                  </a:schemeClr>
                </a:solidFill>
                <a:latin typeface="Berlin Sans FB" panose="020E0602020502020306" pitchFamily="34" charset="0"/>
              </a:rPr>
              <a:t> </a:t>
            </a:r>
            <a:r>
              <a:rPr lang="en-US" dirty="0" smtClean="0">
                <a:solidFill>
                  <a:schemeClr val="accent3">
                    <a:lumMod val="50000"/>
                  </a:schemeClr>
                </a:solidFill>
                <a:latin typeface="Berlin Sans FB" panose="020E0602020502020306" pitchFamily="34" charset="0"/>
              </a:rPr>
              <a:t>  other forms of proteins and vegetables</a:t>
            </a:r>
          </a:p>
          <a:p>
            <a:pPr>
              <a:buFont typeface="Wingdings" panose="05000000000000000000" pitchFamily="2" charset="2"/>
              <a:buChar char="Ø"/>
            </a:pPr>
            <a:r>
              <a:rPr lang="en-US" dirty="0" smtClean="0">
                <a:solidFill>
                  <a:schemeClr val="accent3">
                    <a:lumMod val="50000"/>
                  </a:schemeClr>
                </a:solidFill>
                <a:latin typeface="Berlin Sans FB" panose="020E0602020502020306" pitchFamily="34" charset="0"/>
              </a:rPr>
              <a:t>Buy organic </a:t>
            </a:r>
            <a:endParaRPr lang="en-US" dirty="0" smtClean="0">
              <a:solidFill>
                <a:schemeClr val="accent3">
                  <a:lumMod val="50000"/>
                </a:schemeClr>
              </a:solidFill>
              <a:latin typeface="Berlin Sans FB" panose="020E0602020502020306" pitchFamily="34" charset="0"/>
            </a:endParaRPr>
          </a:p>
          <a:p>
            <a:pPr>
              <a:buFont typeface="Wingdings" panose="05000000000000000000" pitchFamily="2" charset="2"/>
              <a:buChar char="Ø"/>
            </a:pPr>
            <a:r>
              <a:rPr lang="en-US" dirty="0" smtClean="0">
                <a:solidFill>
                  <a:schemeClr val="accent3">
                    <a:lumMod val="50000"/>
                  </a:schemeClr>
                </a:solidFill>
                <a:latin typeface="Berlin Sans FB" panose="020E0602020502020306" pitchFamily="34" charset="0"/>
              </a:rPr>
              <a:t>Watch </a:t>
            </a:r>
            <a:r>
              <a:rPr lang="en-US" dirty="0" smtClean="0">
                <a:solidFill>
                  <a:schemeClr val="accent3">
                    <a:lumMod val="50000"/>
                  </a:schemeClr>
                </a:solidFill>
                <a:latin typeface="Berlin Sans FB" panose="020E0602020502020306" pitchFamily="34" charset="0"/>
              </a:rPr>
              <a:t>your waste</a:t>
            </a:r>
          </a:p>
          <a:p>
            <a:pPr>
              <a:buFont typeface="Wingdings" panose="05000000000000000000" pitchFamily="2" charset="2"/>
              <a:buChar char="Ø"/>
            </a:pPr>
            <a:r>
              <a:rPr lang="en-US" dirty="0" smtClean="0">
                <a:solidFill>
                  <a:schemeClr val="accent3">
                    <a:lumMod val="50000"/>
                  </a:schemeClr>
                </a:solidFill>
                <a:latin typeface="Berlin Sans FB" panose="020E0602020502020306" pitchFamily="34" charset="0"/>
              </a:rPr>
              <a:t>Eat locally</a:t>
            </a:r>
          </a:p>
        </p:txBody>
      </p:sp>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0" b="98851" l="5882" r="97924">
                        <a14:foregroundMark x1="33218" y1="18966" x2="7266" y2="76437"/>
                        <a14:foregroundMark x1="8651" y1="78736" x2="57439" y2="98851"/>
                        <a14:foregroundMark x1="60900" y1="95977" x2="95156" y2="39080"/>
                        <a14:foregroundMark x1="32526" y1="17816" x2="46713" y2="12644"/>
                        <a14:foregroundMark x1="47751" y1="13793" x2="60208" y2="24138"/>
                        <a14:foregroundMark x1="61592" y1="24713" x2="76125" y2="575"/>
                        <a14:foregroundMark x1="87543" y1="4023" x2="97924" y2="20115"/>
                      </a14:backgroundRemoval>
                    </a14:imgEffect>
                  </a14:imgLayer>
                </a14:imgProps>
              </a:ext>
              <a:ext uri="{28A0092B-C50C-407E-A947-70E740481C1C}">
                <a14:useLocalDpi xmlns:a14="http://schemas.microsoft.com/office/drawing/2010/main" val="0"/>
              </a:ext>
            </a:extLst>
          </a:blip>
          <a:stretch>
            <a:fillRect/>
          </a:stretch>
        </p:blipFill>
        <p:spPr>
          <a:xfrm>
            <a:off x="5750888" y="0"/>
            <a:ext cx="3417176" cy="2057400"/>
          </a:xfrm>
          <a:prstGeom prst="rect">
            <a:avLst/>
          </a:prstGeom>
        </p:spPr>
      </p:pic>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1647" y="3963403"/>
            <a:ext cx="3520440" cy="2933700"/>
          </a:xfrm>
          <a:prstGeom prst="rect">
            <a:avLst/>
          </a:prstGeom>
        </p:spPr>
      </p:pic>
    </p:spTree>
    <p:extLst>
      <p:ext uri="{BB962C8B-B14F-4D97-AF65-F5344CB8AC3E}">
        <p14:creationId xmlns:p14="http://schemas.microsoft.com/office/powerpoint/2010/main" val="12886628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600200"/>
            <a:ext cx="6400800" cy="3622788"/>
          </a:xfrm>
        </p:spPr>
      </p:pic>
    </p:spTree>
    <p:extLst>
      <p:ext uri="{BB962C8B-B14F-4D97-AF65-F5344CB8AC3E}">
        <p14:creationId xmlns:p14="http://schemas.microsoft.com/office/powerpoint/2010/main" val="35030929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latin typeface="Berlin Sans FB" panose="020E0602020502020306" pitchFamily="34" charset="0"/>
              </a:rPr>
              <a:t>Which would you prefer?</a:t>
            </a:r>
            <a:endParaRPr lang="en-US" b="1" dirty="0">
              <a:latin typeface="Berlin Sans FB" panose="020E0602020502020306" pitchFamily="34" charset="0"/>
            </a:endParaRPr>
          </a:p>
        </p:txBody>
      </p:sp>
      <p:sp>
        <p:nvSpPr>
          <p:cNvPr id="7" name="Text Placeholder 6"/>
          <p:cNvSpPr>
            <a:spLocks noGrp="1"/>
          </p:cNvSpPr>
          <p:nvPr>
            <p:ph type="body" idx="1"/>
          </p:nvPr>
        </p:nvSpPr>
        <p:spPr/>
        <p:txBody>
          <a:bodyPr/>
          <a:lstStyle/>
          <a:p>
            <a:endParaRPr lang="en-US"/>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2743200"/>
            <a:ext cx="4343400" cy="2969419"/>
          </a:xfrm>
        </p:spPr>
      </p:pic>
      <p:sp>
        <p:nvSpPr>
          <p:cNvPr id="9" name="Text Placeholder 8"/>
          <p:cNvSpPr>
            <a:spLocks noGrp="1"/>
          </p:cNvSpPr>
          <p:nvPr>
            <p:ph type="body" sz="quarter" idx="3"/>
          </p:nvPr>
        </p:nvSpPr>
        <p:spPr/>
        <p:txBody>
          <a:bodyPr/>
          <a:lstStyle/>
          <a:p>
            <a:endParaRPr lang="en-US"/>
          </a:p>
        </p:txBody>
      </p:sp>
      <p:pic>
        <p:nvPicPr>
          <p:cNvPr id="12" name="Content Placeholder 11"/>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343399" y="2743200"/>
            <a:ext cx="4792579" cy="2983706"/>
          </a:xfrm>
        </p:spPr>
      </p:pic>
    </p:spTree>
    <p:extLst>
      <p:ext uri="{BB962C8B-B14F-4D97-AF65-F5344CB8AC3E}">
        <p14:creationId xmlns:p14="http://schemas.microsoft.com/office/powerpoint/2010/main" val="29729529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t="-16000" b="-1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p:spPr>
        <p:txBody>
          <a:bodyPr/>
          <a:lstStyle/>
          <a:p>
            <a:pPr algn="l"/>
            <a:r>
              <a:rPr lang="en-US" b="1" dirty="0" smtClean="0">
                <a:solidFill>
                  <a:schemeClr val="accent3">
                    <a:lumMod val="50000"/>
                  </a:schemeClr>
                </a:solidFill>
              </a:rPr>
              <a:t>Did you know… </a:t>
            </a:r>
            <a:endParaRPr lang="en-US" b="1" dirty="0">
              <a:solidFill>
                <a:schemeClr val="accent3">
                  <a:lumMod val="50000"/>
                </a:schemeClr>
              </a:solidFill>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colorTemperature colorTemp="5600"/>
                    </a14:imgEffect>
                    <a14:imgEffect>
                      <a14:saturation sat="90000"/>
                    </a14:imgEffect>
                  </a14:imgLayer>
                </a14:imgProps>
              </a:ext>
              <a:ext uri="{28A0092B-C50C-407E-A947-70E740481C1C}">
                <a14:useLocalDpi xmlns:a14="http://schemas.microsoft.com/office/drawing/2010/main" val="0"/>
              </a:ext>
            </a:extLst>
          </a:blip>
          <a:stretch>
            <a:fillRect/>
          </a:stretch>
        </p:blipFill>
        <p:spPr>
          <a:xfrm>
            <a:off x="4804324" y="4419600"/>
            <a:ext cx="4354286" cy="2438400"/>
          </a:xfrm>
          <a:prstGeom prst="rect">
            <a:avLst/>
          </a:prstGeom>
          <a:effectLst>
            <a:glow rad="177800">
              <a:schemeClr val="accent1">
                <a:alpha val="26000"/>
              </a:schemeClr>
            </a:glow>
            <a:outerShdw algn="ctr" rotWithShape="0">
              <a:schemeClr val="bg1">
                <a:alpha val="33000"/>
              </a:schemeClr>
            </a:outerShdw>
            <a:reflection stA="4000" endPos="36000" dist="368300" dir="5400000" sy="-100000" algn="bl" rotWithShape="0"/>
          </a:effectLst>
        </p:spPr>
      </p:pic>
      <p:sp>
        <p:nvSpPr>
          <p:cNvPr id="4" name="Content Placeholder 3"/>
          <p:cNvSpPr>
            <a:spLocks noGrp="1"/>
          </p:cNvSpPr>
          <p:nvPr>
            <p:ph idx="1"/>
          </p:nvPr>
        </p:nvSpPr>
        <p:spPr>
          <a:xfrm>
            <a:off x="457200" y="1219200"/>
            <a:ext cx="8153400" cy="5410200"/>
          </a:xfrm>
          <a:ln>
            <a:noFill/>
          </a:ln>
        </p:spPr>
        <p:txBody>
          <a:bodyPr>
            <a:noAutofit/>
          </a:bodyPr>
          <a:lstStyle/>
          <a:p>
            <a:pPr>
              <a:buFont typeface="Wingdings" panose="05000000000000000000" pitchFamily="2" charset="2"/>
              <a:buChar char="Ø"/>
            </a:pPr>
            <a:r>
              <a:rPr lang="en-US" sz="2400" dirty="0" smtClean="0">
                <a:latin typeface="Berlin Sans FB" panose="020E0602020502020306" pitchFamily="34" charset="0"/>
              </a:rPr>
              <a:t>Producing a single burger uses enough fuel to drive 20 miles </a:t>
            </a:r>
          </a:p>
          <a:p>
            <a:pPr marL="0" indent="0">
              <a:buNone/>
            </a:pPr>
            <a:endParaRPr lang="en-US" sz="2400" dirty="0" smtClean="0">
              <a:latin typeface="Berlin Sans FB" panose="020E0602020502020306" pitchFamily="34" charset="0"/>
            </a:endParaRPr>
          </a:p>
          <a:p>
            <a:pPr>
              <a:buFont typeface="Wingdings" panose="05000000000000000000" pitchFamily="2" charset="2"/>
              <a:buChar char="Ø"/>
            </a:pPr>
            <a:r>
              <a:rPr lang="en-US" sz="2400" dirty="0">
                <a:latin typeface="Berlin Sans FB" panose="020E0602020502020306" pitchFamily="34" charset="0"/>
              </a:rPr>
              <a:t>Seven football fields’ worth of land is bulldozed every minute to create more room for farmed animals and the crops that feed </a:t>
            </a:r>
            <a:r>
              <a:rPr lang="en-US" sz="2400" dirty="0" smtClean="0">
                <a:latin typeface="Berlin Sans FB" panose="020E0602020502020306" pitchFamily="34" charset="0"/>
              </a:rPr>
              <a:t>them. </a:t>
            </a:r>
          </a:p>
          <a:p>
            <a:pPr marL="0" indent="0">
              <a:buNone/>
            </a:pPr>
            <a:endParaRPr lang="en-US" sz="2400" dirty="0" smtClean="0">
              <a:latin typeface="Berlin Sans FB" panose="020E0602020502020306" pitchFamily="34" charset="0"/>
            </a:endParaRPr>
          </a:p>
          <a:p>
            <a:pPr>
              <a:buFont typeface="Wingdings" panose="05000000000000000000" pitchFamily="2" charset="2"/>
              <a:buChar char="Ø"/>
            </a:pPr>
            <a:r>
              <a:rPr lang="en-US" sz="2400" dirty="0">
                <a:latin typeface="Berlin Sans FB" panose="020E0602020502020306" pitchFamily="34" charset="0"/>
              </a:rPr>
              <a:t>To produce a days food for one meat eater takes over 4,000 gallons of water and only 300 gallons  for </a:t>
            </a:r>
            <a:r>
              <a:rPr lang="en-US" sz="2400" dirty="0" smtClean="0">
                <a:latin typeface="Berlin Sans FB" panose="020E0602020502020306" pitchFamily="34" charset="0"/>
              </a:rPr>
              <a:t>vegetarians</a:t>
            </a:r>
          </a:p>
          <a:p>
            <a:pPr lvl="1">
              <a:buFont typeface="Wingdings" panose="05000000000000000000" pitchFamily="2" charset="2"/>
              <a:buChar char="Ø"/>
            </a:pPr>
            <a:r>
              <a:rPr lang="en-US" sz="2000" dirty="0" smtClean="0">
                <a:latin typeface="Berlin Sans FB" panose="020E0602020502020306" pitchFamily="34" charset="0"/>
              </a:rPr>
              <a:t>2,500 gallons of water are neede</a:t>
            </a:r>
            <a:r>
              <a:rPr lang="en-US" sz="2000" dirty="0" smtClean="0">
                <a:latin typeface="Berlin Sans FB" panose="020E0602020502020306" pitchFamily="34" charset="0"/>
              </a:rPr>
              <a:t>d to produce 1lb of beef</a:t>
            </a:r>
            <a:endParaRPr lang="en-US" sz="2000" dirty="0" smtClean="0">
              <a:latin typeface="Berlin Sans FB" panose="020E0602020502020306" pitchFamily="34" charset="0"/>
            </a:endParaRPr>
          </a:p>
          <a:p>
            <a:pPr>
              <a:buFont typeface="Wingdings" panose="05000000000000000000" pitchFamily="2" charset="2"/>
              <a:buChar char="Ø"/>
            </a:pPr>
            <a:r>
              <a:rPr lang="en-US" sz="2400" dirty="0">
                <a:latin typeface="Berlin Sans FB" panose="020E0602020502020306" pitchFamily="34" charset="0"/>
              </a:rPr>
              <a:t>Air pollutants generated by animal farms can cause respiratory illness, lung inflammation, and increase vulnerability to respiratory diseases, such as asthma.</a:t>
            </a:r>
          </a:p>
        </p:txBody>
      </p:sp>
    </p:spTree>
    <p:extLst>
      <p:ext uri="{BB962C8B-B14F-4D97-AF65-F5344CB8AC3E}">
        <p14:creationId xmlns:p14="http://schemas.microsoft.com/office/powerpoint/2010/main" val="16377479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anim calcmode="lin" valueType="num">
                                      <p:cBhvr>
                                        <p:cTn id="8"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500"/>
                                        <p:tgtEl>
                                          <p:spTgt spid="4">
                                            <p:txEl>
                                              <p:pRg st="2" end="2"/>
                                            </p:txEl>
                                          </p:spTgt>
                                        </p:tgtEl>
                                      </p:cBhvr>
                                    </p:animEffect>
                                    <p:anim calcmode="lin" valueType="num">
                                      <p:cBhvr>
                                        <p:cTn id="15" dur="1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500"/>
                                        <p:tgtEl>
                                          <p:spTgt spid="4">
                                            <p:txEl>
                                              <p:pRg st="4" end="4"/>
                                            </p:txEl>
                                          </p:spTgt>
                                        </p:tgtEl>
                                      </p:cBhvr>
                                    </p:animEffect>
                                    <p:anim calcmode="lin" valueType="num">
                                      <p:cBhvr>
                                        <p:cTn id="22" dur="1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500"/>
                                        <p:tgtEl>
                                          <p:spTgt spid="4">
                                            <p:txEl>
                                              <p:pRg st="5" end="5"/>
                                            </p:txEl>
                                          </p:spTgt>
                                        </p:tgtEl>
                                      </p:cBhvr>
                                    </p:animEffect>
                                    <p:anim calcmode="lin" valueType="num">
                                      <p:cBhvr>
                                        <p:cTn id="29" dur="1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3">
                    <a:lumMod val="50000"/>
                  </a:schemeClr>
                </a:solidFill>
                <a:latin typeface="Berlin Sans FB Demi" panose="020E0802020502020306" pitchFamily="34" charset="0"/>
              </a:rPr>
              <a:t>Environmental impact of agriculture</a:t>
            </a:r>
            <a:endParaRPr lang="en-US" sz="3600" dirty="0">
              <a:solidFill>
                <a:schemeClr val="accent3">
                  <a:lumMod val="50000"/>
                </a:schemeClr>
              </a:solidFill>
              <a:latin typeface="Berlin Sans FB Demi" panose="020E0802020502020306" pitchFamily="34" charset="0"/>
            </a:endParaRP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dirty="0" smtClean="0">
                <a:solidFill>
                  <a:schemeClr val="accent3">
                    <a:lumMod val="50000"/>
                  </a:schemeClr>
                </a:solidFill>
                <a:latin typeface="Berlin Sans FB" panose="020E0602020502020306" pitchFamily="34" charset="0"/>
              </a:rPr>
              <a:t>Climate change</a:t>
            </a:r>
          </a:p>
          <a:p>
            <a:pPr lvl="1">
              <a:buFont typeface="Wingdings" panose="05000000000000000000" pitchFamily="2" charset="2"/>
              <a:buChar char="Ø"/>
            </a:pPr>
            <a:r>
              <a:rPr lang="en-US" dirty="0" smtClean="0">
                <a:solidFill>
                  <a:schemeClr val="accent3">
                    <a:lumMod val="50000"/>
                  </a:schemeClr>
                </a:solidFill>
                <a:latin typeface="Berlin Sans FB" panose="020E0602020502020306" pitchFamily="34" charset="0"/>
              </a:rPr>
              <a:t>Release of green house gas which leads to global warming</a:t>
            </a:r>
          </a:p>
          <a:p>
            <a:pPr>
              <a:buFont typeface="Wingdings" panose="05000000000000000000" pitchFamily="2" charset="2"/>
              <a:buChar char="Ø"/>
            </a:pPr>
            <a:r>
              <a:rPr lang="en-US" dirty="0" smtClean="0">
                <a:solidFill>
                  <a:schemeClr val="accent3">
                    <a:lumMod val="50000"/>
                  </a:schemeClr>
                </a:solidFill>
                <a:latin typeface="Berlin Sans FB" panose="020E0602020502020306" pitchFamily="34" charset="0"/>
              </a:rPr>
              <a:t>Deforestation</a:t>
            </a:r>
          </a:p>
          <a:p>
            <a:pPr lvl="1">
              <a:buFont typeface="Wingdings" panose="05000000000000000000" pitchFamily="2" charset="2"/>
              <a:buChar char="Ø"/>
            </a:pPr>
            <a:r>
              <a:rPr lang="en-US" dirty="0" smtClean="0">
                <a:solidFill>
                  <a:schemeClr val="accent3">
                    <a:lumMod val="50000"/>
                  </a:schemeClr>
                </a:solidFill>
                <a:latin typeface="Berlin Sans FB" panose="020E0602020502020306" pitchFamily="34" charset="0"/>
              </a:rPr>
              <a:t>Clearing the Earths forest on large scale worldwide resulting in land damages</a:t>
            </a:r>
          </a:p>
          <a:p>
            <a:pPr>
              <a:buFont typeface="Wingdings" panose="05000000000000000000" pitchFamily="2" charset="2"/>
              <a:buChar char="Ø"/>
            </a:pPr>
            <a:r>
              <a:rPr lang="en-US" dirty="0" smtClean="0">
                <a:solidFill>
                  <a:schemeClr val="accent3">
                    <a:lumMod val="50000"/>
                  </a:schemeClr>
                </a:solidFill>
                <a:latin typeface="Berlin Sans FB" panose="020E0602020502020306" pitchFamily="34" charset="0"/>
              </a:rPr>
              <a:t>Pollutants</a:t>
            </a:r>
          </a:p>
          <a:p>
            <a:pPr lvl="1">
              <a:buFont typeface="Wingdings" panose="05000000000000000000" pitchFamily="2" charset="2"/>
              <a:buChar char="Ø"/>
            </a:pPr>
            <a:r>
              <a:rPr lang="en-US" dirty="0" smtClean="0">
                <a:solidFill>
                  <a:schemeClr val="accent3">
                    <a:lumMod val="50000"/>
                  </a:schemeClr>
                </a:solidFill>
                <a:latin typeface="Berlin Sans FB" panose="020E0602020502020306" pitchFamily="34" charset="0"/>
              </a:rPr>
              <a:t>include nutrients, pathogens, pesticides, metals, &amp; salts</a:t>
            </a:r>
          </a:p>
          <a:p>
            <a:pPr>
              <a:buFont typeface="Wingdings" panose="05000000000000000000" pitchFamily="2" charset="2"/>
              <a:buChar char="Ø"/>
            </a:pPr>
            <a:r>
              <a:rPr lang="en-US" dirty="0" smtClean="0">
                <a:solidFill>
                  <a:schemeClr val="accent3">
                    <a:lumMod val="50000"/>
                  </a:schemeClr>
                </a:solidFill>
                <a:latin typeface="Berlin Sans FB" panose="020E0602020502020306" pitchFamily="34" charset="0"/>
              </a:rPr>
              <a:t>Water Scarcity</a:t>
            </a:r>
          </a:p>
          <a:p>
            <a:pPr>
              <a:buFont typeface="Wingdings" panose="05000000000000000000" pitchFamily="2" charset="2"/>
              <a:buChar char="Ø"/>
            </a:pPr>
            <a:endParaRPr lang="en-US" dirty="0" smtClean="0"/>
          </a:p>
          <a:p>
            <a:pPr lvl="1">
              <a:buFont typeface="Wingdings" panose="05000000000000000000" pitchFamily="2" charset="2"/>
              <a:buChar char="Ø"/>
            </a:pPr>
            <a:endParaRPr lang="en-US" dirty="0" smtClean="0"/>
          </a:p>
          <a:p>
            <a:endParaRPr lang="en-US" dirty="0"/>
          </a:p>
        </p:txBody>
      </p:sp>
    </p:spTree>
    <p:extLst>
      <p:ext uri="{BB962C8B-B14F-4D97-AF65-F5344CB8AC3E}">
        <p14:creationId xmlns:p14="http://schemas.microsoft.com/office/powerpoint/2010/main" val="23350924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2500" b="99167" l="10000" r="90000">
                        <a14:foregroundMark x1="50469" y1="2500" x2="50469" y2="2500"/>
                        <a14:foregroundMark x1="50000" y1="99167" x2="50000" y2="99167"/>
                        <a14:foregroundMark x1="64219" y1="73750" x2="64219" y2="73750"/>
                        <a14:foregroundMark x1="39531" y1="62500" x2="39531" y2="62500"/>
                        <a14:foregroundMark x1="62187" y1="53333" x2="62187" y2="53333"/>
                        <a14:foregroundMark x1="65781" y1="26875" x2="65781" y2="26875"/>
                        <a14:foregroundMark x1="32656" y1="29583" x2="32656" y2="29583"/>
                        <a14:foregroundMark x1="39063" y1="6875" x2="39063" y2="6875"/>
                        <a14:foregroundMark x1="35781" y1="88333" x2="35781" y2="88333"/>
                        <a14:foregroundMark x1="63750" y1="86875" x2="63750" y2="86875"/>
                        <a14:foregroundMark x1="37813" y1="52708" x2="37813" y2="52708"/>
                        <a14:foregroundMark x1="59375" y1="62500" x2="59375" y2="62500"/>
                        <a14:foregroundMark x1="62187" y1="11667" x2="62187" y2="11667"/>
                      </a14:backgroundRemoval>
                    </a14:imgEffect>
                  </a14:imgLayer>
                </a14:imgProps>
              </a:ext>
              <a:ext uri="{28A0092B-C50C-407E-A947-70E740481C1C}">
                <a14:useLocalDpi xmlns:a14="http://schemas.microsoft.com/office/drawing/2010/main" val="0"/>
              </a:ext>
            </a:extLst>
          </a:blip>
          <a:stretch>
            <a:fillRect/>
          </a:stretch>
        </p:blipFill>
        <p:spPr>
          <a:xfrm>
            <a:off x="4648200" y="1840832"/>
            <a:ext cx="6705600" cy="5029200"/>
          </a:xfrm>
          <a:prstGeom prst="rect">
            <a:avLst/>
          </a:prstGeom>
        </p:spPr>
      </p:pic>
      <p:sp>
        <p:nvSpPr>
          <p:cNvPr id="2" name="Title 1"/>
          <p:cNvSpPr>
            <a:spLocks noGrp="1"/>
          </p:cNvSpPr>
          <p:nvPr>
            <p:ph type="title"/>
          </p:nvPr>
        </p:nvSpPr>
        <p:spPr/>
        <p:txBody>
          <a:bodyPr/>
          <a:lstStyle/>
          <a:p>
            <a:r>
              <a:rPr lang="en-US" dirty="0" smtClean="0">
                <a:solidFill>
                  <a:schemeClr val="accent3">
                    <a:lumMod val="50000"/>
                  </a:schemeClr>
                </a:solidFill>
                <a:latin typeface="Berlin Sans FB Demi" panose="020E0802020502020306" pitchFamily="34" charset="0"/>
              </a:rPr>
              <a:t>Climate Change</a:t>
            </a:r>
            <a:endParaRPr lang="en-US" dirty="0">
              <a:solidFill>
                <a:schemeClr val="accent3">
                  <a:lumMod val="50000"/>
                </a:schemeClr>
              </a:solidFill>
              <a:latin typeface="Berlin Sans FB Demi" panose="020E0802020502020306" pitchFamily="34" charset="0"/>
            </a:endParaRPr>
          </a:p>
        </p:txBody>
      </p:sp>
      <p:sp>
        <p:nvSpPr>
          <p:cNvPr id="3" name="Content Placeholder 2"/>
          <p:cNvSpPr>
            <a:spLocks noGrp="1"/>
          </p:cNvSpPr>
          <p:nvPr>
            <p:ph idx="1"/>
          </p:nvPr>
        </p:nvSpPr>
        <p:spPr>
          <a:xfrm>
            <a:off x="457200" y="1600201"/>
            <a:ext cx="8077200" cy="3886200"/>
          </a:xfrm>
        </p:spPr>
        <p:txBody>
          <a:bodyPr/>
          <a:lstStyle/>
          <a:p>
            <a:pPr>
              <a:buFont typeface="Wingdings" panose="05000000000000000000" pitchFamily="2" charset="2"/>
              <a:buChar char="Ø"/>
            </a:pPr>
            <a:r>
              <a:rPr lang="en-US" dirty="0">
                <a:solidFill>
                  <a:schemeClr val="accent3">
                    <a:lumMod val="50000"/>
                  </a:schemeClr>
                </a:solidFill>
                <a:latin typeface="Berlin Sans FB" panose="020E0602020502020306" pitchFamily="34" charset="0"/>
              </a:rPr>
              <a:t>Since the industrial revolution, humans have been changing the global climate by emitting high amounts of greenhouse gases into the atmosphere, resulting in higher global </a:t>
            </a:r>
            <a:r>
              <a:rPr lang="en-US" dirty="0" smtClean="0">
                <a:solidFill>
                  <a:schemeClr val="accent3">
                    <a:lumMod val="50000"/>
                  </a:schemeClr>
                </a:solidFill>
                <a:latin typeface="Berlin Sans FB" panose="020E0602020502020306" pitchFamily="34" charset="0"/>
              </a:rPr>
              <a:t>temperatures</a:t>
            </a:r>
          </a:p>
          <a:p>
            <a:pPr>
              <a:buFont typeface="Wingdings" panose="05000000000000000000" pitchFamily="2" charset="2"/>
              <a:buChar char="Ø"/>
            </a:pPr>
            <a:r>
              <a:rPr lang="en-US" dirty="0">
                <a:solidFill>
                  <a:schemeClr val="accent3">
                    <a:lumMod val="50000"/>
                  </a:schemeClr>
                </a:solidFill>
                <a:latin typeface="Berlin Sans FB" panose="020E0602020502020306" pitchFamily="34" charset="0"/>
              </a:rPr>
              <a:t>Production of livestock accounts for nearly one fifth of all global greenhouse </a:t>
            </a:r>
            <a:r>
              <a:rPr lang="en-US" dirty="0" smtClean="0">
                <a:solidFill>
                  <a:schemeClr val="accent3">
                    <a:lumMod val="50000"/>
                  </a:schemeClr>
                </a:solidFill>
                <a:latin typeface="Berlin Sans FB" panose="020E0602020502020306" pitchFamily="34" charset="0"/>
              </a:rPr>
              <a:t>emission</a:t>
            </a:r>
          </a:p>
          <a:p>
            <a:pPr>
              <a:buFont typeface="Wingdings" panose="05000000000000000000" pitchFamily="2" charset="2"/>
              <a:buChar char="Ø"/>
            </a:pPr>
            <a:endParaRPr lang="en-US" dirty="0">
              <a:solidFill>
                <a:schemeClr val="accent3">
                  <a:lumMod val="50000"/>
                </a:schemeClr>
              </a:solidFill>
              <a:latin typeface="Berlin Sans FB" panose="020E0602020502020306" pitchFamily="34" charset="0"/>
            </a:endParaRPr>
          </a:p>
        </p:txBody>
      </p:sp>
    </p:spTree>
    <p:extLst>
      <p:ext uri="{BB962C8B-B14F-4D97-AF65-F5344CB8AC3E}">
        <p14:creationId xmlns:p14="http://schemas.microsoft.com/office/powerpoint/2010/main" val="16177068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3">
                    <a:lumMod val="50000"/>
                  </a:schemeClr>
                </a:solidFill>
                <a:latin typeface="Berlin Sans FB Demi" panose="020E0802020502020306" pitchFamily="34" charset="0"/>
              </a:rPr>
              <a:t>Deforestation</a:t>
            </a:r>
            <a:endParaRPr lang="en-US" dirty="0">
              <a:solidFill>
                <a:schemeClr val="accent3">
                  <a:lumMod val="50000"/>
                </a:schemeClr>
              </a:solidFill>
              <a:latin typeface="Berlin Sans FB Demi" panose="020E0802020502020306" pitchFamily="34" charset="0"/>
            </a:endParaRPr>
          </a:p>
        </p:txBody>
      </p:sp>
      <p:sp>
        <p:nvSpPr>
          <p:cNvPr id="3" name="Content Placeholder 2"/>
          <p:cNvSpPr>
            <a:spLocks noGrp="1"/>
          </p:cNvSpPr>
          <p:nvPr>
            <p:ph idx="1"/>
          </p:nvPr>
        </p:nvSpPr>
        <p:spPr>
          <a:xfrm>
            <a:off x="457200" y="1600200"/>
            <a:ext cx="8305800" cy="4495799"/>
          </a:xfrm>
        </p:spPr>
        <p:txBody>
          <a:bodyPr>
            <a:normAutofit/>
          </a:bodyPr>
          <a:lstStyle/>
          <a:p>
            <a:pPr marL="457200" indent="-457200">
              <a:buFont typeface="Wingdings" panose="05000000000000000000" pitchFamily="2" charset="2"/>
              <a:buChar char="Ø"/>
            </a:pPr>
            <a:r>
              <a:rPr lang="en-US" dirty="0" smtClean="0">
                <a:solidFill>
                  <a:schemeClr val="accent3">
                    <a:lumMod val="50000"/>
                  </a:schemeClr>
                </a:solidFill>
                <a:latin typeface="Berlin Sans FB" panose="020E0602020502020306" pitchFamily="34" charset="0"/>
              </a:rPr>
              <a:t>Cause of deforestation is to clear land for pasture or crops</a:t>
            </a:r>
          </a:p>
          <a:p>
            <a:pPr marL="457200" indent="-457200">
              <a:buFont typeface="Wingdings" panose="05000000000000000000" pitchFamily="2" charset="2"/>
              <a:buChar char="Ø"/>
            </a:pPr>
            <a:r>
              <a:rPr lang="en-US" dirty="0" smtClean="0">
                <a:solidFill>
                  <a:schemeClr val="accent3">
                    <a:lumMod val="50000"/>
                  </a:schemeClr>
                </a:solidFill>
                <a:latin typeface="Berlin Sans FB" panose="020E0602020502020306" pitchFamily="34" charset="0"/>
              </a:rPr>
              <a:t>It is responsible for 20-50% of global warming as it increases greenhouse gas emissions due to release of CO2 stored in trees</a:t>
            </a:r>
          </a:p>
          <a:p>
            <a:pPr marL="457200" indent="-457200">
              <a:buFont typeface="Wingdings" panose="05000000000000000000" pitchFamily="2" charset="2"/>
              <a:buChar char="Ø"/>
            </a:pPr>
            <a:r>
              <a:rPr lang="en-US" dirty="0" smtClean="0">
                <a:solidFill>
                  <a:schemeClr val="accent3">
                    <a:lumMod val="50000"/>
                  </a:schemeClr>
                </a:solidFill>
                <a:latin typeface="Berlin Sans FB" panose="020E0602020502020306" pitchFamily="34" charset="0"/>
              </a:rPr>
              <a:t>24 hours of deforestation releases as much CO2 into the atmosphere as 8 million people flying from London to New York</a:t>
            </a:r>
          </a:p>
          <a:p>
            <a:pPr marL="457200" indent="-457200">
              <a:buFont typeface="Wingdings" panose="05000000000000000000" pitchFamily="2" charset="2"/>
              <a:buChar char="Ø"/>
            </a:pPr>
            <a:endParaRPr lang="en-US" dirty="0" smtClean="0"/>
          </a:p>
          <a:p>
            <a:pPr marL="457200" indent="-457200" algn="ctr">
              <a:buFont typeface="Wingdings" panose="05000000000000000000" pitchFamily="2" charset="2"/>
              <a:buChar char="Ø"/>
            </a:pPr>
            <a:endParaRPr lang="en-US" dirty="0" smtClean="0"/>
          </a:p>
        </p:txBody>
      </p:sp>
    </p:spTree>
    <p:extLst>
      <p:ext uri="{BB962C8B-B14F-4D97-AF65-F5344CB8AC3E}">
        <p14:creationId xmlns:p14="http://schemas.microsoft.com/office/powerpoint/2010/main" val="30611892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4310" b="98707" l="500" r="95000">
                        <a14:foregroundMark x1="27500" y1="93966" x2="27500" y2="93966"/>
                        <a14:foregroundMark x1="32000" y1="98707" x2="32000" y2="98707"/>
                        <a14:foregroundMark x1="95000" y1="69828" x2="95000" y2="69828"/>
                        <a14:foregroundMark x1="87500" y1="84483" x2="87500" y2="84483"/>
                        <a14:foregroundMark x1="62000" y1="22845" x2="62000" y2="22845"/>
                        <a14:foregroundMark x1="42500" y1="5172" x2="42500" y2="5172"/>
                        <a14:foregroundMark x1="5000" y1="14655" x2="5000" y2="14655"/>
                        <a14:foregroundMark x1="500" y1="27586" x2="500" y2="27586"/>
                        <a14:foregroundMark x1="70500" y1="38793" x2="70500" y2="38793"/>
                        <a14:foregroundMark x1="16000" y1="59914" x2="16000" y2="59914"/>
                        <a14:foregroundMark x1="25000" y1="75862" x2="25000" y2="75862"/>
                        <a14:foregroundMark x1="48000" y1="26293" x2="48000" y2="26293"/>
                        <a14:foregroundMark x1="49500" y1="15517" x2="49500" y2="15517"/>
                        <a14:foregroundMark x1="80500" y1="57328" x2="80500" y2="57328"/>
                      </a14:backgroundRemoval>
                    </a14:imgEffect>
                  </a14:imgLayer>
                </a14:imgProps>
              </a:ext>
              <a:ext uri="{28A0092B-C50C-407E-A947-70E740481C1C}">
                <a14:useLocalDpi xmlns:a14="http://schemas.microsoft.com/office/drawing/2010/main" val="0"/>
              </a:ext>
            </a:extLst>
          </a:blip>
          <a:stretch>
            <a:fillRect/>
          </a:stretch>
        </p:blipFill>
        <p:spPr>
          <a:xfrm>
            <a:off x="7202905" y="4495800"/>
            <a:ext cx="1905000" cy="2209800"/>
          </a:xfrm>
          <a:prstGeom prst="rect">
            <a:avLst/>
          </a:prstGeom>
        </p:spPr>
      </p:pic>
      <p:sp>
        <p:nvSpPr>
          <p:cNvPr id="2" name="Title 1"/>
          <p:cNvSpPr>
            <a:spLocks noGrp="1"/>
          </p:cNvSpPr>
          <p:nvPr>
            <p:ph type="title"/>
          </p:nvPr>
        </p:nvSpPr>
        <p:spPr/>
        <p:txBody>
          <a:bodyPr/>
          <a:lstStyle/>
          <a:p>
            <a:r>
              <a:rPr lang="en-US" dirty="0" smtClean="0">
                <a:solidFill>
                  <a:schemeClr val="accent3">
                    <a:lumMod val="50000"/>
                  </a:schemeClr>
                </a:solidFill>
                <a:latin typeface="Berlin Sans FB Demi" panose="020E0802020502020306" pitchFamily="34" charset="0"/>
              </a:rPr>
              <a:t>Pollutants</a:t>
            </a:r>
            <a:endParaRPr lang="en-US" dirty="0">
              <a:solidFill>
                <a:schemeClr val="accent3">
                  <a:lumMod val="50000"/>
                </a:schemeClr>
              </a:solidFill>
              <a:latin typeface="Berlin Sans FB Demi" panose="020E0802020502020306"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3686052"/>
            <a:ext cx="4724400" cy="3143874"/>
          </a:xfrm>
          <a:prstGeom prst="rect">
            <a:avLst/>
          </a:prstGeom>
          <a:ln>
            <a:solidFill>
              <a:schemeClr val="tx1"/>
            </a:solidFill>
          </a:ln>
        </p:spPr>
      </p:pic>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solidFill>
                  <a:schemeClr val="accent3">
                    <a:lumMod val="50000"/>
                  </a:schemeClr>
                </a:solidFill>
                <a:latin typeface="Berlin Sans FB" panose="020E0602020502020306" pitchFamily="34" charset="0"/>
              </a:rPr>
              <a:t>Synthetic pesticides are the most widespread method of controlling pests In agriculture</a:t>
            </a:r>
          </a:p>
          <a:p>
            <a:pPr>
              <a:buFont typeface="Wingdings" panose="05000000000000000000" pitchFamily="2" charset="2"/>
              <a:buChar char="Ø"/>
            </a:pPr>
            <a:r>
              <a:rPr lang="en-US" dirty="0" smtClean="0">
                <a:solidFill>
                  <a:schemeClr val="accent3">
                    <a:lumMod val="50000"/>
                  </a:schemeClr>
                </a:solidFill>
                <a:latin typeface="Berlin Sans FB" panose="020E0602020502020306" pitchFamily="34" charset="0"/>
              </a:rPr>
              <a:t>Pollutants from agriculture have a huge effect on water quality </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019257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accent3">
                    <a:lumMod val="50000"/>
                  </a:schemeClr>
                </a:solidFill>
                <a:latin typeface="Berlin Sans FB Demi" panose="020E0802020502020306" pitchFamily="34" charset="0"/>
              </a:rPr>
              <a:t>Water</a:t>
            </a:r>
            <a:endParaRPr lang="en-US" dirty="0">
              <a:solidFill>
                <a:schemeClr val="accent3">
                  <a:lumMod val="50000"/>
                </a:schemeClr>
              </a:solidFill>
              <a:latin typeface="Berlin Sans FB Demi" panose="020E0802020502020306"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173453"/>
            <a:ext cx="3733800" cy="2709863"/>
          </a:xfrm>
          <a:prstGeom prst="rect">
            <a:avLst/>
          </a:prstGeo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34000"/>
            <a:ext cx="5257800" cy="1549316"/>
          </a:xfrm>
          <a:prstGeom prst="rect">
            <a:avLst/>
          </a:prstGeom>
          <a:ln>
            <a:solidFill>
              <a:schemeClr val="tx1"/>
            </a:solidFill>
          </a:ln>
        </p:spPr>
      </p:pic>
      <p:sp>
        <p:nvSpPr>
          <p:cNvPr id="3" name="Content Placeholder 2"/>
          <p:cNvSpPr>
            <a:spLocks noGrp="1"/>
          </p:cNvSpPr>
          <p:nvPr>
            <p:ph idx="1"/>
          </p:nvPr>
        </p:nvSpPr>
        <p:spPr>
          <a:xfrm>
            <a:off x="457200" y="1066800"/>
            <a:ext cx="8305800" cy="4648200"/>
          </a:xfrm>
        </p:spPr>
        <p:txBody>
          <a:bodyPr>
            <a:normAutofit fontScale="92500" lnSpcReduction="20000"/>
          </a:bodyPr>
          <a:lstStyle/>
          <a:p>
            <a:pPr>
              <a:buFont typeface="Wingdings" panose="05000000000000000000" pitchFamily="2" charset="2"/>
              <a:buChar char="Ø"/>
            </a:pPr>
            <a:r>
              <a:rPr lang="en-US" dirty="0" smtClean="0">
                <a:solidFill>
                  <a:schemeClr val="accent3">
                    <a:lumMod val="50000"/>
                  </a:schemeClr>
                </a:solidFill>
                <a:latin typeface="Berlin Sans FB" panose="020E0602020502020306" pitchFamily="34" charset="0"/>
              </a:rPr>
              <a:t>Livestock production is the largest source of water pollutants</a:t>
            </a:r>
          </a:p>
          <a:p>
            <a:pPr>
              <a:buFont typeface="Wingdings" panose="05000000000000000000" pitchFamily="2" charset="2"/>
              <a:buChar char="Ø"/>
            </a:pPr>
            <a:r>
              <a:rPr lang="en-US" dirty="0">
                <a:solidFill>
                  <a:schemeClr val="accent3">
                    <a:lumMod val="50000"/>
                  </a:schemeClr>
                </a:solidFill>
                <a:latin typeface="Berlin Sans FB" panose="020E0602020502020306" pitchFamily="34" charset="0"/>
              </a:rPr>
              <a:t>The consumption of animal products contributes to more than one-quarter of the water footprint of humanity</a:t>
            </a:r>
            <a:r>
              <a:rPr lang="en-US" dirty="0" smtClean="0">
                <a:solidFill>
                  <a:schemeClr val="accent3">
                    <a:lumMod val="50000"/>
                  </a:schemeClr>
                </a:solidFill>
                <a:latin typeface="Berlin Sans FB" panose="020E0602020502020306" pitchFamily="34" charset="0"/>
              </a:rPr>
              <a:t>.</a:t>
            </a:r>
          </a:p>
          <a:p>
            <a:pPr>
              <a:buFont typeface="Wingdings" panose="05000000000000000000" pitchFamily="2" charset="2"/>
              <a:buChar char="Ø"/>
            </a:pPr>
            <a:r>
              <a:rPr lang="en-US" dirty="0">
                <a:solidFill>
                  <a:schemeClr val="accent3">
                    <a:lumMod val="50000"/>
                  </a:schemeClr>
                </a:solidFill>
                <a:latin typeface="Berlin Sans FB" panose="020E0602020502020306" pitchFamily="34" charset="0"/>
              </a:rPr>
              <a:t>Animals can negatively affect water quality by having free access to </a:t>
            </a:r>
            <a:r>
              <a:rPr lang="en-US" dirty="0" smtClean="0">
                <a:solidFill>
                  <a:schemeClr val="accent3">
                    <a:lumMod val="50000"/>
                  </a:schemeClr>
                </a:solidFill>
                <a:latin typeface="Berlin Sans FB" panose="020E0602020502020306" pitchFamily="34" charset="0"/>
              </a:rPr>
              <a:t>water                               </a:t>
            </a:r>
            <a:r>
              <a:rPr lang="en-US" dirty="0">
                <a:solidFill>
                  <a:schemeClr val="accent3">
                    <a:lumMod val="50000"/>
                  </a:schemeClr>
                </a:solidFill>
                <a:latin typeface="Berlin Sans FB" panose="020E0602020502020306" pitchFamily="34" charset="0"/>
              </a:rPr>
              <a:t>sources where they are able </a:t>
            </a:r>
            <a:r>
              <a:rPr lang="en-US" dirty="0" smtClean="0">
                <a:solidFill>
                  <a:schemeClr val="accent3">
                    <a:lumMod val="50000"/>
                  </a:schemeClr>
                </a:solidFill>
                <a:latin typeface="Berlin Sans FB" panose="020E0602020502020306" pitchFamily="34" charset="0"/>
              </a:rPr>
              <a:t>                                      to </a:t>
            </a:r>
            <a:r>
              <a:rPr lang="en-US" dirty="0">
                <a:solidFill>
                  <a:schemeClr val="accent3">
                    <a:lumMod val="50000"/>
                  </a:schemeClr>
                </a:solidFill>
                <a:latin typeface="Berlin Sans FB" panose="020E0602020502020306" pitchFamily="34" charset="0"/>
              </a:rPr>
              <a:t>deposit waste and cause </a:t>
            </a:r>
            <a:r>
              <a:rPr lang="en-US" dirty="0" smtClean="0">
                <a:solidFill>
                  <a:schemeClr val="accent3">
                    <a:lumMod val="50000"/>
                  </a:schemeClr>
                </a:solidFill>
                <a:latin typeface="Berlin Sans FB" panose="020E0602020502020306" pitchFamily="34" charset="0"/>
              </a:rPr>
              <a:t>                                     the </a:t>
            </a:r>
            <a:r>
              <a:rPr lang="en-US" dirty="0">
                <a:solidFill>
                  <a:schemeClr val="accent3">
                    <a:lumMod val="50000"/>
                  </a:schemeClr>
                </a:solidFill>
                <a:latin typeface="Berlin Sans FB" panose="020E0602020502020306" pitchFamily="34" charset="0"/>
              </a:rPr>
              <a:t>water to become </a:t>
            </a:r>
            <a:r>
              <a:rPr lang="en-US" dirty="0" smtClean="0">
                <a:solidFill>
                  <a:schemeClr val="accent3">
                    <a:lumMod val="50000"/>
                  </a:schemeClr>
                </a:solidFill>
                <a:latin typeface="Berlin Sans FB" panose="020E0602020502020306" pitchFamily="34" charset="0"/>
              </a:rPr>
              <a:t>cloudy                                   from </a:t>
            </a:r>
            <a:r>
              <a:rPr lang="en-US" dirty="0">
                <a:solidFill>
                  <a:schemeClr val="accent3">
                    <a:lumMod val="50000"/>
                  </a:schemeClr>
                </a:solidFill>
                <a:latin typeface="Berlin Sans FB" panose="020E0602020502020306" pitchFamily="34" charset="0"/>
              </a:rPr>
              <a:t>stirring up mud.</a:t>
            </a:r>
            <a:endParaRPr lang="en-US" dirty="0" smtClean="0">
              <a:solidFill>
                <a:schemeClr val="accent3">
                  <a:lumMod val="50000"/>
                </a:schemeClr>
              </a:solidFill>
              <a:latin typeface="Berlin Sans FB" panose="020E0602020502020306" pitchFamily="34" charset="0"/>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974843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solidFill>
                  <a:schemeClr val="accent3">
                    <a:lumMod val="50000"/>
                  </a:schemeClr>
                </a:solidFill>
                <a:latin typeface="Berlin Sans FB" panose="020E0602020502020306" pitchFamily="34" charset="0"/>
              </a:rPr>
              <a:t>Greenhouse gases</a:t>
            </a:r>
            <a:br>
              <a:rPr lang="en-US" dirty="0" smtClean="0">
                <a:solidFill>
                  <a:schemeClr val="accent3">
                    <a:lumMod val="50000"/>
                  </a:schemeClr>
                </a:solidFill>
                <a:latin typeface="Berlin Sans FB" panose="020E0602020502020306" pitchFamily="34" charset="0"/>
              </a:rPr>
            </a:br>
            <a:endParaRPr lang="en-US" dirty="0">
              <a:solidFill>
                <a:schemeClr val="accent3">
                  <a:lumMod val="50000"/>
                </a:schemeClr>
              </a:solidFill>
              <a:latin typeface="Berlin Sans FB" panose="020E0602020502020306" pitchFamily="34" charset="0"/>
            </a:endParaRP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artisticMosiaicBubbles trans="32000"/>
                    </a14:imgEffect>
                    <a14:imgEffect>
                      <a14:sharpenSoften amount="77000"/>
                    </a14:imgEffect>
                    <a14:imgEffect>
                      <a14:saturation sat="201000"/>
                    </a14:imgEffect>
                    <a14:imgEffect>
                      <a14:brightnessContrast bright="17000" contrast="-13000"/>
                    </a14:imgEffect>
                  </a14:imgLayer>
                </a14:imgProps>
              </a:ext>
              <a:ext uri="{28A0092B-C50C-407E-A947-70E740481C1C}">
                <a14:useLocalDpi xmlns:a14="http://schemas.microsoft.com/office/drawing/2010/main" val="0"/>
              </a:ext>
            </a:extLst>
          </a:blip>
          <a:stretch>
            <a:fillRect/>
          </a:stretch>
        </p:blipFill>
        <p:spPr>
          <a:xfrm>
            <a:off x="5410200" y="3324165"/>
            <a:ext cx="3733800" cy="3509772"/>
          </a:xfrm>
          <a:prstGeom prst="rect">
            <a:avLst/>
          </a:prstGeom>
          <a:effectLst>
            <a:glow rad="127000">
              <a:schemeClr val="bg1"/>
            </a:glow>
            <a:outerShdw blurRad="50800" dist="50800" dir="5400000" algn="ctr" rotWithShape="0">
              <a:srgbClr val="000000"/>
            </a:outerShdw>
            <a:reflection endPos="65000" dist="50800" dir="5400000" sy="-100000" algn="bl" rotWithShape="0"/>
          </a:effectLst>
        </p:spPr>
      </p:pic>
      <p:sp>
        <p:nvSpPr>
          <p:cNvPr id="4" name="Content Placeholder 3"/>
          <p:cNvSpPr>
            <a:spLocks noGrp="1"/>
          </p:cNvSpPr>
          <p:nvPr>
            <p:ph idx="1"/>
          </p:nvPr>
        </p:nvSpPr>
        <p:spPr>
          <a:xfrm>
            <a:off x="304800" y="1143001"/>
            <a:ext cx="8001000" cy="5257800"/>
          </a:xfrm>
        </p:spPr>
        <p:txBody>
          <a:bodyPr>
            <a:normAutofit lnSpcReduction="10000"/>
          </a:bodyPr>
          <a:lstStyle/>
          <a:p>
            <a:pPr marL="0" indent="0">
              <a:buNone/>
            </a:pPr>
            <a:r>
              <a:rPr lang="en-US" dirty="0" smtClean="0"/>
              <a:t>“Greenhouse effect” is the exchange of incoming and outgoing radiation that warms, and gets trapped inside the Earth, leading to global warming. </a:t>
            </a:r>
          </a:p>
          <a:p>
            <a:pPr lvl="1">
              <a:buFont typeface="Wingdings" panose="05000000000000000000" pitchFamily="2" charset="2"/>
              <a:buChar char="Ø"/>
            </a:pPr>
            <a:r>
              <a:rPr lang="en-US" dirty="0" smtClean="0"/>
              <a:t>Greenhouse gases: Carbon dioxide, </a:t>
            </a:r>
          </a:p>
          <a:p>
            <a:pPr marL="457200" lvl="1" indent="0">
              <a:buNone/>
            </a:pPr>
            <a:r>
              <a:rPr lang="en-US" b="1" dirty="0">
                <a:solidFill>
                  <a:schemeClr val="accent3">
                    <a:lumMod val="75000"/>
                  </a:schemeClr>
                </a:solidFill>
              </a:rPr>
              <a:t> </a:t>
            </a:r>
            <a:r>
              <a:rPr lang="en-US" b="1" dirty="0" smtClean="0">
                <a:solidFill>
                  <a:schemeClr val="accent3">
                    <a:lumMod val="75000"/>
                  </a:schemeClr>
                </a:solidFill>
              </a:rPr>
              <a:t>    </a:t>
            </a:r>
            <a:r>
              <a:rPr lang="en-US" sz="3300" b="1" dirty="0" smtClean="0">
                <a:solidFill>
                  <a:schemeClr val="accent3">
                    <a:lumMod val="75000"/>
                  </a:schemeClr>
                </a:solidFill>
              </a:rPr>
              <a:t>Methane</a:t>
            </a:r>
            <a:r>
              <a:rPr lang="en-US" dirty="0" smtClean="0"/>
              <a:t>, nitrous oxide</a:t>
            </a:r>
          </a:p>
          <a:p>
            <a:pPr marL="457200" lvl="1" indent="0">
              <a:buNone/>
            </a:pPr>
            <a:r>
              <a:rPr lang="en-US" dirty="0" smtClean="0"/>
              <a:t>*</a:t>
            </a:r>
            <a:r>
              <a:rPr lang="en-US" sz="2000" b="1" dirty="0" smtClean="0"/>
              <a:t>Methane </a:t>
            </a:r>
            <a:r>
              <a:rPr lang="en-US" sz="2000" b="1" dirty="0"/>
              <a:t>is 25-100x more destructive then </a:t>
            </a:r>
            <a:r>
              <a:rPr lang="en-US" sz="2000" b="1" dirty="0" smtClean="0"/>
              <a:t>CO2!</a:t>
            </a:r>
            <a:endParaRPr lang="en-US" sz="2000" b="1" dirty="0"/>
          </a:p>
          <a:p>
            <a:pPr marL="1314450" lvl="3" indent="0">
              <a:buNone/>
            </a:pPr>
            <a:endParaRPr lang="en-US" dirty="0" smtClean="0"/>
          </a:p>
          <a:p>
            <a:pPr lvl="1">
              <a:buFont typeface="Wingdings" panose="05000000000000000000" pitchFamily="2" charset="2"/>
              <a:buChar char="Ø"/>
            </a:pPr>
            <a:r>
              <a:rPr lang="en-US" dirty="0" smtClean="0"/>
              <a:t>Leads to: big </a:t>
            </a:r>
            <a:r>
              <a:rPr lang="en-US" dirty="0" smtClean="0"/>
              <a:t>environmental challenges </a:t>
            </a:r>
            <a:endParaRPr lang="en-US" dirty="0" smtClean="0"/>
          </a:p>
          <a:p>
            <a:pPr lvl="2">
              <a:buFontTx/>
              <a:buChar char="-"/>
            </a:pPr>
            <a:r>
              <a:rPr lang="en-US" dirty="0"/>
              <a:t>Extreme weather, rising sea levels, plant </a:t>
            </a:r>
            <a:r>
              <a:rPr lang="en-US" dirty="0" smtClean="0"/>
              <a:t>                   and </a:t>
            </a:r>
            <a:r>
              <a:rPr lang="en-US" dirty="0"/>
              <a:t>animal extinctions, and major </a:t>
            </a:r>
            <a:r>
              <a:rPr lang="en-US" dirty="0" smtClean="0"/>
              <a:t>                        climate </a:t>
            </a:r>
            <a:r>
              <a:rPr lang="en-US" dirty="0"/>
              <a:t>shifts</a:t>
            </a:r>
          </a:p>
          <a:p>
            <a:pPr lvl="2">
              <a:buFontTx/>
              <a:buChar char="-"/>
            </a:pPr>
            <a:endParaRPr lang="en-US" dirty="0"/>
          </a:p>
          <a:p>
            <a:pPr marL="457200" lvl="1" indent="0">
              <a:buNone/>
            </a:pPr>
            <a:endParaRPr lang="en-US" dirty="0" smtClean="0"/>
          </a:p>
          <a:p>
            <a:pPr lvl="1"/>
            <a:endParaRPr lang="en-US" dirty="0" smtClean="0">
              <a:solidFill>
                <a:srgbClr val="92D050"/>
              </a:solidFill>
            </a:endParaRPr>
          </a:p>
          <a:p>
            <a:endParaRPr lang="en-US" dirty="0"/>
          </a:p>
        </p:txBody>
      </p:sp>
    </p:spTree>
    <p:extLst>
      <p:ext uri="{BB962C8B-B14F-4D97-AF65-F5344CB8AC3E}">
        <p14:creationId xmlns:p14="http://schemas.microsoft.com/office/powerpoint/2010/main" val="33019816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ded_background_pi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F8531D-A550-483F-92F3-9D001D2F09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Faded_background_picture</Template>
  <TotalTime>0</TotalTime>
  <Words>1590</Words>
  <Application>Microsoft Office PowerPoint</Application>
  <PresentationFormat>On-screen Show (4:3)</PresentationFormat>
  <Paragraphs>145</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Berlin Sans FB</vt:lpstr>
      <vt:lpstr>Berlin Sans FB Demi</vt:lpstr>
      <vt:lpstr>Calibri</vt:lpstr>
      <vt:lpstr>Wingdings</vt:lpstr>
      <vt:lpstr>Faded_background_picture</vt:lpstr>
      <vt:lpstr> Healthy Diet   Healthy Planet     Healthy You</vt:lpstr>
      <vt:lpstr>Which would you prefer?</vt:lpstr>
      <vt:lpstr>Did you know… </vt:lpstr>
      <vt:lpstr>Environmental impact of agriculture</vt:lpstr>
      <vt:lpstr>Climate Change</vt:lpstr>
      <vt:lpstr>Deforestation</vt:lpstr>
      <vt:lpstr>Pollutants</vt:lpstr>
      <vt:lpstr>Water</vt:lpstr>
      <vt:lpstr>Greenhouse gases </vt:lpstr>
      <vt:lpstr>Impact of livestock</vt:lpstr>
      <vt:lpstr>Industrial vs Sustainable Agriculture</vt:lpstr>
      <vt:lpstr>PowerPoint Presentation</vt:lpstr>
      <vt:lpstr>Park Slope Food Coop</vt:lpstr>
      <vt:lpstr>Solution?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2015-12-04T19:01:15Z</dcterms:created>
  <dcterms:modified xsi:type="dcterms:W3CDTF">2015-12-09T15:38:22Z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TC020116439991</vt:lpwstr>
  </property>
</Properties>
</file>