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65" r:id="rId5"/>
    <p:sldId id="272" r:id="rId6"/>
    <p:sldId id="266" r:id="rId7"/>
    <p:sldId id="273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96B5BE8-800E-4963-AE9B-67E43E8EE79C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35232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and Where will Renewable Energy Development Create Jobs?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dirty="0" smtClean="0"/>
              <a:t>What kinds of jobs/occupations will be  in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2. In what parts of the country is there projected to be the  greatest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3. How fast are “green” jobs projected to grow?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181600"/>
            <a:ext cx="8624453" cy="1446550"/>
          </a:xfrm>
          <a:prstGeom prst="rect">
            <a:avLst/>
          </a:prstGeom>
          <a:noFill/>
          <a:ln w="28575">
            <a:solidFill>
              <a:srgbClr val="0054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U.S. Green Building Council Green Jobs Study: National Study</a:t>
            </a:r>
          </a:p>
          <a:p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New York State Green Jobs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85344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upon the scale of existing and planned major renewable energy projects nationwide, so called “green” jobs would appear to be poised for major growth in the very near future.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7" y="1219200"/>
            <a:ext cx="8839200" cy="4247317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Residential Construction</a:t>
            </a:r>
          </a:p>
          <a:p>
            <a:r>
              <a:rPr lang="en-US" b="1" dirty="0" smtClean="0"/>
              <a:t>Occupational		Average		% of		Required</a:t>
            </a:r>
          </a:p>
          <a:p>
            <a:r>
              <a:rPr lang="en-US" b="1" dirty="0" smtClean="0"/>
              <a:t>Title			Annual		Sector		Educational</a:t>
            </a:r>
          </a:p>
          <a:p>
            <a:r>
              <a:rPr lang="en-US" b="1" dirty="0" smtClean="0"/>
              <a:t>			Salary				Attainment (years</a:t>
            </a:r>
            <a:endParaRPr lang="en-US" b="1" dirty="0"/>
          </a:p>
          <a:p>
            <a:endParaRPr lang="en-US" b="1" dirty="0"/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84,130 </a:t>
            </a:r>
            <a:r>
              <a:rPr lang="fr-FR" dirty="0" smtClean="0"/>
              <a:t>		4.74</a:t>
            </a:r>
            <a:r>
              <a:rPr lang="fr-FR" dirty="0"/>
              <a:t>% </a:t>
            </a:r>
            <a:r>
              <a:rPr lang="fr-FR" dirty="0" smtClean="0"/>
              <a:t> 		16</a:t>
            </a:r>
            <a:endParaRPr lang="fr-FR" dirty="0"/>
          </a:p>
          <a:p>
            <a:r>
              <a:rPr lang="en-US" dirty="0"/>
              <a:t>Real Estate Sales Agents </a:t>
            </a:r>
            <a:r>
              <a:rPr lang="en-US" dirty="0" smtClean="0"/>
              <a:t>	$</a:t>
            </a:r>
            <a:r>
              <a:rPr lang="en-US" dirty="0"/>
              <a:t>63,520 </a:t>
            </a:r>
            <a:r>
              <a:rPr lang="en-US" dirty="0" smtClean="0"/>
              <a:t>		3.27</a:t>
            </a:r>
            <a:r>
              <a:rPr lang="en-US" dirty="0"/>
              <a:t>% </a:t>
            </a:r>
            <a:r>
              <a:rPr lang="en-US" dirty="0" smtClean="0"/>
              <a:t>		14</a:t>
            </a:r>
            <a:endParaRPr lang="en-US" dirty="0"/>
          </a:p>
          <a:p>
            <a:r>
              <a:rPr lang="en-US" dirty="0"/>
              <a:t>Secretaries (not Executive, </a:t>
            </a:r>
            <a:endParaRPr lang="en-US" dirty="0" smtClean="0"/>
          </a:p>
          <a:p>
            <a:r>
              <a:rPr lang="en-US" dirty="0" smtClean="0"/>
              <a:t>Legal</a:t>
            </a:r>
            <a:r>
              <a:rPr lang="en-US" dirty="0"/>
              <a:t>, </a:t>
            </a:r>
            <a:r>
              <a:rPr lang="en-US" dirty="0" smtClean="0"/>
              <a:t>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27,580 </a:t>
            </a:r>
            <a:r>
              <a:rPr lang="en-US" dirty="0" smtClean="0"/>
              <a:t>		1.69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41,010 </a:t>
            </a:r>
            <a:r>
              <a:rPr lang="en-US" dirty="0" smtClean="0"/>
              <a:t>		30.47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</a:t>
            </a:r>
            <a:r>
              <a:rPr lang="en-US" dirty="0"/>
              <a:t>31,150 </a:t>
            </a:r>
            <a:r>
              <a:rPr lang="en-US" dirty="0" smtClean="0"/>
              <a:t>		13.30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Janitors and Cleaners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not Maids </a:t>
            </a:r>
            <a:r>
              <a:rPr lang="en-US" dirty="0" smtClean="0"/>
              <a:t>or Housekeeping</a:t>
            </a:r>
            <a:r>
              <a:rPr lang="en-US" dirty="0"/>
              <a:t>) $23,850 </a:t>
            </a:r>
            <a:r>
              <a:rPr lang="en-US" dirty="0" smtClean="0"/>
              <a:t>		0.57</a:t>
            </a:r>
            <a:r>
              <a:rPr lang="en-US" dirty="0"/>
              <a:t>% </a:t>
            </a:r>
            <a:r>
              <a:rPr lang="en-US" dirty="0" smtClean="0"/>
              <a:t>		none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59,110 </a:t>
            </a:r>
            <a:r>
              <a:rPr lang="en-US" dirty="0" smtClean="0"/>
              <a:t>		1.93</a:t>
            </a:r>
            <a:r>
              <a:rPr lang="en-US" dirty="0"/>
              <a:t>% </a:t>
            </a:r>
            <a:r>
              <a:rPr lang="en-US" dirty="0" smtClean="0"/>
              <a:t> 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45,110</a:t>
            </a:r>
          </a:p>
        </p:txBody>
      </p:sp>
    </p:spTree>
    <p:extLst>
      <p:ext uri="{BB962C8B-B14F-4D97-AF65-F5344CB8AC3E}">
        <p14:creationId xmlns:p14="http://schemas.microsoft.com/office/powerpoint/2010/main" val="403395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228600"/>
            <a:ext cx="8915400" cy="4001095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Non-Residential Construction</a:t>
            </a:r>
          </a:p>
          <a:p>
            <a:r>
              <a:rPr lang="en-US" b="1" dirty="0" smtClean="0"/>
              <a:t>Occupational	 	Average Annual 		% of Sector	Required</a:t>
            </a:r>
          </a:p>
          <a:p>
            <a:r>
              <a:rPr lang="en-US" b="1" dirty="0" smtClean="0"/>
              <a:t>Title			 Salary					Education</a:t>
            </a:r>
          </a:p>
          <a:p>
            <a:r>
              <a:rPr lang="en-US" b="1" dirty="0" smtClean="0"/>
              <a:t>								(years)</a:t>
            </a:r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88,550 </a:t>
            </a:r>
            <a:r>
              <a:rPr lang="fr-FR" dirty="0" smtClean="0"/>
              <a:t>			6.36</a:t>
            </a:r>
            <a:r>
              <a:rPr lang="fr-FR" dirty="0"/>
              <a:t>% </a:t>
            </a:r>
            <a:r>
              <a:rPr lang="fr-FR" dirty="0" smtClean="0"/>
              <a:t>		16</a:t>
            </a:r>
            <a:endParaRPr lang="fr-FR" dirty="0"/>
          </a:p>
          <a:p>
            <a:r>
              <a:rPr lang="en-US" dirty="0"/>
              <a:t>Civil Engineers </a:t>
            </a:r>
            <a:r>
              <a:rPr lang="en-US" dirty="0" smtClean="0"/>
              <a:t>		$</a:t>
            </a:r>
            <a:r>
              <a:rPr lang="en-US" dirty="0"/>
              <a:t>78,630 </a:t>
            </a:r>
            <a:r>
              <a:rPr lang="en-US" dirty="0" smtClean="0"/>
              <a:t>			2.33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Secretaries (not Executive, </a:t>
            </a:r>
          </a:p>
          <a:p>
            <a:r>
              <a:rPr lang="en-US" dirty="0" smtClean="0"/>
              <a:t>Legal 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30,680 </a:t>
            </a:r>
            <a:r>
              <a:rPr lang="en-US" dirty="0" smtClean="0"/>
              <a:t>1		76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47,730 </a:t>
            </a:r>
            <a:r>
              <a:rPr lang="en-US" dirty="0" smtClean="0"/>
              <a:t>			19.36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$35,710 			15.61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Truck Drivers, Heavy or </a:t>
            </a:r>
            <a:endParaRPr lang="en-US" dirty="0" smtClean="0"/>
          </a:p>
          <a:p>
            <a:r>
              <a:rPr lang="en-US" dirty="0" smtClean="0"/>
              <a:t>Tractor-Trailer 		$38,740 			74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68,900 </a:t>
            </a:r>
            <a:r>
              <a:rPr lang="en-US" dirty="0" smtClean="0"/>
              <a:t>			2.61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52,200</a:t>
            </a:r>
          </a:p>
        </p:txBody>
      </p:sp>
    </p:spTree>
    <p:extLst>
      <p:ext uri="{BB962C8B-B14F-4D97-AF65-F5344CB8AC3E}">
        <p14:creationId xmlns:p14="http://schemas.microsoft.com/office/powerpoint/2010/main" val="7876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York State Green Jobs Survey: New York State and New York City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0508" r="25260" b="6250"/>
          <a:stretch/>
        </p:blipFill>
        <p:spPr bwMode="auto">
          <a:xfrm>
            <a:off x="2099445" y="1030306"/>
            <a:ext cx="5712016" cy="5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6667" r="35411" b="32540"/>
          <a:stretch/>
        </p:blipFill>
        <p:spPr bwMode="auto">
          <a:xfrm>
            <a:off x="228599" y="762000"/>
            <a:ext cx="86008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599" y="115669"/>
            <a:ext cx="860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Solar installations in the U.S. and areas identified as Highest Potential for Solar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6172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54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2469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and Planned Wind Energy Installations and areas identified as Highest Potential for Wind Energy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23413" r="36192" b="24802"/>
          <a:stretch/>
        </p:blipFill>
        <p:spPr bwMode="auto">
          <a:xfrm>
            <a:off x="117544" y="733679"/>
            <a:ext cx="8921447" cy="5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74" y="6180891"/>
            <a:ext cx="881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5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39485" r="37307" b="9280"/>
          <a:stretch/>
        </p:blipFill>
        <p:spPr bwMode="auto">
          <a:xfrm>
            <a:off x="297268" y="762000"/>
            <a:ext cx="854105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02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Geothermal Energy Installations and areas identified as Highest Potential for Geothermal Energy (Reservoirs of steam and hot water beneath the earth's surface)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32701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http://www.nrdc.org/energy/renewables/default.asp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8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52400"/>
            <a:ext cx="88392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U.S. Green Building Council Green Jobs Study findings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study suggests that </a:t>
            </a:r>
            <a:r>
              <a:rPr lang="en-US" sz="2800" dirty="0"/>
              <a:t>the economic impact from </a:t>
            </a:r>
            <a:r>
              <a:rPr lang="en-US" sz="2800" dirty="0" smtClean="0"/>
              <a:t>sustainable </a:t>
            </a:r>
            <a:r>
              <a:rPr lang="en-US" sz="2800" dirty="0"/>
              <a:t>building construction </a:t>
            </a:r>
            <a:r>
              <a:rPr lang="en-US" sz="2800" dirty="0" smtClean="0"/>
              <a:t>will be </a:t>
            </a:r>
            <a:r>
              <a:rPr lang="en-US" sz="2800" dirty="0"/>
              <a:t>significant </a:t>
            </a:r>
            <a:endParaRPr lang="en-US" sz="2800" dirty="0" smtClean="0"/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impact will </a:t>
            </a:r>
            <a:r>
              <a:rPr lang="en-US" sz="2800" dirty="0"/>
              <a:t>continue to grow as the demand for </a:t>
            </a:r>
            <a:r>
              <a:rPr lang="en-US" sz="2800" dirty="0" smtClean="0"/>
              <a:t>renewable features in new residential and commercial buildings increases.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Based on the results of the study “Green” </a:t>
            </a:r>
            <a:r>
              <a:rPr lang="en-US" sz="2800" dirty="0"/>
              <a:t>construction spending </a:t>
            </a:r>
            <a:r>
              <a:rPr lang="en-US" sz="2800" dirty="0" smtClean="0"/>
              <a:t>currently supports </a:t>
            </a:r>
            <a:r>
              <a:rPr lang="en-US" sz="2800" dirty="0"/>
              <a:t>over 2 million jobs and generates over 100 billion dollars in gross domestic product and </a:t>
            </a:r>
            <a:r>
              <a:rPr lang="en-US" sz="2800" dirty="0" smtClean="0"/>
              <a:t>wages”.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study </a:t>
            </a:r>
            <a:r>
              <a:rPr lang="en-US" sz="2800" dirty="0" smtClean="0"/>
              <a:t>further projected that by 2013 green buildings will support close to </a:t>
            </a:r>
            <a:r>
              <a:rPr lang="en-US" sz="2800" u="sng" dirty="0" smtClean="0"/>
              <a:t>8 million jobs </a:t>
            </a:r>
            <a:r>
              <a:rPr lang="en-US" sz="2800" dirty="0" smtClean="0"/>
              <a:t>across a </a:t>
            </a:r>
            <a:r>
              <a:rPr lang="en-US" sz="2800" u="sng" dirty="0" smtClean="0"/>
              <a:t>wide range of occupations.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69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4" y="1148069"/>
            <a:ext cx="8735291" cy="47551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u="sng" dirty="0" smtClean="0"/>
              <a:t>Green </a:t>
            </a:r>
            <a:r>
              <a:rPr lang="en-US" sz="2800" b="1" u="sng" dirty="0"/>
              <a:t>Construction 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 smtClean="0"/>
              <a:t>From </a:t>
            </a:r>
            <a:r>
              <a:rPr lang="en-US" sz="2800" b="1" dirty="0"/>
              <a:t>2000–2008</a:t>
            </a:r>
            <a:r>
              <a:rPr lang="en-US" sz="2800" dirty="0"/>
              <a:t>, the </a:t>
            </a:r>
            <a:r>
              <a:rPr lang="en-US" sz="2800" dirty="0" smtClean="0"/>
              <a:t>sustainable </a:t>
            </a:r>
            <a:r>
              <a:rPr lang="en-US" sz="2800" dirty="0"/>
              <a:t>construction market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Provided </a:t>
            </a:r>
            <a:r>
              <a:rPr lang="en-US" sz="2800" dirty="0"/>
              <a:t>$123 billion dollars in labor </a:t>
            </a:r>
            <a:r>
              <a:rPr lang="en-US" sz="2800" dirty="0" smtClean="0"/>
              <a:t>earnings</a:t>
            </a:r>
          </a:p>
          <a:p>
            <a:endParaRPr lang="en-US" sz="1100" dirty="0"/>
          </a:p>
          <a:p>
            <a:r>
              <a:rPr lang="en-US" sz="2800" b="1" dirty="0"/>
              <a:t>From 2009–2013</a:t>
            </a:r>
            <a:r>
              <a:rPr lang="en-US" sz="2800" dirty="0"/>
              <a:t>, </a:t>
            </a:r>
            <a:r>
              <a:rPr lang="en-US" sz="2800" dirty="0" smtClean="0"/>
              <a:t>the study forecasts </a:t>
            </a:r>
            <a:r>
              <a:rPr lang="en-US" sz="2800" dirty="0"/>
              <a:t>that green construction </a:t>
            </a:r>
            <a:r>
              <a:rPr lang="en-US" sz="2800" dirty="0" smtClean="0"/>
              <a:t>would: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$554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over 7.9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$396 billion in labor earnings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3962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study’s estimates and projections point to both a green </a:t>
            </a:r>
            <a:r>
              <a:rPr lang="en-US" sz="2800" u="sng" dirty="0" smtClean="0"/>
              <a:t>construction impact </a:t>
            </a:r>
            <a:r>
              <a:rPr lang="en-US" sz="2800" dirty="0" smtClean="0"/>
              <a:t>and an </a:t>
            </a:r>
            <a:r>
              <a:rPr lang="en-US" sz="2800" u="sng" dirty="0" smtClean="0"/>
              <a:t>economic growth impact   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6204466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Source: </a:t>
            </a:r>
            <a:r>
              <a:rPr lang="en-US" i="1" dirty="0" smtClean="0"/>
              <a:t>Green Jobs Survey</a:t>
            </a:r>
            <a:r>
              <a:rPr lang="en-US" dirty="0" smtClean="0"/>
              <a:t>, U.S. Green Building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15400" cy="538609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u="sng" dirty="0" smtClean="0"/>
              <a:t>U.S. Green Building </a:t>
            </a:r>
            <a:r>
              <a:rPr lang="en-US" sz="2800" b="1" u="sng" dirty="0" smtClean="0"/>
              <a:t>Council: Estimated </a:t>
            </a:r>
            <a:r>
              <a:rPr lang="en-US" sz="2800" b="1" u="sng" dirty="0"/>
              <a:t>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2800" b="1" dirty="0"/>
              <a:t>Between 2000–2008</a:t>
            </a:r>
            <a:r>
              <a:rPr lang="en-US" sz="2800" dirty="0"/>
              <a:t>, </a:t>
            </a:r>
            <a:r>
              <a:rPr lang="en-US" sz="2800" dirty="0" smtClean="0"/>
              <a:t>LEED-related (</a:t>
            </a:r>
            <a:r>
              <a:rPr lang="en-US" sz="2800" u="sng" dirty="0" smtClean="0"/>
              <a:t>Leadership in Energy and Environmental Design</a:t>
            </a:r>
            <a:r>
              <a:rPr lang="en-US" sz="2800" dirty="0" smtClean="0"/>
              <a:t>) construction </a:t>
            </a:r>
            <a:r>
              <a:rPr lang="en-US" sz="2800" dirty="0"/>
              <a:t>spending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$830 million in </a:t>
            </a:r>
            <a:r>
              <a:rPr lang="en-US" sz="2800" dirty="0" smtClean="0"/>
              <a:t>Gross Domestic Product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15,000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Provided $703 million in labor </a:t>
            </a:r>
            <a:r>
              <a:rPr lang="en-US" sz="2800" dirty="0" smtClean="0"/>
              <a:t>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800" b="1" dirty="0"/>
              <a:t>Between 2009–2013</a:t>
            </a:r>
            <a:r>
              <a:rPr lang="en-US" sz="2800" dirty="0"/>
              <a:t>, </a:t>
            </a:r>
            <a:r>
              <a:rPr lang="en-US" sz="2800" dirty="0" smtClean="0"/>
              <a:t>it is forecast </a:t>
            </a:r>
            <a:r>
              <a:rPr lang="en-US" sz="2800" dirty="0"/>
              <a:t>that LEED related spending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$12.5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230,000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 $10.7 billion in labor </a:t>
            </a:r>
            <a:r>
              <a:rPr lang="en-US" sz="2800" dirty="0" smtClean="0"/>
              <a:t>earnings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284019" y="6248400"/>
            <a:ext cx="716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600" dirty="0" smtClean="0"/>
              <a:t>Source: </a:t>
            </a:r>
            <a:r>
              <a:rPr lang="en-US" sz="1600" i="1" dirty="0" smtClean="0"/>
              <a:t>Green Jobs Survey</a:t>
            </a:r>
            <a:r>
              <a:rPr lang="en-US" sz="1600" dirty="0" smtClean="0"/>
              <a:t>, U.S. Green Building Council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45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4434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 points out that:</a:t>
            </a:r>
          </a:p>
          <a:p>
            <a:endParaRPr lang="en-US" sz="1200" dirty="0"/>
          </a:p>
          <a:p>
            <a:r>
              <a:rPr lang="en-US" sz="2800" dirty="0" smtClean="0"/>
              <a:t> “Local </a:t>
            </a:r>
            <a:r>
              <a:rPr lang="en-US" sz="2800" dirty="0"/>
              <a:t>and national policymakers increasingly view green construction and renovation activities as </a:t>
            </a:r>
            <a:r>
              <a:rPr lang="en-US" sz="2800" dirty="0" smtClean="0"/>
              <a:t>an </a:t>
            </a:r>
            <a:r>
              <a:rPr lang="en-US" sz="2800" b="1" dirty="0" smtClean="0"/>
              <a:t>opportunity </a:t>
            </a:r>
            <a:r>
              <a:rPr lang="en-US" sz="2800" b="1" dirty="0"/>
              <a:t>to spur domestic job creation </a:t>
            </a:r>
            <a:r>
              <a:rPr lang="en-US" sz="2800" dirty="0"/>
              <a:t>because</a:t>
            </a:r>
            <a:r>
              <a:rPr lang="en-US" sz="2800" b="1" dirty="0"/>
              <a:t> </a:t>
            </a:r>
            <a:r>
              <a:rPr lang="en-US" sz="2800" dirty="0"/>
              <a:t>these </a:t>
            </a:r>
            <a:r>
              <a:rPr lang="en-US" sz="2800" b="1" dirty="0"/>
              <a:t>jobs cannot be outsourced </a:t>
            </a:r>
            <a:r>
              <a:rPr lang="en-US" sz="2800" dirty="0"/>
              <a:t>to other countries </a:t>
            </a:r>
            <a:r>
              <a:rPr lang="en-US" sz="2800" dirty="0" smtClean="0"/>
              <a:t>and </a:t>
            </a:r>
            <a:r>
              <a:rPr lang="en-US" sz="2800" b="1" dirty="0" smtClean="0"/>
              <a:t>require </a:t>
            </a:r>
            <a:r>
              <a:rPr lang="en-US" sz="2800" b="1" dirty="0"/>
              <a:t>workers with new and traditional </a:t>
            </a:r>
            <a:r>
              <a:rPr lang="en-US" sz="2800" b="1" dirty="0" smtClean="0"/>
              <a:t>skills</a:t>
            </a:r>
            <a:r>
              <a:rPr lang="en-US" sz="2800" dirty="0" smtClean="0"/>
              <a:t>.”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arrive at the estimate of the jobs and economic impacts, the study employed a macroeconomic modeling tool (IMPLAN) to calculate the number of </a:t>
            </a:r>
            <a:r>
              <a:rPr lang="en-US" sz="2800" b="1" u="sng" dirty="0" smtClean="0"/>
              <a:t>direct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indirect</a:t>
            </a:r>
            <a:r>
              <a:rPr lang="en-US" sz="2800" dirty="0" smtClean="0"/>
              <a:t>, and </a:t>
            </a:r>
            <a:r>
              <a:rPr lang="en-US" sz="2800" b="1" u="sng" dirty="0" smtClean="0"/>
              <a:t>induced jobs </a:t>
            </a:r>
            <a:r>
              <a:rPr lang="en-US" sz="2800" dirty="0" smtClean="0"/>
              <a:t>created as a result of ‘green’ building </a:t>
            </a:r>
            <a:r>
              <a:rPr lang="en-US" sz="2800" dirty="0" smtClean="0"/>
              <a:t>investment. </a:t>
            </a:r>
            <a:endParaRPr lang="en-US" sz="2800" dirty="0" smtClean="0"/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also estimates the </a:t>
            </a:r>
            <a:r>
              <a:rPr lang="en-US" sz="2800" b="1" u="sng" dirty="0" smtClean="0"/>
              <a:t>direct, indirect and induced effects on GDP and labor earnings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4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How is the term “green” jobs defined?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are obvious – those who are directly involved in the </a:t>
            </a:r>
            <a:r>
              <a:rPr lang="en-US" sz="2800" b="1" i="1" dirty="0" smtClean="0"/>
              <a:t>construction and design </a:t>
            </a:r>
            <a:r>
              <a:rPr lang="en-US" sz="2800" dirty="0" smtClean="0"/>
              <a:t>of structures that produce or support renewable energy…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However, there are many occupations that have a less direct but very measurable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Thus the study produces estimates for two different categories of jobs: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1) All jobs supported by green construction spending,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2) </a:t>
            </a:r>
            <a:r>
              <a:rPr lang="en-US" sz="2800" b="1" u="sng" dirty="0" smtClean="0"/>
              <a:t>Indirect and induced jobs </a:t>
            </a:r>
            <a:r>
              <a:rPr lang="en-US" sz="2800" dirty="0" smtClean="0"/>
              <a:t>created as a result of green building construction and design.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5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0749"/>
            <a:ext cx="89154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Definitions: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Direct Effects</a:t>
            </a:r>
            <a:r>
              <a:rPr lang="en-US" sz="2800" dirty="0" smtClean="0"/>
              <a:t>: Defined as the </a:t>
            </a:r>
            <a:r>
              <a:rPr lang="en-US" sz="2800" b="1" dirty="0" smtClean="0"/>
              <a:t>initial economic changes to the industry that is impacted;</a:t>
            </a:r>
            <a:r>
              <a:rPr lang="en-US" sz="2800" dirty="0" smtClean="0"/>
              <a:t> for instance, a contractor who constructs a green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Indirect effects</a:t>
            </a:r>
            <a:r>
              <a:rPr lang="en-US" sz="2800" dirty="0" smtClean="0"/>
              <a:t>: Defined as </a:t>
            </a:r>
            <a:r>
              <a:rPr lang="en-US" sz="2800" b="1" dirty="0" smtClean="0"/>
              <a:t>the increased economic activity that is generated for businesses connected to the building project </a:t>
            </a:r>
            <a:r>
              <a:rPr lang="en-US" sz="2800" dirty="0" smtClean="0"/>
              <a:t>(i.e., suppliers of </a:t>
            </a:r>
            <a:r>
              <a:rPr lang="en-US" sz="2800" dirty="0" smtClean="0"/>
              <a:t>tools, materials, capital equipment).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Induced effects</a:t>
            </a:r>
            <a:r>
              <a:rPr lang="en-US" sz="2800" dirty="0" smtClean="0"/>
              <a:t>: </a:t>
            </a:r>
            <a:r>
              <a:rPr lang="en-US" sz="2800" b="1" dirty="0" smtClean="0"/>
              <a:t>The economic impact from the increased flow of income to households that are directly and indirectly affected </a:t>
            </a:r>
            <a:r>
              <a:rPr lang="en-US" sz="2800" dirty="0" smtClean="0"/>
              <a:t>by green building expenditures.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example, employees use some of the income  earned from green </a:t>
            </a:r>
            <a:r>
              <a:rPr lang="en-US" sz="2800" dirty="0" smtClean="0"/>
              <a:t>projects to </a:t>
            </a:r>
            <a:r>
              <a:rPr lang="en-US" sz="2800" dirty="0" smtClean="0"/>
              <a:t>purchase goods and services </a:t>
            </a:r>
            <a:r>
              <a:rPr lang="en-US" sz="2800" dirty="0" smtClean="0"/>
              <a:t>– other businesses and workers benefit  - </a:t>
            </a:r>
            <a:r>
              <a:rPr lang="en-US" sz="2800" b="1" dirty="0" smtClean="0"/>
              <a:t>(multiplier </a:t>
            </a:r>
            <a:r>
              <a:rPr lang="en-US" sz="2800" b="1" dirty="0" smtClean="0"/>
              <a:t>affect)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87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The ‘Green Jobs Survey’ defines “green” construction </a:t>
            </a:r>
            <a:r>
              <a:rPr lang="en-US" sz="2800" dirty="0" smtClean="0"/>
              <a:t>as a process that incorporates: </a:t>
            </a:r>
          </a:p>
          <a:p>
            <a:r>
              <a:rPr lang="en-US" sz="2600" dirty="0" smtClean="0"/>
              <a:t>“</a:t>
            </a:r>
            <a:r>
              <a:rPr lang="en-US" sz="2600" i="1" dirty="0"/>
              <a:t>numerous green building elements across </a:t>
            </a:r>
            <a:r>
              <a:rPr lang="en-US" sz="2600" i="1" dirty="0" smtClean="0"/>
              <a:t>five category </a:t>
            </a:r>
            <a:r>
              <a:rPr lang="en-US" sz="2600" i="1" dirty="0"/>
              <a:t>areas: </a:t>
            </a:r>
            <a:r>
              <a:rPr lang="en-US" sz="2600" i="1" u="sng" dirty="0"/>
              <a:t>energy efficiency</a:t>
            </a:r>
            <a:r>
              <a:rPr lang="en-US" sz="2600" i="1" dirty="0"/>
              <a:t>, </a:t>
            </a:r>
            <a:r>
              <a:rPr lang="en-US" sz="2600" i="1" u="sng" dirty="0"/>
              <a:t>water efficiency</a:t>
            </a:r>
            <a:r>
              <a:rPr lang="en-US" sz="2600" i="1" dirty="0"/>
              <a:t>, </a:t>
            </a:r>
            <a:r>
              <a:rPr lang="en-US" sz="2600" i="1" u="sng" dirty="0"/>
              <a:t>resource efficiency</a:t>
            </a:r>
            <a:r>
              <a:rPr lang="en-US" sz="2600" i="1" dirty="0"/>
              <a:t>, </a:t>
            </a:r>
            <a:r>
              <a:rPr lang="en-US" sz="2600" i="1" u="sng" dirty="0"/>
              <a:t>responsible </a:t>
            </a:r>
            <a:r>
              <a:rPr lang="en-US" sz="2600" i="1" u="sng" dirty="0" smtClean="0"/>
              <a:t>site management </a:t>
            </a:r>
            <a:r>
              <a:rPr lang="en-US" sz="2600" i="1" dirty="0"/>
              <a:t>and </a:t>
            </a:r>
            <a:r>
              <a:rPr lang="en-US" sz="2600" i="1" u="sng" dirty="0"/>
              <a:t>improved indoor air </a:t>
            </a:r>
            <a:r>
              <a:rPr lang="en-US" sz="2600" i="1" u="sng" dirty="0" smtClean="0"/>
              <a:t>quality</a:t>
            </a:r>
            <a:r>
              <a:rPr lang="en-US" sz="2600" i="1" dirty="0" smtClean="0"/>
              <a:t>”.</a:t>
            </a:r>
            <a:r>
              <a:rPr lang="en-US" sz="2600" i="1" baseline="30000" dirty="0" smtClean="0"/>
              <a:t>2</a:t>
            </a:r>
          </a:p>
          <a:p>
            <a:endParaRPr lang="en-US" sz="1000" i="1" baseline="30000" dirty="0"/>
          </a:p>
          <a:p>
            <a:r>
              <a:rPr lang="en-US" sz="2800" dirty="0" smtClean="0">
                <a:sym typeface="Wingdings"/>
              </a:rPr>
              <a:t></a:t>
            </a:r>
            <a:r>
              <a:rPr lang="en-US" sz="2800" dirty="0" smtClean="0"/>
              <a:t>Five </a:t>
            </a:r>
            <a:r>
              <a:rPr lang="en-US" sz="2800" b="1" i="1" dirty="0" smtClean="0"/>
              <a:t>growth</a:t>
            </a:r>
            <a:r>
              <a:rPr lang="en-US" sz="2800" dirty="0" smtClean="0"/>
              <a:t> industry sectors were surveyed corresponding to the types of buildings that can potentially be certified as sustainable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: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1. </a:t>
            </a:r>
            <a:r>
              <a:rPr lang="en-US" sz="2400" dirty="0">
                <a:solidFill>
                  <a:srgbClr val="005400"/>
                </a:solidFill>
              </a:rPr>
              <a:t>Construction 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commercial and healthcare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2.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manufacturing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3.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other new nonresidential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4.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residential permanent site single- and multi-family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5. </a:t>
            </a:r>
            <a:r>
              <a:rPr lang="en-US" sz="2400" b="1" u="sng" dirty="0" smtClean="0">
                <a:solidFill>
                  <a:srgbClr val="005400"/>
                </a:solidFill>
              </a:rPr>
              <a:t>Maintenance </a:t>
            </a:r>
            <a:r>
              <a:rPr lang="en-US" sz="2400" b="1" u="sng" dirty="0">
                <a:solidFill>
                  <a:srgbClr val="005400"/>
                </a:solidFill>
              </a:rPr>
              <a:t>and repair </a:t>
            </a:r>
            <a:r>
              <a:rPr lang="en-US" sz="2400" dirty="0">
                <a:solidFill>
                  <a:srgbClr val="005400"/>
                </a:solidFill>
              </a:rPr>
              <a:t>construction of nonresidential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691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Source: </a:t>
            </a:r>
            <a:r>
              <a:rPr lang="en-US" sz="1400" i="1" dirty="0"/>
              <a:t>McGraw Hill, 2008 Green Construction Outlook </a:t>
            </a:r>
            <a:r>
              <a:rPr lang="en-US" sz="1400" i="1" dirty="0" smtClean="0"/>
              <a:t>Report</a:t>
            </a:r>
          </a:p>
          <a:p>
            <a:r>
              <a:rPr lang="en-US" sz="1400" i="1" dirty="0" smtClean="0"/>
              <a:t>3 Green Jobs Survey</a:t>
            </a:r>
            <a:r>
              <a:rPr lang="en-US" sz="1400" dirty="0" smtClean="0"/>
              <a:t>, U.S. Green Building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79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152400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study then estimates the </a:t>
            </a:r>
            <a:r>
              <a:rPr lang="en-US" sz="2800" u="sng" dirty="0" smtClean="0"/>
              <a:t>difference between </a:t>
            </a:r>
            <a:r>
              <a:rPr lang="en-US" sz="2800" dirty="0" smtClean="0"/>
              <a:t>the </a:t>
            </a:r>
            <a:r>
              <a:rPr lang="en-US" sz="2800" b="1" i="1" dirty="0" smtClean="0"/>
              <a:t>expenditure impact </a:t>
            </a:r>
            <a:r>
              <a:rPr lang="en-US" sz="2800" dirty="0" smtClean="0"/>
              <a:t>and the </a:t>
            </a:r>
            <a:r>
              <a:rPr lang="en-US" sz="2800" b="1" i="1" dirty="0" smtClean="0"/>
              <a:t>savings impact </a:t>
            </a:r>
            <a:r>
              <a:rPr lang="en-US" sz="2800" dirty="0" smtClean="0"/>
              <a:t>to obtain the </a:t>
            </a:r>
            <a:r>
              <a:rPr lang="en-US" sz="2800" u="sng" dirty="0" smtClean="0"/>
              <a:t>net economic impact of green construction.</a:t>
            </a:r>
          </a:p>
          <a:p>
            <a:endParaRPr lang="en-US" sz="1400" u="sng" dirty="0" smtClean="0"/>
          </a:p>
          <a:p>
            <a:endParaRPr lang="en-US" sz="1000" u="sng" dirty="0" smtClean="0"/>
          </a:p>
          <a:p>
            <a:r>
              <a:rPr lang="en-US" sz="2800" dirty="0" smtClean="0"/>
              <a:t>From this process, the study arrived at these estimates for the 2000 – 2008 period:  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Generated </a:t>
            </a:r>
            <a:r>
              <a:rPr lang="en-US" sz="26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Supported 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Provided $123 billion dollars in labor </a:t>
            </a:r>
            <a:r>
              <a:rPr lang="en-US" sz="2600" dirty="0" smtClean="0"/>
              <a:t>earnings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800" dirty="0" smtClean="0"/>
              <a:t>The 2009 – 2013 estimates for GDP, jobs and earnings were obtained from a forecast model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599" y="6204466"/>
            <a:ext cx="7613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Source: </a:t>
            </a:r>
            <a:r>
              <a:rPr lang="en-US" i="1" dirty="0"/>
              <a:t>Green Jobs Survey</a:t>
            </a:r>
            <a:r>
              <a:rPr lang="en-US" dirty="0"/>
              <a:t>, U.S. Green Building Council</a:t>
            </a:r>
          </a:p>
        </p:txBody>
      </p:sp>
    </p:spTree>
    <p:extLst>
      <p:ext uri="{BB962C8B-B14F-4D97-AF65-F5344CB8AC3E}">
        <p14:creationId xmlns:p14="http://schemas.microsoft.com/office/powerpoint/2010/main" val="3574961482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TM01859866[[fn=Macro]]</Template>
  <TotalTime>417</TotalTime>
  <Words>1041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Macro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spmcat50</dc:creator>
  <cp:lastModifiedBy>spmcat50</cp:lastModifiedBy>
  <cp:revision>26</cp:revision>
  <dcterms:created xsi:type="dcterms:W3CDTF">2014-11-16T19:43:47Z</dcterms:created>
  <dcterms:modified xsi:type="dcterms:W3CDTF">2015-11-15T19:22:25Z</dcterms:modified>
</cp:coreProperties>
</file>