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51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1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6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0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95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6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4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92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8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7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5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0692E720-9AD7-4BDA-9F09-C2B7C3217F92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E9E224EC-4F5C-44C2-846E-066433DEE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91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anagementhelp.org/businessresearch/interviews.htm#anchor66731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anagementhelp.org/businessresearch/interviews.htm#anchor667314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anagementhelp.org/businessresearch/interviews.htm#anchor667314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anagementhelp.org/businessresearch/interviews.htm#anchor667314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anagementhelp.org/businessresearch/interviews.htm#anchor667314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82000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Conducting Interviews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Preparing: What’s important?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Explain the purpose of the interview to the person you will interview.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1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If confidentiality is required, explain terms; who will have access to the information? How will it be used?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Explain the format: will it be question and answer or will the interviewee be encouraged to ask questions as well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How long will the interview last?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200" b="1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Ask for permission to record the interview or to take notes.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9488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1891" y="28648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1.Types of Interviews</a:t>
            </a:r>
            <a:r>
              <a:rPr lang="en-US" sz="2400" b="1" dirty="0" smtClean="0"/>
              <a:t>: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Interviews can be formal or informal.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An </a:t>
            </a:r>
            <a:r>
              <a:rPr lang="en-US" sz="2400" b="1" u="sng" dirty="0" smtClean="0"/>
              <a:t>informal interview </a:t>
            </a:r>
            <a:r>
              <a:rPr lang="en-US" sz="2400" b="1" dirty="0" smtClean="0"/>
              <a:t>may have no pre-planned questions – it may be more conversational in nature. However you still want to have some idea of the information you want to obtain.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 standard ‘open-ended’ interview encourages respondents to answer a question in any number of ways.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A closed format would be more structured: Respondents would choose from a set of pre-selected choices. (such as: “Do you agree or disagree that…?)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4554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7946" y="193464"/>
            <a:ext cx="868680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2. </a:t>
            </a:r>
            <a:r>
              <a:rPr lang="en-US" sz="2400" b="1" u="sng" dirty="0" smtClean="0"/>
              <a:t>What types of questions would you ask?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This </a:t>
            </a:r>
            <a:r>
              <a:rPr lang="en-US" sz="2400" b="1" u="sng" dirty="0" smtClean="0"/>
              <a:t>depends on your purpose </a:t>
            </a:r>
            <a:r>
              <a:rPr lang="en-US" sz="2400" b="1" dirty="0" smtClean="0"/>
              <a:t>and the kind of information you are interested in. In what kind of interview setting would you apply these different approaches?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Information about behaviors/activities</a:t>
            </a:r>
            <a:r>
              <a:rPr lang="en-US" sz="2400" b="1" dirty="0" smtClean="0"/>
              <a:t>: In this type of interview, you are primarily interested in information about what an individual has done or is doing.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 </a:t>
            </a:r>
            <a:r>
              <a:rPr lang="en-US" sz="2400" b="1" u="sng" dirty="0" smtClean="0"/>
              <a:t>Information about opinions and viewpoints</a:t>
            </a:r>
            <a:r>
              <a:rPr lang="en-US" sz="2400" b="1" dirty="0" smtClean="0"/>
              <a:t>: What does the person think about a topic or topics?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Knowledge</a:t>
            </a:r>
            <a:r>
              <a:rPr lang="en-US" sz="2400" b="1" dirty="0" smtClean="0"/>
              <a:t>: You want to obtain facts about a particular topic.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Sensory</a:t>
            </a:r>
            <a:r>
              <a:rPr lang="en-US" sz="2400" b="1" dirty="0" smtClean="0"/>
              <a:t>: Information about what a person has heard, seen, tasted or smelled.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Background/demographic info</a:t>
            </a:r>
            <a:r>
              <a:rPr lang="en-US" sz="2400" b="1" dirty="0" smtClean="0"/>
              <a:t>: Information about age, gender, education, etc.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347946" y="6148940"/>
            <a:ext cx="83889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hlinkClick r:id="rId2"/>
              </a:rPr>
              <a:t>http://managementhelp.org/businessresearch/interviews.htm#anchor667314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1448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763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3. </a:t>
            </a:r>
            <a:r>
              <a:rPr lang="en-US" sz="2400" b="1" u="sng" dirty="0" smtClean="0"/>
              <a:t>How would you determine the sequence (order) of questions     you ask?</a:t>
            </a:r>
          </a:p>
          <a:p>
            <a:endParaRPr lang="en-US" sz="2400" b="1" dirty="0"/>
          </a:p>
          <a:p>
            <a:r>
              <a:rPr lang="en-US" sz="2400" b="1" dirty="0" smtClean="0"/>
              <a:t>Before asking about point of view, opinion, etc. first focus on </a:t>
            </a:r>
            <a:r>
              <a:rPr lang="en-US" sz="2400" b="1" u="sng" dirty="0" smtClean="0"/>
              <a:t>questions about facts.</a:t>
            </a:r>
          </a:p>
          <a:p>
            <a:endParaRPr lang="en-US" sz="1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This usually makes it easier to help the person being interviewed feel some comfort with the process before getting into personal opinions,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Try to start out asking questions about </a:t>
            </a:r>
            <a:r>
              <a:rPr lang="en-US" sz="2400" b="1" u="sng" dirty="0" smtClean="0"/>
              <a:t>the present </a:t>
            </a:r>
            <a:r>
              <a:rPr lang="en-US" sz="2400" b="1" dirty="0" smtClean="0"/>
              <a:t>before moving onto the past or the future.</a:t>
            </a:r>
          </a:p>
          <a:p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56388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http://managementhelp.org/businessresearch/interviews.htm#anchor667314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780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5415"/>
            <a:ext cx="8763000" cy="6086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4</a:t>
            </a:r>
            <a:r>
              <a:rPr lang="en-US" sz="2400" dirty="0" smtClean="0"/>
              <a:t>. </a:t>
            </a:r>
            <a:r>
              <a:rPr lang="en-US" sz="2400" b="1" u="sng" dirty="0" smtClean="0"/>
              <a:t>Deciding on the wording of questions</a:t>
            </a:r>
            <a:r>
              <a:rPr lang="en-US" dirty="0" smtClean="0"/>
              <a:t>:</a:t>
            </a:r>
          </a:p>
          <a:p>
            <a:endParaRPr lang="en-US" sz="105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Most importantly, the </a:t>
            </a:r>
            <a:r>
              <a:rPr lang="en-US" sz="2400" u="sng" dirty="0" smtClean="0"/>
              <a:t>wording of questions should be ‘open-ended’</a:t>
            </a:r>
            <a:r>
              <a:rPr lang="en-US" sz="2400" dirty="0" smtClean="0"/>
              <a:t> - respondents should have a range of options for responding to questions.</a:t>
            </a:r>
            <a:r>
              <a:rPr lang="en-US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Questions should be </a:t>
            </a:r>
            <a:r>
              <a:rPr lang="en-US" sz="2400" u="sng" dirty="0" smtClean="0"/>
              <a:t>worded neutrally </a:t>
            </a:r>
            <a:r>
              <a:rPr lang="en-US" sz="2400" dirty="0" smtClean="0"/>
              <a:t>– avoid phrasing a question that could influence or lead to particular answers; judgmental wording or wording that directly implies a point of view.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For instance: “Do you believe that our economy’s continued reliance on fossil fuels will impede progress toward reducing climate change?” </a:t>
            </a:r>
            <a:r>
              <a:rPr lang="en-US" sz="2400" b="1" u="sng" dirty="0"/>
              <a:t>what is the problem with this wording?</a:t>
            </a:r>
          </a:p>
          <a:p>
            <a:pPr lvl="1"/>
            <a:endParaRPr lang="en-US" sz="1100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 sure to </a:t>
            </a:r>
            <a:r>
              <a:rPr lang="en-US" sz="2400" u="sng" dirty="0" smtClean="0"/>
              <a:t>ask questions one at a time </a:t>
            </a:r>
            <a:r>
              <a:rPr lang="en-US" sz="2400" dirty="0" smtClean="0"/>
              <a:t>so as not to overwhelm the respondent.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Questions should be </a:t>
            </a:r>
            <a:r>
              <a:rPr lang="en-US" sz="2400" u="sng" dirty="0" smtClean="0"/>
              <a:t>worded clearly</a:t>
            </a:r>
            <a:r>
              <a:rPr lang="en-US" sz="2400" dirty="0" smtClean="0"/>
              <a:t>. There should not be any question as to the information you are seeking.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6248400"/>
            <a:ext cx="8077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http://managementhelp.org/businessresearch/interviews.htm#anchor667314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4614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Be careful when asking “why” questions</a:t>
            </a:r>
            <a:r>
              <a:rPr lang="en-US" sz="2400" b="1" dirty="0" smtClean="0"/>
              <a:t>: 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Often ‘why’ questions </a:t>
            </a:r>
            <a:r>
              <a:rPr lang="en-US" sz="2400" u="sng" dirty="0" smtClean="0"/>
              <a:t>imply a cause and effect relationship </a:t>
            </a:r>
            <a:r>
              <a:rPr lang="en-US" sz="2400" dirty="0" smtClean="0"/>
              <a:t>that may not exist. They might also put respondents on the defensive (make them feel that they have to justify their response).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example: “Why do you believe that climate change is a hoax”? Or “Why do you believe that fracking is dangerous for the environment and peoples’ health”?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could establish a dynamic in which respondents feel less open in discussing further questions.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u="sng" dirty="0" smtClean="0"/>
              <a:t>How could these questions be asked in such a way that respondents will offer more open responses?</a:t>
            </a:r>
            <a:endParaRPr lang="en-US" sz="2400" b="1" u="sng" dirty="0"/>
          </a:p>
        </p:txBody>
      </p:sp>
      <p:sp>
        <p:nvSpPr>
          <p:cNvPr id="3" name="Rectangle 2"/>
          <p:cNvSpPr/>
          <p:nvPr/>
        </p:nvSpPr>
        <p:spPr>
          <a:xfrm>
            <a:off x="381000" y="6019800"/>
            <a:ext cx="830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http://managementhelp.org/businessresearch/interviews.htm#anchor667314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3027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18" y="522008"/>
            <a:ext cx="8478982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6. </a:t>
            </a:r>
            <a:r>
              <a:rPr lang="en-US" sz="2400" b="1" u="sng" dirty="0" smtClean="0"/>
              <a:t>Conducting the Interview </a:t>
            </a:r>
          </a:p>
          <a:p>
            <a:endParaRPr lang="en-US" sz="2400" u="sng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you are using  a recording device, make sure it is on and working.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Try to </a:t>
            </a:r>
            <a:r>
              <a:rPr lang="en-US" sz="2400" u="sng" dirty="0" smtClean="0"/>
              <a:t>remain as neutral </a:t>
            </a:r>
            <a:r>
              <a:rPr lang="en-US" sz="2400" dirty="0" smtClean="0"/>
              <a:t>as possible. Avoid strong emotional reactions to respondents’ answers. </a:t>
            </a:r>
            <a:r>
              <a:rPr lang="en-US" sz="2400" b="1" dirty="0" smtClean="0"/>
              <a:t>WHY??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Ask one question at a time – give the respondent time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Encourage responses – this puts respondents at ease.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 smtClean="0"/>
              <a:t>Be aware of </a:t>
            </a:r>
            <a:r>
              <a:rPr lang="en-US" sz="2400" b="1" u="sng" dirty="0" smtClean="0"/>
              <a:t>your responses </a:t>
            </a:r>
            <a:r>
              <a:rPr lang="en-US" sz="2400" dirty="0" smtClean="0"/>
              <a:t>while note-taking.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1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 instance, if you appear very eager or pleased as you hear a response, this could ‘lead’ the person being interviewed to provide answers that are less than sincere.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360218" y="6172200"/>
            <a:ext cx="82503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http://managementhelp.org/businessresearch/interviews.htm#anchor667314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928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85800"/>
            <a:ext cx="8077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Think about organizing your research questions into broad topic areas…”we have been talking about (topic), and now I would like to move on to (topic).”</a:t>
            </a:r>
            <a:r>
              <a:rPr lang="en-US" sz="2400" baseline="30000" dirty="0" smtClean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aseline="30000" dirty="0"/>
          </a:p>
          <a:p>
            <a:r>
              <a:rPr lang="en-US" sz="2400" dirty="0" smtClean="0"/>
              <a:t>7. </a:t>
            </a:r>
            <a:r>
              <a:rPr lang="en-US" sz="2400" b="1" u="sng" dirty="0" smtClean="0"/>
              <a:t>Following the Interview</a:t>
            </a:r>
            <a:r>
              <a:rPr lang="en-US" sz="2400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Check to make sure your recording worked  throughout.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Make a note of any observations you made during the interview: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Where did the interview take place? When?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Thoughts about the respondent: nervous, relaxed, accommodating?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Were there any questions you asked that seemed to take the respondent by surprise, etc.?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130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Preparing for the Interview: SIMS Recycling Center (or other)</a:t>
            </a:r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What site will you be visiting?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Who will you be speaking with?</a:t>
            </a:r>
          </a:p>
          <a:p>
            <a:r>
              <a:rPr lang="en-US" sz="2400" dirty="0" smtClean="0"/>
              <a:t>3.    Describe briefly the purpose of your interview.  </a:t>
            </a: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smtClean="0"/>
              <a:t>Identify three key pieces of information you want to know more about.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How would you frame your questions</a:t>
            </a:r>
            <a:r>
              <a:rPr lang="en-US" sz="2400" dirty="0"/>
              <a:t> </a:t>
            </a:r>
            <a:r>
              <a:rPr lang="en-US" sz="2400" dirty="0" smtClean="0"/>
              <a:t>to obtain this information?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1272402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136</TotalTime>
  <Words>893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spmcat50</dc:creator>
  <cp:lastModifiedBy>spmcat50</cp:lastModifiedBy>
  <cp:revision>15</cp:revision>
  <dcterms:created xsi:type="dcterms:W3CDTF">2015-10-12T00:41:48Z</dcterms:created>
  <dcterms:modified xsi:type="dcterms:W3CDTF">2015-10-14T13:16:00Z</dcterms:modified>
</cp:coreProperties>
</file>