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1" r:id="rId2"/>
    <p:sldId id="449" r:id="rId3"/>
    <p:sldId id="292" r:id="rId4"/>
    <p:sldId id="288" r:id="rId5"/>
    <p:sldId id="348" r:id="rId6"/>
    <p:sldId id="387" r:id="rId7"/>
    <p:sldId id="350" r:id="rId8"/>
    <p:sldId id="352" r:id="rId9"/>
    <p:sldId id="401" r:id="rId10"/>
    <p:sldId id="402" r:id="rId11"/>
    <p:sldId id="403" r:id="rId12"/>
    <p:sldId id="351" r:id="rId13"/>
    <p:sldId id="359" r:id="rId14"/>
    <p:sldId id="365" r:id="rId15"/>
    <p:sldId id="386" r:id="rId16"/>
    <p:sldId id="360" r:id="rId17"/>
    <p:sldId id="367" r:id="rId18"/>
    <p:sldId id="346" r:id="rId19"/>
    <p:sldId id="404" r:id="rId20"/>
    <p:sldId id="405" r:id="rId21"/>
    <p:sldId id="375" r:id="rId22"/>
    <p:sldId id="412" r:id="rId23"/>
    <p:sldId id="414" r:id="rId24"/>
    <p:sldId id="407" r:id="rId25"/>
    <p:sldId id="411" r:id="rId26"/>
    <p:sldId id="415" r:id="rId27"/>
    <p:sldId id="408" r:id="rId28"/>
    <p:sldId id="324" r:id="rId29"/>
    <p:sldId id="409" r:id="rId30"/>
    <p:sldId id="410" r:id="rId31"/>
    <p:sldId id="358" r:id="rId32"/>
    <p:sldId id="416" r:id="rId33"/>
    <p:sldId id="289" r:id="rId34"/>
    <p:sldId id="357" r:id="rId35"/>
    <p:sldId id="34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79" d="100"/>
          <a:sy n="79" d="100"/>
        </p:scale>
        <p:origin x="1598" y="77"/>
      </p:cViewPr>
      <p:guideLst/>
    </p:cSldViewPr>
  </p:slideViewPr>
  <p:notesTextViewPr>
    <p:cViewPr>
      <p:scale>
        <a:sx n="3" d="2"/>
        <a:sy n="3" d="2"/>
      </p:scale>
      <p:origin x="0" y="0"/>
    </p:cViewPr>
  </p:notesTextViewPr>
  <p:sorterViewPr>
    <p:cViewPr>
      <p:scale>
        <a:sx n="100" d="100"/>
        <a:sy n="100" d="100"/>
      </p:scale>
      <p:origin x="0" y="-2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F47CB-A7F2-4AD2-9974-6D6F20126C96}" type="datetimeFigureOut">
              <a:rPr lang="en-US" smtClean="0"/>
              <a:t>3/22/2022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DCDF7-51AD-4292-A711-BA4FA8EA92C5}" type="slidenum">
              <a:rPr lang="en-US" smtClean="0"/>
              <a:t>‹#›</a:t>
            </a:fld>
            <a:endParaRPr lang="en-US"/>
          </a:p>
        </p:txBody>
      </p:sp>
    </p:spTree>
    <p:extLst>
      <p:ext uri="{BB962C8B-B14F-4D97-AF65-F5344CB8AC3E}">
        <p14:creationId xmlns:p14="http://schemas.microsoft.com/office/powerpoint/2010/main" val="161569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C1170-29DF-401A-9881-CEC2AF885920}" type="slidenum">
              <a:rPr lang="en-US" smtClean="0"/>
              <a:t>1</a:t>
            </a:fld>
            <a:endParaRPr lang="en-US"/>
          </a:p>
        </p:txBody>
      </p:sp>
    </p:spTree>
    <p:extLst>
      <p:ext uri="{BB962C8B-B14F-4D97-AF65-F5344CB8AC3E}">
        <p14:creationId xmlns:p14="http://schemas.microsoft.com/office/powerpoint/2010/main" val="42381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C1170-29DF-401A-9881-CEC2AF885920}" type="slidenum">
              <a:rPr lang="en-US" smtClean="0"/>
              <a:t>4</a:t>
            </a:fld>
            <a:endParaRPr lang="en-US"/>
          </a:p>
        </p:txBody>
      </p:sp>
    </p:spTree>
    <p:extLst>
      <p:ext uri="{BB962C8B-B14F-4D97-AF65-F5344CB8AC3E}">
        <p14:creationId xmlns:p14="http://schemas.microsoft.com/office/powerpoint/2010/main" val="203374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DCDF7-51AD-4292-A711-BA4FA8EA92C5}" type="slidenum">
              <a:rPr lang="en-US" smtClean="0"/>
              <a:t>18</a:t>
            </a:fld>
            <a:endParaRPr lang="en-US"/>
          </a:p>
        </p:txBody>
      </p:sp>
    </p:spTree>
    <p:extLst>
      <p:ext uri="{BB962C8B-B14F-4D97-AF65-F5344CB8AC3E}">
        <p14:creationId xmlns:p14="http://schemas.microsoft.com/office/powerpoint/2010/main" val="387743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no one is doing books</a:t>
            </a:r>
          </a:p>
        </p:txBody>
      </p:sp>
      <p:sp>
        <p:nvSpPr>
          <p:cNvPr id="4" name="Slide Number Placeholder 3"/>
          <p:cNvSpPr>
            <a:spLocks noGrp="1"/>
          </p:cNvSpPr>
          <p:nvPr>
            <p:ph type="sldNum" sz="quarter" idx="5"/>
          </p:nvPr>
        </p:nvSpPr>
        <p:spPr/>
        <p:txBody>
          <a:bodyPr/>
          <a:lstStyle/>
          <a:p>
            <a:fld id="{DF3DCDF7-51AD-4292-A711-BA4FA8EA92C5}" type="slidenum">
              <a:rPr lang="en-US" smtClean="0"/>
              <a:t>21</a:t>
            </a:fld>
            <a:endParaRPr lang="en-US"/>
          </a:p>
        </p:txBody>
      </p:sp>
    </p:spTree>
    <p:extLst>
      <p:ext uri="{BB962C8B-B14F-4D97-AF65-F5344CB8AC3E}">
        <p14:creationId xmlns:p14="http://schemas.microsoft.com/office/powerpoint/2010/main" val="391838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C1170-29DF-401A-9881-CEC2AF885920}" type="slidenum">
              <a:rPr lang="en-US" smtClean="0"/>
              <a:t>25</a:t>
            </a:fld>
            <a:endParaRPr lang="en-US"/>
          </a:p>
        </p:txBody>
      </p:sp>
    </p:spTree>
    <p:extLst>
      <p:ext uri="{BB962C8B-B14F-4D97-AF65-F5344CB8AC3E}">
        <p14:creationId xmlns:p14="http://schemas.microsoft.com/office/powerpoint/2010/main" val="282064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C1170-29DF-401A-9881-CEC2AF885920}" type="slidenum">
              <a:rPr lang="en-US" smtClean="0"/>
              <a:t>28</a:t>
            </a:fld>
            <a:endParaRPr lang="en-US"/>
          </a:p>
        </p:txBody>
      </p:sp>
    </p:spTree>
    <p:extLst>
      <p:ext uri="{BB962C8B-B14F-4D97-AF65-F5344CB8AC3E}">
        <p14:creationId xmlns:p14="http://schemas.microsoft.com/office/powerpoint/2010/main" val="25718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C1170-29DF-401A-9881-CEC2AF885920}" type="slidenum">
              <a:rPr lang="en-US" smtClean="0"/>
              <a:t>30</a:t>
            </a:fld>
            <a:endParaRPr lang="en-US"/>
          </a:p>
        </p:txBody>
      </p:sp>
    </p:spTree>
    <p:extLst>
      <p:ext uri="{BB962C8B-B14F-4D97-AF65-F5344CB8AC3E}">
        <p14:creationId xmlns:p14="http://schemas.microsoft.com/office/powerpoint/2010/main" val="168448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C1170-29DF-401A-9881-CEC2AF885920}" type="slidenum">
              <a:rPr lang="en-US" smtClean="0"/>
              <a:t>33</a:t>
            </a:fld>
            <a:endParaRPr lang="en-US"/>
          </a:p>
        </p:txBody>
      </p:sp>
    </p:spTree>
    <p:extLst>
      <p:ext uri="{BB962C8B-B14F-4D97-AF65-F5344CB8AC3E}">
        <p14:creationId xmlns:p14="http://schemas.microsoft.com/office/powerpoint/2010/main" val="348801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19205D-5715-41EC-98DA-3C9355A3349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44339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9205D-5715-41EC-98DA-3C9355A3349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422964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9205D-5715-41EC-98DA-3C9355A3349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37441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9205D-5715-41EC-98DA-3C9355A3349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116191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19205D-5715-41EC-98DA-3C9355A33490}"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256854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19205D-5715-41EC-98DA-3C9355A33490}"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251398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9205D-5715-41EC-98DA-3C9355A33490}"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236702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19205D-5715-41EC-98DA-3C9355A33490}"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29232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9205D-5715-41EC-98DA-3C9355A33490}"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231331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19205D-5715-41EC-98DA-3C9355A33490}"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222270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19205D-5715-41EC-98DA-3C9355A33490}"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A9899-FE55-450A-A3CC-B723BD85BBB9}" type="slidenum">
              <a:rPr lang="en-US" smtClean="0"/>
              <a:t>‹#›</a:t>
            </a:fld>
            <a:endParaRPr lang="en-US"/>
          </a:p>
        </p:txBody>
      </p:sp>
    </p:spTree>
    <p:extLst>
      <p:ext uri="{BB962C8B-B14F-4D97-AF65-F5344CB8AC3E}">
        <p14:creationId xmlns:p14="http://schemas.microsoft.com/office/powerpoint/2010/main" val="81235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9205D-5715-41EC-98DA-3C9355A33490}" type="datetimeFigureOut">
              <a:rPr lang="en-US" smtClean="0"/>
              <a:t>3/22/2022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9899-FE55-450A-A3CC-B723BD85BBB9}" type="slidenum">
              <a:rPr lang="en-US" smtClean="0"/>
              <a:t>‹#›</a:t>
            </a:fld>
            <a:endParaRPr lang="en-US"/>
          </a:p>
        </p:txBody>
      </p:sp>
    </p:spTree>
    <p:extLst>
      <p:ext uri="{BB962C8B-B14F-4D97-AF65-F5344CB8AC3E}">
        <p14:creationId xmlns:p14="http://schemas.microsoft.com/office/powerpoint/2010/main" val="47946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dx.doi.org/10.1016/j.aip.2014.03.00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bguides.citytech.cuny.edu/citations/writ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bguides.citytech.cuny.edu/citations" TargetMode="External"/><Relationship Id="rId1" Type="http://schemas.openxmlformats.org/officeDocument/2006/relationships/slideLayout" Target="../slideLayouts/slideLayout2.xml"/><Relationship Id="rId6" Type="http://schemas.openxmlformats.org/officeDocument/2006/relationships/hyperlink" Target="https://www.easybib.com/" TargetMode="External"/><Relationship Id="rId5" Type="http://schemas.openxmlformats.org/officeDocument/2006/relationships/hyperlink" Target="https://zbib.org/"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2" Type="http://schemas.openxmlformats.org/officeDocument/2006/relationships/hyperlink" Target="https://libguides.citytech.cuny.edu/asc"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cityte.ch/12c"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brary.citytech.cuny.edu/orientation/tutoria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ibrary.citytech.cuny.edu/orientation/welco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bguides.citytech.cuny.edu/eng110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9143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0" y="2404067"/>
            <a:ext cx="9144000"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064C061C-DFB3-47D7-8873-BD8509EE768D}"/>
              </a:ext>
            </a:extLst>
          </p:cNvPr>
          <p:cNvSpPr>
            <a:spLocks noGrp="1"/>
          </p:cNvSpPr>
          <p:nvPr>
            <p:ph type="ctrTitle"/>
          </p:nvPr>
        </p:nvSpPr>
        <p:spPr>
          <a:xfrm>
            <a:off x="581716" y="4130409"/>
            <a:ext cx="7980565" cy="1324877"/>
          </a:xfrm>
        </p:spPr>
        <p:txBody>
          <a:bodyPr anchor="b">
            <a:normAutofit/>
          </a:bodyPr>
          <a:lstStyle/>
          <a:p>
            <a:r>
              <a:rPr lang="en-US" sz="3600" b="1" dirty="0">
                <a:solidFill>
                  <a:srgbClr val="FFFFFF"/>
                </a:solidFill>
              </a:rPr>
              <a:t>ENG1101</a:t>
            </a:r>
            <a:br>
              <a:rPr lang="en-US" sz="3600" b="1" dirty="0">
                <a:solidFill>
                  <a:srgbClr val="FFFFFF"/>
                </a:solidFill>
              </a:rPr>
            </a:br>
            <a:r>
              <a:rPr lang="en-US" sz="3600" b="1" dirty="0">
                <a:solidFill>
                  <a:srgbClr val="FFFFFF"/>
                </a:solidFill>
              </a:rPr>
              <a:t>Library Workshop  </a:t>
            </a:r>
            <a:br>
              <a:rPr lang="en-US" sz="1500" b="1" dirty="0">
                <a:solidFill>
                  <a:srgbClr val="FFFFFF"/>
                </a:solidFill>
              </a:rPr>
            </a:br>
            <a:endParaRPr lang="en-US" sz="1500" b="1" dirty="0">
              <a:solidFill>
                <a:srgbClr val="FFFFFF"/>
              </a:solidFill>
            </a:endParaRPr>
          </a:p>
        </p:txBody>
      </p:sp>
      <p:pic>
        <p:nvPicPr>
          <p:cNvPr id="22" name="Picture 21">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9143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Subtitle 2">
            <a:extLst>
              <a:ext uri="{FF2B5EF4-FFF2-40B4-BE49-F238E27FC236}">
                <a16:creationId xmlns:a16="http://schemas.microsoft.com/office/drawing/2014/main" id="{A22CA530-8A3F-4F79-BCD8-3CC2E8EFC4BF}"/>
              </a:ext>
            </a:extLst>
          </p:cNvPr>
          <p:cNvSpPr>
            <a:spLocks noGrp="1"/>
          </p:cNvSpPr>
          <p:nvPr>
            <p:ph type="subTitle" idx="1"/>
          </p:nvPr>
        </p:nvSpPr>
        <p:spPr>
          <a:xfrm>
            <a:off x="1135591" y="5265889"/>
            <a:ext cx="6872818" cy="713450"/>
          </a:xfrm>
        </p:spPr>
        <p:txBody>
          <a:bodyPr anchor="ctr">
            <a:normAutofit/>
          </a:bodyPr>
          <a:lstStyle/>
          <a:p>
            <a:endParaRPr lang="en-US" sz="800" dirty="0">
              <a:solidFill>
                <a:srgbClr val="FFFFFF"/>
              </a:solidFill>
            </a:endParaRPr>
          </a:p>
          <a:p>
            <a:r>
              <a:rPr lang="en-US" b="1" dirty="0">
                <a:solidFill>
                  <a:srgbClr val="FFFFFF"/>
                </a:solidFill>
              </a:rPr>
              <a:t>Prof. M. Berger :: Fall 2021</a:t>
            </a:r>
          </a:p>
        </p:txBody>
      </p:sp>
      <p:pic>
        <p:nvPicPr>
          <p:cNvPr id="5" name="Picture 4">
            <a:extLst>
              <a:ext uri="{FF2B5EF4-FFF2-40B4-BE49-F238E27FC236}">
                <a16:creationId xmlns:a16="http://schemas.microsoft.com/office/drawing/2014/main" id="{5349FD63-AEF0-443C-98CD-18CE666C5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76" y="790991"/>
            <a:ext cx="7943248" cy="2363116"/>
          </a:xfrm>
          <a:prstGeom prst="rect">
            <a:avLst/>
          </a:prstGeom>
        </p:spPr>
      </p:pic>
    </p:spTree>
    <p:extLst>
      <p:ext uri="{BB962C8B-B14F-4D97-AF65-F5344CB8AC3E}">
        <p14:creationId xmlns:p14="http://schemas.microsoft.com/office/powerpoint/2010/main" val="3653613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83F7-7813-4EAE-871E-CD3A984AA467}"/>
              </a:ext>
            </a:extLst>
          </p:cNvPr>
          <p:cNvSpPr>
            <a:spLocks noGrp="1"/>
          </p:cNvSpPr>
          <p:nvPr>
            <p:ph type="title"/>
          </p:nvPr>
        </p:nvSpPr>
        <p:spPr/>
        <p:txBody>
          <a:bodyPr/>
          <a:lstStyle/>
          <a:p>
            <a:r>
              <a:rPr lang="en-US" dirty="0"/>
              <a:t>What is an annotation? [this is a summary annotation]</a:t>
            </a:r>
          </a:p>
        </p:txBody>
      </p:sp>
      <p:sp>
        <p:nvSpPr>
          <p:cNvPr id="3" name="Content Placeholder 2">
            <a:extLst>
              <a:ext uri="{FF2B5EF4-FFF2-40B4-BE49-F238E27FC236}">
                <a16:creationId xmlns:a16="http://schemas.microsoft.com/office/drawing/2014/main" id="{21138AA2-0F51-44DA-8FC3-833059E52FDE}"/>
              </a:ext>
            </a:extLst>
          </p:cNvPr>
          <p:cNvSpPr>
            <a:spLocks noGrp="1"/>
          </p:cNvSpPr>
          <p:nvPr>
            <p:ph idx="1"/>
          </p:nvPr>
        </p:nvSpPr>
        <p:spPr/>
        <p:txBody>
          <a:bodyPr>
            <a:normAutofit fontScale="92500" lnSpcReduction="20000"/>
          </a:bodyPr>
          <a:lstStyle/>
          <a:p>
            <a:pPr marL="0" indent="0">
              <a:buNone/>
            </a:pPr>
            <a:r>
              <a:rPr lang="en-US" dirty="0"/>
              <a:t>Alvarez, Nadia, and Jack Mearns. “The benefits of writing and performing in the spoken word poetry community.” </a:t>
            </a:r>
            <a:r>
              <a:rPr lang="en-US" i="1" dirty="0"/>
              <a:t>The Arts in Psychotherapy</a:t>
            </a:r>
            <a:r>
              <a:rPr lang="en-US" dirty="0"/>
              <a:t>, vol. 41, no. 3, July 2014, pp. 263-268. </a:t>
            </a:r>
            <a:r>
              <a:rPr lang="en-US" i="1" dirty="0"/>
              <a:t>ScienceDirect</a:t>
            </a:r>
            <a:r>
              <a:rPr lang="en-US" dirty="0"/>
              <a:t>, </a:t>
            </a:r>
            <a:r>
              <a:rPr lang="en-US" dirty="0">
                <a:hlinkClick r:id="rId2"/>
              </a:rPr>
              <a:t>doi:10.1016/j.aip.2014.03.004</a:t>
            </a:r>
            <a:r>
              <a:rPr lang="en-US" dirty="0"/>
              <a:t>. </a:t>
            </a:r>
            <a:r>
              <a:rPr lang="en-US" dirty="0">
                <a:highlight>
                  <a:srgbClr val="00FFFF"/>
                </a:highlight>
              </a:rPr>
              <a:t>Spoken word poetry is distinctive because it is written to be performed out loud, in person, by the poet. The ten poets interviewed by these authors describe “a reciprocal relationship between the audience and the poet” created by that practice of performance. To build community, spoken word poets keep metaphor and diction relatively simple and accessible. Richness is instead built through fragmented stories that coalesce into emotional narratives about personal and community concerns.  This understanding of poets’ intentions illuminates their recorded performances.</a:t>
            </a:r>
          </a:p>
          <a:p>
            <a:endParaRPr lang="en-US" dirty="0"/>
          </a:p>
        </p:txBody>
      </p:sp>
    </p:spTree>
    <p:extLst>
      <p:ext uri="{BB962C8B-B14F-4D97-AF65-F5344CB8AC3E}">
        <p14:creationId xmlns:p14="http://schemas.microsoft.com/office/powerpoint/2010/main" val="116859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67E98-E430-46C7-BBB6-CC6DCEED0B52}"/>
              </a:ext>
            </a:extLst>
          </p:cNvPr>
          <p:cNvPicPr>
            <a:picLocks noChangeAspect="1"/>
          </p:cNvPicPr>
          <p:nvPr/>
        </p:nvPicPr>
        <p:blipFill>
          <a:blip r:embed="rId2"/>
          <a:stretch>
            <a:fillRect/>
          </a:stretch>
        </p:blipFill>
        <p:spPr>
          <a:xfrm>
            <a:off x="0" y="1872821"/>
            <a:ext cx="9144000" cy="4610652"/>
          </a:xfrm>
          <a:prstGeom prst="rect">
            <a:avLst/>
          </a:prstGeom>
        </p:spPr>
      </p:pic>
      <p:sp>
        <p:nvSpPr>
          <p:cNvPr id="5" name="Title 4">
            <a:extLst>
              <a:ext uri="{FF2B5EF4-FFF2-40B4-BE49-F238E27FC236}">
                <a16:creationId xmlns:a16="http://schemas.microsoft.com/office/drawing/2014/main" id="{E9397839-D73F-4354-8972-482131F0313C}"/>
              </a:ext>
            </a:extLst>
          </p:cNvPr>
          <p:cNvSpPr>
            <a:spLocks noGrp="1"/>
          </p:cNvSpPr>
          <p:nvPr>
            <p:ph type="title"/>
          </p:nvPr>
        </p:nvSpPr>
        <p:spPr/>
        <p:txBody>
          <a:bodyPr/>
          <a:lstStyle/>
          <a:p>
            <a:r>
              <a:rPr lang="en-US" dirty="0">
                <a:hlinkClick r:id="rId3"/>
              </a:rPr>
              <a:t>General annotated bibliography resource</a:t>
            </a:r>
            <a:endParaRPr lang="en-US" dirty="0"/>
          </a:p>
        </p:txBody>
      </p:sp>
      <p:sp>
        <p:nvSpPr>
          <p:cNvPr id="6" name="Content Placeholder 5">
            <a:extLst>
              <a:ext uri="{FF2B5EF4-FFF2-40B4-BE49-F238E27FC236}">
                <a16:creationId xmlns:a16="http://schemas.microsoft.com/office/drawing/2014/main" id="{81A8EB05-6976-4246-8EEB-EAA70A0291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4147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9238-B242-41C6-A584-32ECAE6D36B9}"/>
              </a:ext>
            </a:extLst>
          </p:cNvPr>
          <p:cNvSpPr>
            <a:spLocks noGrp="1"/>
          </p:cNvSpPr>
          <p:nvPr>
            <p:ph type="title"/>
          </p:nvPr>
        </p:nvSpPr>
        <p:spPr/>
        <p:txBody>
          <a:bodyPr/>
          <a:lstStyle/>
          <a:p>
            <a:r>
              <a:rPr lang="en-US" dirty="0">
                <a:hlinkClick r:id="rId2"/>
              </a:rPr>
              <a:t>Citations and writing support guide</a:t>
            </a:r>
            <a:endParaRPr lang="en-US" dirty="0"/>
          </a:p>
        </p:txBody>
      </p:sp>
      <p:pic>
        <p:nvPicPr>
          <p:cNvPr id="4" name="Content Placeholder 3">
            <a:extLst>
              <a:ext uri="{FF2B5EF4-FFF2-40B4-BE49-F238E27FC236}">
                <a16:creationId xmlns:a16="http://schemas.microsoft.com/office/drawing/2014/main" id="{C2CF68C6-4D99-471E-A7DD-46015B734721}"/>
              </a:ext>
            </a:extLst>
          </p:cNvPr>
          <p:cNvPicPr>
            <a:picLocks noGrp="1" noChangeAspect="1"/>
          </p:cNvPicPr>
          <p:nvPr>
            <p:ph idx="1"/>
          </p:nvPr>
        </p:nvPicPr>
        <p:blipFill>
          <a:blip r:embed="rId3"/>
          <a:stretch>
            <a:fillRect/>
          </a:stretch>
        </p:blipFill>
        <p:spPr>
          <a:xfrm>
            <a:off x="61155" y="1690689"/>
            <a:ext cx="9021690" cy="5051646"/>
          </a:xfrm>
          <a:prstGeom prst="rect">
            <a:avLst/>
          </a:prstGeom>
        </p:spPr>
      </p:pic>
      <p:sp>
        <p:nvSpPr>
          <p:cNvPr id="3" name="Arrow: Left 2">
            <a:extLst>
              <a:ext uri="{FF2B5EF4-FFF2-40B4-BE49-F238E27FC236}">
                <a16:creationId xmlns:a16="http://schemas.microsoft.com/office/drawing/2014/main" id="{84C8E3D2-B3B2-4CD7-BE35-8BB4223E6546}"/>
              </a:ext>
            </a:extLst>
          </p:cNvPr>
          <p:cNvSpPr/>
          <p:nvPr/>
        </p:nvSpPr>
        <p:spPr>
          <a:xfrm>
            <a:off x="2324100" y="481965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D0169F-98A9-443C-ABFC-75C759AF8D66}"/>
              </a:ext>
            </a:extLst>
          </p:cNvPr>
          <p:cNvPicPr>
            <a:picLocks noChangeAspect="1"/>
          </p:cNvPicPr>
          <p:nvPr/>
        </p:nvPicPr>
        <p:blipFill>
          <a:blip r:embed="rId4"/>
          <a:stretch>
            <a:fillRect/>
          </a:stretch>
        </p:blipFill>
        <p:spPr>
          <a:xfrm>
            <a:off x="2313388" y="3808072"/>
            <a:ext cx="999831" cy="518205"/>
          </a:xfrm>
          <a:prstGeom prst="rect">
            <a:avLst/>
          </a:prstGeom>
        </p:spPr>
      </p:pic>
      <p:sp>
        <p:nvSpPr>
          <p:cNvPr id="7" name="Text Placeholder 4">
            <a:extLst>
              <a:ext uri="{FF2B5EF4-FFF2-40B4-BE49-F238E27FC236}">
                <a16:creationId xmlns:a16="http://schemas.microsoft.com/office/drawing/2014/main" id="{41EEC24A-F2EF-4D68-8415-968CC3272DD7}"/>
              </a:ext>
            </a:extLst>
          </p:cNvPr>
          <p:cNvSpPr txBox="1">
            <a:spLocks/>
          </p:cNvSpPr>
          <p:nvPr/>
        </p:nvSpPr>
        <p:spPr>
          <a:xfrm>
            <a:off x="5122151" y="2572293"/>
            <a:ext cx="3891025" cy="2731989"/>
          </a:xfrm>
          <a:prstGeom prst="rect">
            <a:avLst/>
          </a:prstGeom>
          <a:solidFill>
            <a:srgbClr val="FFFF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800"/>
              </a:spcAft>
            </a:pPr>
            <a:endParaRPr lang="en-US" sz="600" b="1" dirty="0">
              <a:solidFill>
                <a:schemeClr val="tx2"/>
              </a:solidFill>
            </a:endParaRPr>
          </a:p>
          <a:p>
            <a:pPr algn="ctr">
              <a:spcAft>
                <a:spcPts val="800"/>
              </a:spcAft>
            </a:pPr>
            <a:r>
              <a:rPr lang="en-US" sz="2900" b="1" dirty="0">
                <a:solidFill>
                  <a:schemeClr val="tx2"/>
                </a:solidFill>
              </a:rPr>
              <a:t>Get citations from library products</a:t>
            </a:r>
            <a:endParaRPr lang="en-US" sz="2900" dirty="0">
              <a:solidFill>
                <a:schemeClr val="tx2"/>
              </a:solidFill>
            </a:endParaRPr>
          </a:p>
          <a:p>
            <a:pPr algn="ctr"/>
            <a:r>
              <a:rPr lang="en-US" sz="2900" b="1" u="sng" dirty="0" err="1">
                <a:solidFill>
                  <a:schemeClr val="tx2"/>
                </a:solidFill>
                <a:hlinkClick r:id="rId5"/>
              </a:rPr>
              <a:t>Zoterobib</a:t>
            </a:r>
            <a:r>
              <a:rPr lang="en-US" sz="2900" b="1" dirty="0">
                <a:solidFill>
                  <a:schemeClr val="tx2"/>
                </a:solidFill>
              </a:rPr>
              <a:t> good for websites</a:t>
            </a:r>
          </a:p>
          <a:p>
            <a:pPr algn="ctr"/>
            <a:r>
              <a:rPr lang="en-US" sz="2900" b="1" dirty="0" err="1">
                <a:solidFill>
                  <a:schemeClr val="tx2"/>
                </a:solidFill>
                <a:hlinkClick r:id="rId6"/>
              </a:rPr>
              <a:t>Easybib</a:t>
            </a:r>
            <a:endParaRPr lang="en-US" sz="2900" b="1" dirty="0">
              <a:solidFill>
                <a:schemeClr val="tx2"/>
              </a:solidFill>
            </a:endParaRPr>
          </a:p>
          <a:p>
            <a:pPr algn="ctr"/>
            <a:endParaRPr lang="en-US" sz="2900" b="1" dirty="0">
              <a:solidFill>
                <a:schemeClr val="tx2"/>
              </a:solidFill>
            </a:endParaRPr>
          </a:p>
          <a:p>
            <a:pPr algn="ctr"/>
            <a:endParaRPr lang="en-US" sz="2900" dirty="0">
              <a:solidFill>
                <a:schemeClr val="tx2"/>
              </a:solidFill>
            </a:endParaRPr>
          </a:p>
        </p:txBody>
      </p:sp>
    </p:spTree>
    <p:extLst>
      <p:ext uri="{BB962C8B-B14F-4D97-AF65-F5344CB8AC3E}">
        <p14:creationId xmlns:p14="http://schemas.microsoft.com/office/powerpoint/2010/main" val="382079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5F8D209-E4F8-4F4D-9662-6A84B1CA5EF5}"/>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Why Cite?</a:t>
            </a:r>
          </a:p>
        </p:txBody>
      </p:sp>
      <p:sp>
        <p:nvSpPr>
          <p:cNvPr id="3" name="Content Placeholder 2">
            <a:extLst>
              <a:ext uri="{FF2B5EF4-FFF2-40B4-BE49-F238E27FC236}">
                <a16:creationId xmlns:a16="http://schemas.microsoft.com/office/drawing/2014/main" id="{94D502D3-7A16-457E-816E-39525CB6C59A}"/>
              </a:ext>
            </a:extLst>
          </p:cNvPr>
          <p:cNvSpPr>
            <a:spLocks noGrp="1"/>
          </p:cNvSpPr>
          <p:nvPr>
            <p:ph idx="1"/>
          </p:nvPr>
        </p:nvSpPr>
        <p:spPr>
          <a:xfrm>
            <a:off x="2284026" y="4074718"/>
            <a:ext cx="4578895" cy="682079"/>
          </a:xfrm>
        </p:spPr>
        <p:txBody>
          <a:bodyPr vert="horz" lIns="91440" tIns="45720" rIns="91440" bIns="45720" rtlCol="0">
            <a:normAutofit/>
          </a:bodyPr>
          <a:lstStyle/>
          <a:p>
            <a:pPr marL="0" indent="0" algn="ctr">
              <a:buNone/>
            </a:pPr>
            <a:r>
              <a:rPr lang="en-US" sz="2200" kern="1200">
                <a:solidFill>
                  <a:srgbClr val="FFFFFF"/>
                </a:solidFill>
                <a:latin typeface="+mn-lt"/>
                <a:ea typeface="+mn-ea"/>
                <a:cs typeface="+mn-cs"/>
              </a:rPr>
              <a:t>Type your answers into the chat box</a:t>
            </a:r>
          </a:p>
        </p:txBody>
      </p:sp>
    </p:spTree>
    <p:extLst>
      <p:ext uri="{BB962C8B-B14F-4D97-AF65-F5344CB8AC3E}">
        <p14:creationId xmlns:p14="http://schemas.microsoft.com/office/powerpoint/2010/main" val="402989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D8F01-552D-4F25-8BB1-D2D144ADF3E0}"/>
              </a:ext>
            </a:extLst>
          </p:cNvPr>
          <p:cNvSpPr>
            <a:spLocks noGrp="1"/>
          </p:cNvSpPr>
          <p:nvPr>
            <p:ph type="title"/>
          </p:nvPr>
        </p:nvSpPr>
        <p:spPr/>
        <p:txBody>
          <a:bodyPr/>
          <a:lstStyle/>
          <a:p>
            <a:r>
              <a:rPr lang="en-US" dirty="0"/>
              <a:t>What is a research question vs. a topic?</a:t>
            </a:r>
          </a:p>
        </p:txBody>
      </p:sp>
      <p:sp>
        <p:nvSpPr>
          <p:cNvPr id="5" name="Text Placeholder 4">
            <a:extLst>
              <a:ext uri="{FF2B5EF4-FFF2-40B4-BE49-F238E27FC236}">
                <a16:creationId xmlns:a16="http://schemas.microsoft.com/office/drawing/2014/main" id="{88CCED8C-5A66-4026-B28A-F77A5E0D5368}"/>
              </a:ext>
            </a:extLst>
          </p:cNvPr>
          <p:cNvSpPr>
            <a:spLocks noGrp="1"/>
          </p:cNvSpPr>
          <p:nvPr>
            <p:ph type="body" idx="1"/>
          </p:nvPr>
        </p:nvSpPr>
        <p:spPr/>
        <p:txBody>
          <a:bodyPr/>
          <a:lstStyle/>
          <a:p>
            <a:r>
              <a:rPr lang="en-US" i="1" dirty="0"/>
              <a:t>Topic </a:t>
            </a:r>
            <a:r>
              <a:rPr lang="en-US" i="1" dirty="0">
                <a:sym typeface="Wingdings" panose="05000000000000000000" pitchFamily="2" charset="2"/>
              </a:rPr>
              <a:t> research question</a:t>
            </a:r>
          </a:p>
          <a:p>
            <a:endParaRPr lang="en-US" i="1" dirty="0">
              <a:sym typeface="Wingdings" panose="05000000000000000000" pitchFamily="2" charset="2"/>
            </a:endParaRPr>
          </a:p>
          <a:p>
            <a:r>
              <a:rPr lang="en-US" i="1" dirty="0"/>
              <a:t>How has the CV pandemic changed _______ ?</a:t>
            </a:r>
          </a:p>
        </p:txBody>
      </p:sp>
    </p:spTree>
    <p:extLst>
      <p:ext uri="{BB962C8B-B14F-4D97-AF65-F5344CB8AC3E}">
        <p14:creationId xmlns:p14="http://schemas.microsoft.com/office/powerpoint/2010/main" val="406820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BD19-8DD5-4F4F-AE56-80797B50F354}"/>
              </a:ext>
            </a:extLst>
          </p:cNvPr>
          <p:cNvSpPr>
            <a:spLocks noGrp="1"/>
          </p:cNvSpPr>
          <p:nvPr>
            <p:ph type="title"/>
          </p:nvPr>
        </p:nvSpPr>
        <p:spPr/>
        <p:txBody>
          <a:bodyPr/>
          <a:lstStyle/>
          <a:p>
            <a:r>
              <a:rPr lang="en-US" dirty="0"/>
              <a:t>Ask yourself</a:t>
            </a:r>
          </a:p>
        </p:txBody>
      </p:sp>
      <p:sp>
        <p:nvSpPr>
          <p:cNvPr id="3" name="Content Placeholder 2">
            <a:extLst>
              <a:ext uri="{FF2B5EF4-FFF2-40B4-BE49-F238E27FC236}">
                <a16:creationId xmlns:a16="http://schemas.microsoft.com/office/drawing/2014/main" id="{BDCAB4CC-4BB0-4129-9677-5014F5F86094}"/>
              </a:ext>
            </a:extLst>
          </p:cNvPr>
          <p:cNvSpPr>
            <a:spLocks noGrp="1"/>
          </p:cNvSpPr>
          <p:nvPr>
            <p:ph idx="1"/>
          </p:nvPr>
        </p:nvSpPr>
        <p:spPr/>
        <p:txBody>
          <a:bodyPr/>
          <a:lstStyle/>
          <a:p>
            <a:r>
              <a:rPr lang="en-US" dirty="0"/>
              <a:t>Is the question researchable? Not just yes or no question</a:t>
            </a:r>
          </a:p>
          <a:p>
            <a:pPr lvl="1"/>
            <a:r>
              <a:rPr lang="en-US" dirty="0"/>
              <a:t>Not too broad</a:t>
            </a:r>
          </a:p>
          <a:p>
            <a:pPr lvl="1"/>
            <a:r>
              <a:rPr lang="en-US" dirty="0"/>
              <a:t>Not too narrow</a:t>
            </a:r>
          </a:p>
          <a:p>
            <a:r>
              <a:rPr lang="en-US" dirty="0"/>
              <a:t>Do you already know the answer to your question? You shouldn’t</a:t>
            </a:r>
          </a:p>
          <a:p>
            <a:pPr lvl="1"/>
            <a:r>
              <a:rPr lang="en-US" dirty="0"/>
              <a:t>Investigate!</a:t>
            </a:r>
          </a:p>
          <a:p>
            <a:r>
              <a:rPr lang="en-US" dirty="0"/>
              <a:t>Does the question have complexity and depth?</a:t>
            </a:r>
          </a:p>
          <a:p>
            <a:pPr lvl="1"/>
            <a:r>
              <a:rPr lang="en-US" dirty="0"/>
              <a:t>Multiple viewpoints</a:t>
            </a:r>
          </a:p>
          <a:p>
            <a:pPr lvl="1"/>
            <a:r>
              <a:rPr lang="en-US" dirty="0"/>
              <a:t>Different facets or subtopics </a:t>
            </a:r>
          </a:p>
        </p:txBody>
      </p:sp>
    </p:spTree>
    <p:extLst>
      <p:ext uri="{BB962C8B-B14F-4D97-AF65-F5344CB8AC3E}">
        <p14:creationId xmlns:p14="http://schemas.microsoft.com/office/powerpoint/2010/main" val="792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7C1A-622B-4A94-A8D7-A7C9ED80E825}"/>
              </a:ext>
            </a:extLst>
          </p:cNvPr>
          <p:cNvSpPr>
            <a:spLocks noGrp="1"/>
          </p:cNvSpPr>
          <p:nvPr>
            <p:ph type="title"/>
          </p:nvPr>
        </p:nvSpPr>
        <p:spPr/>
        <p:txBody>
          <a:bodyPr/>
          <a:lstStyle/>
          <a:p>
            <a:r>
              <a:rPr lang="en-US" dirty="0"/>
              <a:t>Your topics or questions? Write into the chat</a:t>
            </a:r>
          </a:p>
        </p:txBody>
      </p:sp>
      <p:sp>
        <p:nvSpPr>
          <p:cNvPr id="4" name="Text Placeholder 3">
            <a:extLst>
              <a:ext uri="{FF2B5EF4-FFF2-40B4-BE49-F238E27FC236}">
                <a16:creationId xmlns:a16="http://schemas.microsoft.com/office/drawing/2014/main" id="{22B83840-4CCF-4C50-A594-E8F500A822F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894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a:extLst>
              <a:ext uri="{FF2B5EF4-FFF2-40B4-BE49-F238E27FC236}">
                <a16:creationId xmlns:a16="http://schemas.microsoft.com/office/drawing/2014/main" id="{738A01E7-13D7-4224-A7A2-6D6929532339}"/>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Background info? How? Why?</a:t>
            </a:r>
          </a:p>
        </p:txBody>
      </p:sp>
      <p:sp>
        <p:nvSpPr>
          <p:cNvPr id="8" name="Text Placeholder 7">
            <a:extLst>
              <a:ext uri="{FF2B5EF4-FFF2-40B4-BE49-F238E27FC236}">
                <a16:creationId xmlns:a16="http://schemas.microsoft.com/office/drawing/2014/main" id="{5EFE2474-B302-4406-84B0-EAF823E9629C}"/>
              </a:ext>
            </a:extLst>
          </p:cNvPr>
          <p:cNvSpPr>
            <a:spLocks noGrp="1"/>
          </p:cNvSpPr>
          <p:nvPr>
            <p:ph type="body" idx="1"/>
          </p:nvPr>
        </p:nvSpPr>
        <p:spPr>
          <a:xfrm>
            <a:off x="2284026" y="4074718"/>
            <a:ext cx="4578895" cy="682079"/>
          </a:xfrm>
        </p:spPr>
        <p:txBody>
          <a:bodyPr vert="horz" lIns="91440" tIns="45720" rIns="91440" bIns="45720" rtlCol="0">
            <a:normAutofit/>
          </a:bodyPr>
          <a:lstStyle/>
          <a:p>
            <a:pPr algn="ctr"/>
            <a:r>
              <a:rPr lang="en-US" sz="2000" kern="1200" dirty="0">
                <a:solidFill>
                  <a:srgbClr val="FFFFFF"/>
                </a:solidFill>
                <a:latin typeface="+mn-lt"/>
                <a:ea typeface="+mn-ea"/>
                <a:cs typeface="+mn-cs"/>
              </a:rPr>
              <a:t>Google, Wikipedia, library encyclopedias, newspaper articles</a:t>
            </a:r>
          </a:p>
        </p:txBody>
      </p:sp>
    </p:spTree>
    <p:extLst>
      <p:ext uri="{BB962C8B-B14F-4D97-AF65-F5344CB8AC3E}">
        <p14:creationId xmlns:p14="http://schemas.microsoft.com/office/powerpoint/2010/main" val="288529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F9FCCC7-FE40-4F24-AACA-83AE52853A22}"/>
              </a:ext>
            </a:extLst>
          </p:cNvPr>
          <p:cNvSpPr>
            <a:spLocks noGrp="1"/>
          </p:cNvSpPr>
          <p:nvPr>
            <p:ph type="title"/>
          </p:nvPr>
        </p:nvSpPr>
        <p:spPr>
          <a:xfrm>
            <a:off x="2284026" y="2043663"/>
            <a:ext cx="4578895" cy="2031055"/>
          </a:xfrm>
        </p:spPr>
        <p:txBody>
          <a:bodyPr vert="horz" lIns="91440" tIns="45720" rIns="91440" bIns="45720" rtlCol="0" anchor="b">
            <a:normAutofit fontScale="90000"/>
          </a:bodyPr>
          <a:lstStyle/>
          <a:p>
            <a:pPr algn="ctr"/>
            <a:r>
              <a:rPr lang="en-US" sz="4700" kern="1200" dirty="0">
                <a:solidFill>
                  <a:srgbClr val="FFFFFF"/>
                </a:solidFill>
                <a:latin typeface="+mj-lt"/>
                <a:ea typeface="+mj-ea"/>
                <a:cs typeface="+mj-cs"/>
              </a:rPr>
              <a:t>Keep it simple when searching at the beginning of your process</a:t>
            </a:r>
          </a:p>
        </p:txBody>
      </p:sp>
      <p:sp>
        <p:nvSpPr>
          <p:cNvPr id="3" name="Text Placeholder 2">
            <a:extLst>
              <a:ext uri="{FF2B5EF4-FFF2-40B4-BE49-F238E27FC236}">
                <a16:creationId xmlns:a16="http://schemas.microsoft.com/office/drawing/2014/main" id="{7059920E-5E1E-43A5-A7B8-2CA31D56015E}"/>
              </a:ext>
            </a:extLst>
          </p:cNvPr>
          <p:cNvSpPr>
            <a:spLocks noGrp="1"/>
          </p:cNvSpPr>
          <p:nvPr>
            <p:ph type="body" idx="1"/>
          </p:nvPr>
        </p:nvSpPr>
        <p:spPr>
          <a:xfrm>
            <a:off x="2284026" y="4074718"/>
            <a:ext cx="4578895" cy="682079"/>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289018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BD19-8DD5-4F4F-AE56-80797B50F354}"/>
              </a:ext>
            </a:extLst>
          </p:cNvPr>
          <p:cNvSpPr>
            <a:spLocks noGrp="1"/>
          </p:cNvSpPr>
          <p:nvPr>
            <p:ph type="title"/>
          </p:nvPr>
        </p:nvSpPr>
        <p:spPr/>
        <p:txBody>
          <a:bodyPr/>
          <a:lstStyle/>
          <a:p>
            <a:r>
              <a:rPr lang="en-US" dirty="0"/>
              <a:t>Ask yourself</a:t>
            </a:r>
          </a:p>
        </p:txBody>
      </p:sp>
      <p:sp>
        <p:nvSpPr>
          <p:cNvPr id="3" name="Content Placeholder 2">
            <a:extLst>
              <a:ext uri="{FF2B5EF4-FFF2-40B4-BE49-F238E27FC236}">
                <a16:creationId xmlns:a16="http://schemas.microsoft.com/office/drawing/2014/main" id="{BDCAB4CC-4BB0-4129-9677-5014F5F86094}"/>
              </a:ext>
            </a:extLst>
          </p:cNvPr>
          <p:cNvSpPr>
            <a:spLocks noGrp="1"/>
          </p:cNvSpPr>
          <p:nvPr>
            <p:ph idx="1"/>
          </p:nvPr>
        </p:nvSpPr>
        <p:spPr/>
        <p:txBody>
          <a:bodyPr/>
          <a:lstStyle/>
          <a:p>
            <a:r>
              <a:rPr lang="en-US" dirty="0"/>
              <a:t>Is the topic (and eventual) question researchable? Not just yes or no question</a:t>
            </a:r>
          </a:p>
          <a:p>
            <a:pPr lvl="1"/>
            <a:r>
              <a:rPr lang="en-US" dirty="0"/>
              <a:t>Not too broad</a:t>
            </a:r>
          </a:p>
          <a:p>
            <a:pPr lvl="1"/>
            <a:r>
              <a:rPr lang="en-US" dirty="0"/>
              <a:t>Not too narrow</a:t>
            </a:r>
          </a:p>
          <a:p>
            <a:r>
              <a:rPr lang="en-US" dirty="0"/>
              <a:t>Do you already know the answer to your question? You shouldn’t</a:t>
            </a:r>
          </a:p>
          <a:p>
            <a:pPr lvl="1"/>
            <a:r>
              <a:rPr lang="en-US" dirty="0"/>
              <a:t>Investigate!</a:t>
            </a:r>
          </a:p>
          <a:p>
            <a:r>
              <a:rPr lang="en-US" dirty="0"/>
              <a:t>Does the question have complexity and depth?</a:t>
            </a:r>
          </a:p>
          <a:p>
            <a:pPr lvl="1"/>
            <a:r>
              <a:rPr lang="en-US" dirty="0"/>
              <a:t>Multiple viewpoints</a:t>
            </a:r>
          </a:p>
          <a:p>
            <a:pPr lvl="1"/>
            <a:r>
              <a:rPr lang="en-US" dirty="0"/>
              <a:t>Different facets or subtopics </a:t>
            </a:r>
          </a:p>
        </p:txBody>
      </p:sp>
    </p:spTree>
    <p:extLst>
      <p:ext uri="{BB962C8B-B14F-4D97-AF65-F5344CB8AC3E}">
        <p14:creationId xmlns:p14="http://schemas.microsoft.com/office/powerpoint/2010/main" val="23710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19D0-E650-4C0D-AC75-4C98189E1C7F}"/>
              </a:ext>
            </a:extLst>
          </p:cNvPr>
          <p:cNvSpPr>
            <a:spLocks noGrp="1"/>
          </p:cNvSpPr>
          <p:nvPr>
            <p:ph type="title"/>
          </p:nvPr>
        </p:nvSpPr>
        <p:spPr/>
        <p:txBody>
          <a:bodyPr/>
          <a:lstStyle/>
          <a:p>
            <a:r>
              <a:rPr lang="en-US" sz="4400" b="1" dirty="0"/>
              <a:t>Icebreaker</a:t>
            </a:r>
            <a:endParaRPr lang="en-US" b="1" dirty="0"/>
          </a:p>
        </p:txBody>
      </p:sp>
      <p:sp>
        <p:nvSpPr>
          <p:cNvPr id="3" name="Content Placeholder 2">
            <a:extLst>
              <a:ext uri="{FF2B5EF4-FFF2-40B4-BE49-F238E27FC236}">
                <a16:creationId xmlns:a16="http://schemas.microsoft.com/office/drawing/2014/main" id="{29EC30EC-881B-402D-A833-FBCC5182DDF2}"/>
              </a:ext>
            </a:extLst>
          </p:cNvPr>
          <p:cNvSpPr>
            <a:spLocks noGrp="1"/>
          </p:cNvSpPr>
          <p:nvPr>
            <p:ph sz="half" idx="1"/>
          </p:nvPr>
        </p:nvSpPr>
        <p:spPr>
          <a:xfrm>
            <a:off x="139485" y="1825625"/>
            <a:ext cx="2523705" cy="4351338"/>
          </a:xfrm>
        </p:spPr>
        <p:txBody>
          <a:bodyPr>
            <a:normAutofit/>
          </a:bodyPr>
          <a:lstStyle/>
          <a:p>
            <a:r>
              <a:rPr lang="en-US" sz="3200" dirty="0"/>
              <a:t>What are you most looking forward to doing when spring comes?</a:t>
            </a:r>
          </a:p>
          <a:p>
            <a:r>
              <a:rPr lang="en-US" sz="3200" dirty="0"/>
              <a:t>Type into the chat</a:t>
            </a:r>
          </a:p>
        </p:txBody>
      </p:sp>
      <p:sp>
        <p:nvSpPr>
          <p:cNvPr id="4" name="Content Placeholder 3">
            <a:extLst>
              <a:ext uri="{FF2B5EF4-FFF2-40B4-BE49-F238E27FC236}">
                <a16:creationId xmlns:a16="http://schemas.microsoft.com/office/drawing/2014/main" id="{AEADEB61-778C-49C0-B3BA-7E2408C2C377}"/>
              </a:ext>
            </a:extLst>
          </p:cNvPr>
          <p:cNvSpPr>
            <a:spLocks noGrp="1"/>
          </p:cNvSpPr>
          <p:nvPr>
            <p:ph sz="half" idx="2"/>
          </p:nvPr>
        </p:nvSpPr>
        <p:spPr/>
        <p:txBody>
          <a:bodyPr>
            <a:normAutofit/>
          </a:bodyPr>
          <a:lstStyle/>
          <a:p>
            <a:endParaRPr lang="en-US"/>
          </a:p>
        </p:txBody>
      </p:sp>
      <p:pic>
        <p:nvPicPr>
          <p:cNvPr id="6" name="Picture 5">
            <a:extLst>
              <a:ext uri="{FF2B5EF4-FFF2-40B4-BE49-F238E27FC236}">
                <a16:creationId xmlns:a16="http://schemas.microsoft.com/office/drawing/2014/main" id="{6D45249A-5150-43CE-8C20-C26AAD93BCEF}"/>
              </a:ext>
            </a:extLst>
          </p:cNvPr>
          <p:cNvPicPr>
            <a:picLocks noChangeAspect="1"/>
          </p:cNvPicPr>
          <p:nvPr/>
        </p:nvPicPr>
        <p:blipFill>
          <a:blip r:embed="rId2"/>
          <a:stretch>
            <a:fillRect/>
          </a:stretch>
        </p:blipFill>
        <p:spPr>
          <a:xfrm>
            <a:off x="2919445" y="1690689"/>
            <a:ext cx="6224555" cy="4163929"/>
          </a:xfrm>
          <a:prstGeom prst="rect">
            <a:avLst/>
          </a:prstGeom>
        </p:spPr>
      </p:pic>
    </p:spTree>
    <p:extLst>
      <p:ext uri="{BB962C8B-B14F-4D97-AF65-F5344CB8AC3E}">
        <p14:creationId xmlns:p14="http://schemas.microsoft.com/office/powerpoint/2010/main" val="359038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7C1A-622B-4A94-A8D7-A7C9ED80E825}"/>
              </a:ext>
            </a:extLst>
          </p:cNvPr>
          <p:cNvSpPr>
            <a:spLocks noGrp="1"/>
          </p:cNvSpPr>
          <p:nvPr>
            <p:ph type="title"/>
          </p:nvPr>
        </p:nvSpPr>
        <p:spPr/>
        <p:txBody>
          <a:bodyPr/>
          <a:lstStyle/>
          <a:p>
            <a:r>
              <a:rPr lang="en-US" dirty="0"/>
              <a:t>Can you improve the “</a:t>
            </a:r>
            <a:r>
              <a:rPr lang="en-US" dirty="0" err="1"/>
              <a:t>researchability</a:t>
            </a:r>
            <a:r>
              <a:rPr lang="en-US" dirty="0"/>
              <a:t>” of your topic? Let’s discuss</a:t>
            </a:r>
          </a:p>
        </p:txBody>
      </p:sp>
      <p:sp>
        <p:nvSpPr>
          <p:cNvPr id="3" name="Text Placeholder 2">
            <a:extLst>
              <a:ext uri="{FF2B5EF4-FFF2-40B4-BE49-F238E27FC236}">
                <a16:creationId xmlns:a16="http://schemas.microsoft.com/office/drawing/2014/main" id="{CD611CC1-0F2E-437F-81C6-CD44C740F0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667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5F9FCCC7-FE40-4F24-AACA-83AE52853A22}"/>
              </a:ext>
            </a:extLst>
          </p:cNvPr>
          <p:cNvSpPr>
            <a:spLocks noGrp="1"/>
          </p:cNvSpPr>
          <p:nvPr>
            <p:ph type="title"/>
          </p:nvPr>
        </p:nvSpPr>
        <p:spPr>
          <a:xfrm>
            <a:off x="565443" y="1601735"/>
            <a:ext cx="8013114" cy="1991979"/>
          </a:xfrm>
        </p:spPr>
        <p:txBody>
          <a:bodyPr vert="horz" lIns="91440" tIns="45720" rIns="91440" bIns="45720" rtlCol="0" anchor="b">
            <a:normAutofit/>
          </a:bodyPr>
          <a:lstStyle/>
          <a:p>
            <a:pPr algn="ctr"/>
            <a:r>
              <a:rPr lang="en-US" sz="5700" kern="1200" dirty="0">
                <a:solidFill>
                  <a:srgbClr val="FFFFFF"/>
                </a:solidFill>
                <a:latin typeface="+mj-lt"/>
                <a:ea typeface="+mj-ea"/>
                <a:cs typeface="+mj-cs"/>
              </a:rPr>
              <a:t>Add another keyword to your basic topic </a:t>
            </a:r>
          </a:p>
        </p:txBody>
      </p:sp>
      <p:pic>
        <p:nvPicPr>
          <p:cNvPr id="21" name="Picture 20">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Text Placeholder 2">
            <a:extLst>
              <a:ext uri="{FF2B5EF4-FFF2-40B4-BE49-F238E27FC236}">
                <a16:creationId xmlns:a16="http://schemas.microsoft.com/office/drawing/2014/main" id="{7059920E-5E1E-43A5-A7B8-2CA31D56015E}"/>
              </a:ext>
            </a:extLst>
          </p:cNvPr>
          <p:cNvSpPr>
            <a:spLocks noGrp="1"/>
          </p:cNvSpPr>
          <p:nvPr>
            <p:ph type="body" idx="1"/>
          </p:nvPr>
        </p:nvSpPr>
        <p:spPr>
          <a:xfrm>
            <a:off x="878681" y="3806169"/>
            <a:ext cx="7101908" cy="865639"/>
          </a:xfrm>
        </p:spPr>
        <p:txBody>
          <a:bodyPr vert="horz" lIns="91440" tIns="45720" rIns="91440" bIns="45720" rtlCol="0" anchor="t">
            <a:normAutofit/>
          </a:bodyPr>
          <a:lstStyle/>
          <a:p>
            <a:pPr algn="ctr"/>
            <a:r>
              <a:rPr lang="en-US" sz="2800" kern="1200" dirty="0">
                <a:solidFill>
                  <a:srgbClr val="FFFFFF"/>
                </a:solidFill>
                <a:latin typeface="+mn-lt"/>
                <a:ea typeface="+mn-ea"/>
                <a:cs typeface="+mn-cs"/>
              </a:rPr>
              <a:t>What is a keyword? </a:t>
            </a:r>
          </a:p>
        </p:txBody>
      </p:sp>
    </p:spTree>
    <p:extLst>
      <p:ext uri="{BB962C8B-B14F-4D97-AF65-F5344CB8AC3E}">
        <p14:creationId xmlns:p14="http://schemas.microsoft.com/office/powerpoint/2010/main" val="176960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3E7C-96DA-4B38-B56C-C8A8AC8AD3AC}"/>
              </a:ext>
            </a:extLst>
          </p:cNvPr>
          <p:cNvSpPr>
            <a:spLocks noGrp="1"/>
          </p:cNvSpPr>
          <p:nvPr>
            <p:ph type="title"/>
          </p:nvPr>
        </p:nvSpPr>
        <p:spPr/>
        <p:txBody>
          <a:bodyPr/>
          <a:lstStyle/>
          <a:p>
            <a:r>
              <a:rPr lang="en-US" dirty="0"/>
              <a:t>OneSearch</a:t>
            </a:r>
            <a:br>
              <a:rPr lang="en-US" dirty="0"/>
            </a:br>
            <a:r>
              <a:rPr lang="en-US" sz="3600" dirty="0"/>
              <a:t>library.citytech.cuny.edu</a:t>
            </a:r>
          </a:p>
        </p:txBody>
      </p:sp>
      <p:pic>
        <p:nvPicPr>
          <p:cNvPr id="4" name="Content Placeholder 3">
            <a:extLst>
              <a:ext uri="{FF2B5EF4-FFF2-40B4-BE49-F238E27FC236}">
                <a16:creationId xmlns:a16="http://schemas.microsoft.com/office/drawing/2014/main" id="{F091FDE1-1517-413D-98D5-7A5E40FE2DA2}"/>
              </a:ext>
            </a:extLst>
          </p:cNvPr>
          <p:cNvPicPr>
            <a:picLocks noGrp="1" noChangeAspect="1"/>
          </p:cNvPicPr>
          <p:nvPr>
            <p:ph idx="1"/>
          </p:nvPr>
        </p:nvPicPr>
        <p:blipFill>
          <a:blip r:embed="rId2"/>
          <a:stretch>
            <a:fillRect/>
          </a:stretch>
        </p:blipFill>
        <p:spPr>
          <a:xfrm>
            <a:off x="628650" y="2346779"/>
            <a:ext cx="7886700" cy="3309030"/>
          </a:xfrm>
          <a:prstGeom prst="rect">
            <a:avLst/>
          </a:prstGeom>
        </p:spPr>
      </p:pic>
      <p:cxnSp>
        <p:nvCxnSpPr>
          <p:cNvPr id="6" name="Straight Arrow Connector 5">
            <a:extLst>
              <a:ext uri="{FF2B5EF4-FFF2-40B4-BE49-F238E27FC236}">
                <a16:creationId xmlns:a16="http://schemas.microsoft.com/office/drawing/2014/main" id="{9BDD772B-98CC-4457-90AB-040BC88D0FDE}"/>
              </a:ext>
            </a:extLst>
          </p:cNvPr>
          <p:cNvCxnSpPr>
            <a:cxnSpLocks/>
          </p:cNvCxnSpPr>
          <p:nvPr/>
        </p:nvCxnSpPr>
        <p:spPr>
          <a:xfrm flipH="1">
            <a:off x="3540870" y="1391055"/>
            <a:ext cx="1770432" cy="288911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AA06A5-72BC-4B3C-966F-AB167FD06C08}"/>
              </a:ext>
            </a:extLst>
          </p:cNvPr>
          <p:cNvSpPr txBox="1"/>
          <p:nvPr/>
        </p:nvSpPr>
        <p:spPr>
          <a:xfrm>
            <a:off x="5311302" y="652391"/>
            <a:ext cx="2529191" cy="1477328"/>
          </a:xfrm>
          <a:prstGeom prst="rect">
            <a:avLst/>
          </a:prstGeom>
          <a:noFill/>
          <a:ln w="50800">
            <a:solidFill>
              <a:srgbClr val="FF0000"/>
            </a:solidFill>
          </a:ln>
        </p:spPr>
        <p:txBody>
          <a:bodyPr wrap="square" rtlCol="0">
            <a:spAutoFit/>
          </a:bodyPr>
          <a:lstStyle/>
          <a:p>
            <a:r>
              <a:rPr lang="en-US" dirty="0"/>
              <a:t>Change the default to EVERYTHING</a:t>
            </a:r>
          </a:p>
          <a:p>
            <a:endParaRPr lang="en-US" dirty="0"/>
          </a:p>
          <a:p>
            <a:r>
              <a:rPr lang="en-US" dirty="0"/>
              <a:t>Searches across library content</a:t>
            </a:r>
          </a:p>
        </p:txBody>
      </p:sp>
    </p:spTree>
    <p:extLst>
      <p:ext uri="{BB962C8B-B14F-4D97-AF65-F5344CB8AC3E}">
        <p14:creationId xmlns:p14="http://schemas.microsoft.com/office/powerpoint/2010/main" val="30968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428-3241-4B75-9A63-5A47F9BAEC1F}"/>
              </a:ext>
            </a:extLst>
          </p:cNvPr>
          <p:cNvSpPr>
            <a:spLocks noGrp="1"/>
          </p:cNvSpPr>
          <p:nvPr>
            <p:ph type="title"/>
          </p:nvPr>
        </p:nvSpPr>
        <p:spPr/>
        <p:txBody>
          <a:bodyPr/>
          <a:lstStyle/>
          <a:p>
            <a:r>
              <a:rPr lang="en-US" dirty="0"/>
              <a:t>Login for full text=your CUNY email (</a:t>
            </a:r>
            <a:r>
              <a:rPr lang="en-US" dirty="0" err="1"/>
              <a:t>eg</a:t>
            </a:r>
            <a:r>
              <a:rPr lang="en-US" dirty="0"/>
              <a:t> CUNY1st) and password</a:t>
            </a:r>
          </a:p>
        </p:txBody>
      </p:sp>
      <p:sp>
        <p:nvSpPr>
          <p:cNvPr id="3" name="Text Placeholder 2">
            <a:extLst>
              <a:ext uri="{FF2B5EF4-FFF2-40B4-BE49-F238E27FC236}">
                <a16:creationId xmlns:a16="http://schemas.microsoft.com/office/drawing/2014/main" id="{63EA727E-11AB-43E8-8044-173A23186F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565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F331-3DE0-4908-A7AF-14F2F75C01FA}"/>
              </a:ext>
            </a:extLst>
          </p:cNvPr>
          <p:cNvSpPr>
            <a:spLocks noGrp="1"/>
          </p:cNvSpPr>
          <p:nvPr>
            <p:ph type="title"/>
          </p:nvPr>
        </p:nvSpPr>
        <p:spPr/>
        <p:txBody>
          <a:bodyPr>
            <a:normAutofit/>
          </a:bodyPr>
          <a:lstStyle/>
          <a:p>
            <a:r>
              <a:rPr lang="en-US" dirty="0"/>
              <a:t>Students search OneSearch for their topic</a:t>
            </a:r>
          </a:p>
        </p:txBody>
      </p:sp>
      <p:sp>
        <p:nvSpPr>
          <p:cNvPr id="3" name="Text Placeholder 2">
            <a:extLst>
              <a:ext uri="{FF2B5EF4-FFF2-40B4-BE49-F238E27FC236}">
                <a16:creationId xmlns:a16="http://schemas.microsoft.com/office/drawing/2014/main" id="{485C4A5C-4F55-4D44-933F-A0C39BD33770}"/>
              </a:ext>
            </a:extLst>
          </p:cNvPr>
          <p:cNvSpPr>
            <a:spLocks noGrp="1"/>
          </p:cNvSpPr>
          <p:nvPr>
            <p:ph type="body" idx="1"/>
          </p:nvPr>
        </p:nvSpPr>
        <p:spPr/>
        <p:txBody>
          <a:bodyPr/>
          <a:lstStyle/>
          <a:p>
            <a:r>
              <a:rPr lang="en-US" dirty="0"/>
              <a:t>four genres (news report, op-ed, audio/visual, personal interview)</a:t>
            </a:r>
          </a:p>
          <a:p>
            <a:endParaRPr lang="en-US" dirty="0"/>
          </a:p>
        </p:txBody>
      </p:sp>
    </p:spTree>
    <p:extLst>
      <p:ext uri="{BB962C8B-B14F-4D97-AF65-F5344CB8AC3E}">
        <p14:creationId xmlns:p14="http://schemas.microsoft.com/office/powerpoint/2010/main" val="1359908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6045C-19D5-405F-A116-31EC1CB2F4A5}"/>
              </a:ext>
            </a:extLst>
          </p:cNvPr>
          <p:cNvSpPr>
            <a:spLocks noGrp="1"/>
          </p:cNvSpPr>
          <p:nvPr>
            <p:ph type="title"/>
          </p:nvPr>
        </p:nvSpPr>
        <p:spPr>
          <a:xfrm>
            <a:off x="820571" y="851517"/>
            <a:ext cx="3928849" cy="2991416"/>
          </a:xfrm>
        </p:spPr>
        <p:txBody>
          <a:bodyPr vert="horz" lIns="91440" tIns="45720" rIns="91440" bIns="45720" rtlCol="0" anchor="b">
            <a:normAutofit/>
          </a:bodyPr>
          <a:lstStyle/>
          <a:p>
            <a:r>
              <a:rPr lang="en-US" sz="5100" kern="1200">
                <a:solidFill>
                  <a:schemeClr val="tx1"/>
                </a:solidFill>
                <a:latin typeface="+mj-lt"/>
                <a:ea typeface="+mj-ea"/>
                <a:cs typeface="+mj-cs"/>
              </a:rPr>
              <a:t>How did it go?</a:t>
            </a:r>
            <a:br>
              <a:rPr lang="en-US" sz="5100" kern="1200">
                <a:solidFill>
                  <a:schemeClr val="tx1"/>
                </a:solidFill>
                <a:latin typeface="+mj-lt"/>
                <a:ea typeface="+mj-ea"/>
                <a:cs typeface="+mj-cs"/>
              </a:rPr>
            </a:br>
            <a:r>
              <a:rPr lang="en-US" sz="5100" kern="1200">
                <a:solidFill>
                  <a:schemeClr val="tx1"/>
                </a:solidFill>
                <a:latin typeface="+mj-lt"/>
                <a:ea typeface="+mj-ea"/>
                <a:cs typeface="+mj-cs"/>
              </a:rPr>
              <a:t> </a:t>
            </a:r>
            <a:br>
              <a:rPr lang="en-US" sz="5100" kern="1200">
                <a:solidFill>
                  <a:schemeClr val="tx1"/>
                </a:solidFill>
                <a:latin typeface="+mj-lt"/>
                <a:ea typeface="+mj-ea"/>
                <a:cs typeface="+mj-cs"/>
              </a:rPr>
            </a:br>
            <a:r>
              <a:rPr lang="en-US" sz="5100" kern="1200">
                <a:solidFill>
                  <a:schemeClr val="tx1"/>
                </a:solidFill>
                <a:latin typeface="+mj-lt"/>
                <a:ea typeface="+mj-ea"/>
                <a:cs typeface="+mj-cs"/>
              </a:rPr>
              <a:t>Student</a:t>
            </a:r>
            <a:br>
              <a:rPr lang="en-US" sz="5100" kern="1200">
                <a:solidFill>
                  <a:schemeClr val="tx1"/>
                </a:solidFill>
                <a:latin typeface="+mj-lt"/>
                <a:ea typeface="+mj-ea"/>
                <a:cs typeface="+mj-cs"/>
              </a:rPr>
            </a:br>
            <a:r>
              <a:rPr lang="en-US" sz="5100" kern="1200">
                <a:solidFill>
                  <a:schemeClr val="tx1"/>
                </a:solidFill>
                <a:latin typeface="+mj-lt"/>
                <a:ea typeface="+mj-ea"/>
                <a:cs typeface="+mj-cs"/>
              </a:rPr>
              <a:t>report back</a:t>
            </a:r>
            <a:endParaRPr lang="en-US" sz="5100" b="1" kern="1200">
              <a:solidFill>
                <a:schemeClr val="tx1"/>
              </a:solidFill>
              <a:latin typeface="+mj-lt"/>
              <a:ea typeface="+mj-ea"/>
              <a:cs typeface="+mj-cs"/>
            </a:endParaRPr>
          </a:p>
        </p:txBody>
      </p:sp>
      <p:sp>
        <p:nvSpPr>
          <p:cNvPr id="6" name="Text Placeholder 5">
            <a:extLst>
              <a:ext uri="{FF2B5EF4-FFF2-40B4-BE49-F238E27FC236}">
                <a16:creationId xmlns:a16="http://schemas.microsoft.com/office/drawing/2014/main" id="{CE031A7B-A485-4C16-81CF-FF5462B3419A}"/>
              </a:ext>
            </a:extLst>
          </p:cNvPr>
          <p:cNvSpPr>
            <a:spLocks noGrp="1"/>
          </p:cNvSpPr>
          <p:nvPr>
            <p:ph type="body" idx="1"/>
          </p:nvPr>
        </p:nvSpPr>
        <p:spPr>
          <a:xfrm>
            <a:off x="820572" y="3842932"/>
            <a:ext cx="3125336" cy="2163551"/>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mment">
            <a:extLst>
              <a:ext uri="{FF2B5EF4-FFF2-40B4-BE49-F238E27FC236}">
                <a16:creationId xmlns:a16="http://schemas.microsoft.com/office/drawing/2014/main" id="{DCA254D3-3E46-4697-8FFA-ACA769748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8627" y="2531473"/>
            <a:ext cx="2413000" cy="2413000"/>
          </a:xfrm>
          <a:prstGeom prst="rect">
            <a:avLst/>
          </a:prstGeom>
        </p:spPr>
      </p:pic>
    </p:spTree>
    <p:extLst>
      <p:ext uri="{BB962C8B-B14F-4D97-AF65-F5344CB8AC3E}">
        <p14:creationId xmlns:p14="http://schemas.microsoft.com/office/powerpoint/2010/main" val="411925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C0FC-C444-4AAE-98BA-5C8B94912EF2}"/>
              </a:ext>
            </a:extLst>
          </p:cNvPr>
          <p:cNvSpPr>
            <a:spLocks noGrp="1"/>
          </p:cNvSpPr>
          <p:nvPr>
            <p:ph type="title"/>
          </p:nvPr>
        </p:nvSpPr>
        <p:spPr/>
        <p:txBody>
          <a:bodyPr/>
          <a:lstStyle/>
          <a:p>
            <a:r>
              <a:rPr lang="en-US" sz="5400" dirty="0"/>
              <a:t>Academic Search Complete</a:t>
            </a:r>
            <a:br>
              <a:rPr lang="en-US" dirty="0"/>
            </a:br>
            <a:r>
              <a:rPr lang="en-US" sz="4400" dirty="0">
                <a:hlinkClick r:id="rId2"/>
              </a:rPr>
              <a:t>https://libguides.citytech.cuny.edu/asc</a:t>
            </a:r>
            <a:endParaRPr lang="en-US" sz="4400" dirty="0"/>
          </a:p>
        </p:txBody>
      </p:sp>
      <p:sp>
        <p:nvSpPr>
          <p:cNvPr id="3" name="Text Placeholder 2">
            <a:extLst>
              <a:ext uri="{FF2B5EF4-FFF2-40B4-BE49-F238E27FC236}">
                <a16:creationId xmlns:a16="http://schemas.microsoft.com/office/drawing/2014/main" id="{0BCF7EFB-94CD-412A-AC88-838322ACAADC}"/>
              </a:ext>
            </a:extLst>
          </p:cNvPr>
          <p:cNvSpPr>
            <a:spLocks noGrp="1"/>
          </p:cNvSpPr>
          <p:nvPr>
            <p:ph type="body" idx="1"/>
          </p:nvPr>
        </p:nvSpPr>
        <p:spPr/>
        <p:txBody>
          <a:bodyPr>
            <a:normAutofit fontScale="92500"/>
          </a:bodyPr>
          <a:lstStyle/>
          <a:p>
            <a:endParaRPr lang="en-US" dirty="0"/>
          </a:p>
          <a:p>
            <a:r>
              <a:rPr lang="en-US" dirty="0"/>
              <a:t>An all-purpose database of articles and other content</a:t>
            </a:r>
          </a:p>
          <a:p>
            <a:r>
              <a:rPr lang="en-US" b="1" dirty="0">
                <a:solidFill>
                  <a:srgbClr val="000000"/>
                </a:solidFill>
                <a:ea typeface="Arial" panose="020B0604020202020204" pitchFamily="34" charset="0"/>
              </a:rPr>
              <a:t>four genres (news report, op-ed, audio/visual, personal interview)</a:t>
            </a:r>
          </a:p>
          <a:p>
            <a:endParaRPr lang="en-US" dirty="0"/>
          </a:p>
        </p:txBody>
      </p:sp>
    </p:spTree>
    <p:extLst>
      <p:ext uri="{BB962C8B-B14F-4D97-AF65-F5344CB8AC3E}">
        <p14:creationId xmlns:p14="http://schemas.microsoft.com/office/powerpoint/2010/main" val="761985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F331-3DE0-4908-A7AF-14F2F75C01FA}"/>
              </a:ext>
            </a:extLst>
          </p:cNvPr>
          <p:cNvSpPr>
            <a:spLocks noGrp="1"/>
          </p:cNvSpPr>
          <p:nvPr>
            <p:ph type="title"/>
          </p:nvPr>
        </p:nvSpPr>
        <p:spPr/>
        <p:txBody>
          <a:bodyPr>
            <a:normAutofit/>
          </a:bodyPr>
          <a:lstStyle/>
          <a:p>
            <a:r>
              <a:rPr lang="en-US" dirty="0"/>
              <a:t>Students search Academic Search Complete for their topic</a:t>
            </a:r>
          </a:p>
        </p:txBody>
      </p:sp>
      <p:sp>
        <p:nvSpPr>
          <p:cNvPr id="3" name="Text Placeholder 2">
            <a:extLst>
              <a:ext uri="{FF2B5EF4-FFF2-40B4-BE49-F238E27FC236}">
                <a16:creationId xmlns:a16="http://schemas.microsoft.com/office/drawing/2014/main" id="{485C4A5C-4F55-4D44-933F-A0C39BD337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42690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6045C-19D5-405F-A116-31EC1CB2F4A5}"/>
              </a:ext>
            </a:extLst>
          </p:cNvPr>
          <p:cNvSpPr>
            <a:spLocks noGrp="1"/>
          </p:cNvSpPr>
          <p:nvPr>
            <p:ph type="title"/>
          </p:nvPr>
        </p:nvSpPr>
        <p:spPr>
          <a:xfrm>
            <a:off x="820571" y="851517"/>
            <a:ext cx="3928849" cy="2991416"/>
          </a:xfrm>
        </p:spPr>
        <p:txBody>
          <a:bodyPr vert="horz" lIns="91440" tIns="45720" rIns="91440" bIns="45720" rtlCol="0" anchor="b">
            <a:normAutofit/>
          </a:bodyPr>
          <a:lstStyle/>
          <a:p>
            <a:r>
              <a:rPr lang="en-US" sz="5100" kern="1200">
                <a:solidFill>
                  <a:schemeClr val="tx1"/>
                </a:solidFill>
                <a:latin typeface="+mj-lt"/>
                <a:ea typeface="+mj-ea"/>
                <a:cs typeface="+mj-cs"/>
              </a:rPr>
              <a:t>How did it go?</a:t>
            </a:r>
            <a:br>
              <a:rPr lang="en-US" sz="5100" kern="1200">
                <a:solidFill>
                  <a:schemeClr val="tx1"/>
                </a:solidFill>
                <a:latin typeface="+mj-lt"/>
                <a:ea typeface="+mj-ea"/>
                <a:cs typeface="+mj-cs"/>
              </a:rPr>
            </a:br>
            <a:r>
              <a:rPr lang="en-US" sz="5100" kern="1200">
                <a:solidFill>
                  <a:schemeClr val="tx1"/>
                </a:solidFill>
                <a:latin typeface="+mj-lt"/>
                <a:ea typeface="+mj-ea"/>
                <a:cs typeface="+mj-cs"/>
              </a:rPr>
              <a:t> </a:t>
            </a:r>
            <a:br>
              <a:rPr lang="en-US" sz="5100" kern="1200">
                <a:solidFill>
                  <a:schemeClr val="tx1"/>
                </a:solidFill>
                <a:latin typeface="+mj-lt"/>
                <a:ea typeface="+mj-ea"/>
                <a:cs typeface="+mj-cs"/>
              </a:rPr>
            </a:br>
            <a:r>
              <a:rPr lang="en-US" sz="5100" kern="1200">
                <a:solidFill>
                  <a:schemeClr val="tx1"/>
                </a:solidFill>
                <a:latin typeface="+mj-lt"/>
                <a:ea typeface="+mj-ea"/>
                <a:cs typeface="+mj-cs"/>
              </a:rPr>
              <a:t>Student</a:t>
            </a:r>
            <a:br>
              <a:rPr lang="en-US" sz="5100" kern="1200">
                <a:solidFill>
                  <a:schemeClr val="tx1"/>
                </a:solidFill>
                <a:latin typeface="+mj-lt"/>
                <a:ea typeface="+mj-ea"/>
                <a:cs typeface="+mj-cs"/>
              </a:rPr>
            </a:br>
            <a:r>
              <a:rPr lang="en-US" sz="5100" kern="1200">
                <a:solidFill>
                  <a:schemeClr val="tx1"/>
                </a:solidFill>
                <a:latin typeface="+mj-lt"/>
                <a:ea typeface="+mj-ea"/>
                <a:cs typeface="+mj-cs"/>
              </a:rPr>
              <a:t>report back</a:t>
            </a:r>
            <a:endParaRPr lang="en-US" sz="5100" b="1" kern="1200">
              <a:solidFill>
                <a:schemeClr val="tx1"/>
              </a:solidFill>
              <a:latin typeface="+mj-lt"/>
              <a:ea typeface="+mj-ea"/>
              <a:cs typeface="+mj-cs"/>
            </a:endParaRPr>
          </a:p>
        </p:txBody>
      </p:sp>
      <p:sp>
        <p:nvSpPr>
          <p:cNvPr id="6" name="Text Placeholder 5">
            <a:extLst>
              <a:ext uri="{FF2B5EF4-FFF2-40B4-BE49-F238E27FC236}">
                <a16:creationId xmlns:a16="http://schemas.microsoft.com/office/drawing/2014/main" id="{CE031A7B-A485-4C16-81CF-FF5462B3419A}"/>
              </a:ext>
            </a:extLst>
          </p:cNvPr>
          <p:cNvSpPr>
            <a:spLocks noGrp="1"/>
          </p:cNvSpPr>
          <p:nvPr>
            <p:ph type="body" idx="1"/>
          </p:nvPr>
        </p:nvSpPr>
        <p:spPr>
          <a:xfrm>
            <a:off x="820572" y="3842932"/>
            <a:ext cx="3125336" cy="2163551"/>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mment">
            <a:extLst>
              <a:ext uri="{FF2B5EF4-FFF2-40B4-BE49-F238E27FC236}">
                <a16:creationId xmlns:a16="http://schemas.microsoft.com/office/drawing/2014/main" id="{DCA254D3-3E46-4697-8FFA-ACA769748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8627" y="2531473"/>
            <a:ext cx="2413000" cy="2413000"/>
          </a:xfrm>
          <a:prstGeom prst="rect">
            <a:avLst/>
          </a:prstGeom>
        </p:spPr>
      </p:pic>
    </p:spTree>
    <p:extLst>
      <p:ext uri="{BB962C8B-B14F-4D97-AF65-F5344CB8AC3E}">
        <p14:creationId xmlns:p14="http://schemas.microsoft.com/office/powerpoint/2010/main" val="11718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F331-3DE0-4908-A7AF-14F2F75C01FA}"/>
              </a:ext>
            </a:extLst>
          </p:cNvPr>
          <p:cNvSpPr>
            <a:spLocks noGrp="1"/>
          </p:cNvSpPr>
          <p:nvPr>
            <p:ph type="title"/>
          </p:nvPr>
        </p:nvSpPr>
        <p:spPr/>
        <p:txBody>
          <a:bodyPr>
            <a:normAutofit/>
          </a:bodyPr>
          <a:lstStyle/>
          <a:p>
            <a:r>
              <a:rPr lang="en-US" dirty="0"/>
              <a:t>Students search Internet for their topic</a:t>
            </a:r>
          </a:p>
        </p:txBody>
      </p:sp>
      <p:sp>
        <p:nvSpPr>
          <p:cNvPr id="3" name="Text Placeholder 2">
            <a:extLst>
              <a:ext uri="{FF2B5EF4-FFF2-40B4-BE49-F238E27FC236}">
                <a16:creationId xmlns:a16="http://schemas.microsoft.com/office/drawing/2014/main" id="{485C4A5C-4F55-4D44-933F-A0C39BD33770}"/>
              </a:ext>
            </a:extLst>
          </p:cNvPr>
          <p:cNvSpPr>
            <a:spLocks noGrp="1"/>
          </p:cNvSpPr>
          <p:nvPr>
            <p:ph type="body" idx="1"/>
          </p:nvPr>
        </p:nvSpPr>
        <p:spPr/>
        <p:txBody>
          <a:bodyPr/>
          <a:lstStyle/>
          <a:p>
            <a:r>
              <a:rPr lang="en-US" b="1" dirty="0">
                <a:solidFill>
                  <a:srgbClr val="000000"/>
                </a:solidFill>
                <a:ea typeface="Arial" panose="020B0604020202020204" pitchFamily="34" charset="0"/>
              </a:rPr>
              <a:t>four genres (news report, op-ed, audio/visual, personal interview)</a:t>
            </a:r>
          </a:p>
          <a:p>
            <a:endParaRPr lang="en-US" dirty="0"/>
          </a:p>
        </p:txBody>
      </p:sp>
    </p:spTree>
    <p:extLst>
      <p:ext uri="{BB962C8B-B14F-4D97-AF65-F5344CB8AC3E}">
        <p14:creationId xmlns:p14="http://schemas.microsoft.com/office/powerpoint/2010/main" val="380827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6C5E-034F-436D-AD89-5C3C31AF076F}"/>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8BCF75B8-E59A-4342-95AC-7FDF37DFDD18}"/>
              </a:ext>
            </a:extLst>
          </p:cNvPr>
          <p:cNvSpPr>
            <a:spLocks noGrp="1"/>
          </p:cNvSpPr>
          <p:nvPr>
            <p:ph idx="1"/>
          </p:nvPr>
        </p:nvSpPr>
        <p:spPr/>
        <p:txBody>
          <a:bodyPr/>
          <a:lstStyle/>
          <a:p>
            <a:pPr marL="0" marR="0" lvl="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Orientation and overview of library’s services and resources accessible remotely</a:t>
            </a:r>
          </a:p>
          <a:p>
            <a:pPr marL="742950" marR="0" lvl="1" indent="-28575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Asking a research question</a:t>
            </a:r>
          </a:p>
          <a:p>
            <a:pPr marL="742950" marR="0" lvl="1" indent="-28575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Evaluating/judging sources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How to find items in different genres in the library for the reflective annotated bib</a:t>
            </a:r>
          </a:p>
          <a:p>
            <a:pPr marL="742950" marR="0" lvl="1" indent="-28575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Citations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Distinctions between internet and library info sources</a:t>
            </a:r>
          </a:p>
          <a:p>
            <a:pPr marL="457200" marR="0" lvl="1"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20391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6045C-19D5-405F-A116-31EC1CB2F4A5}"/>
              </a:ext>
            </a:extLst>
          </p:cNvPr>
          <p:cNvSpPr>
            <a:spLocks noGrp="1"/>
          </p:cNvSpPr>
          <p:nvPr>
            <p:ph type="title"/>
          </p:nvPr>
        </p:nvSpPr>
        <p:spPr>
          <a:xfrm>
            <a:off x="820571" y="851517"/>
            <a:ext cx="3928849" cy="2991416"/>
          </a:xfrm>
        </p:spPr>
        <p:txBody>
          <a:bodyPr vert="horz" lIns="91440" tIns="45720" rIns="91440" bIns="45720" rtlCol="0" anchor="b">
            <a:normAutofit/>
          </a:bodyPr>
          <a:lstStyle/>
          <a:p>
            <a:r>
              <a:rPr lang="en-US" sz="5100" kern="1200">
                <a:solidFill>
                  <a:schemeClr val="tx1"/>
                </a:solidFill>
                <a:latin typeface="+mj-lt"/>
                <a:ea typeface="+mj-ea"/>
                <a:cs typeface="+mj-cs"/>
              </a:rPr>
              <a:t>How did it go?</a:t>
            </a:r>
            <a:br>
              <a:rPr lang="en-US" sz="5100" kern="1200">
                <a:solidFill>
                  <a:schemeClr val="tx1"/>
                </a:solidFill>
                <a:latin typeface="+mj-lt"/>
                <a:ea typeface="+mj-ea"/>
                <a:cs typeface="+mj-cs"/>
              </a:rPr>
            </a:br>
            <a:r>
              <a:rPr lang="en-US" sz="5100" kern="1200">
                <a:solidFill>
                  <a:schemeClr val="tx1"/>
                </a:solidFill>
                <a:latin typeface="+mj-lt"/>
                <a:ea typeface="+mj-ea"/>
                <a:cs typeface="+mj-cs"/>
              </a:rPr>
              <a:t> </a:t>
            </a:r>
            <a:br>
              <a:rPr lang="en-US" sz="5100" kern="1200">
                <a:solidFill>
                  <a:schemeClr val="tx1"/>
                </a:solidFill>
                <a:latin typeface="+mj-lt"/>
                <a:ea typeface="+mj-ea"/>
                <a:cs typeface="+mj-cs"/>
              </a:rPr>
            </a:br>
            <a:r>
              <a:rPr lang="en-US" sz="5100" kern="1200">
                <a:solidFill>
                  <a:schemeClr val="tx1"/>
                </a:solidFill>
                <a:latin typeface="+mj-lt"/>
                <a:ea typeface="+mj-ea"/>
                <a:cs typeface="+mj-cs"/>
              </a:rPr>
              <a:t>Student</a:t>
            </a:r>
            <a:br>
              <a:rPr lang="en-US" sz="5100" kern="1200">
                <a:solidFill>
                  <a:schemeClr val="tx1"/>
                </a:solidFill>
                <a:latin typeface="+mj-lt"/>
                <a:ea typeface="+mj-ea"/>
                <a:cs typeface="+mj-cs"/>
              </a:rPr>
            </a:br>
            <a:r>
              <a:rPr lang="en-US" sz="5100" kern="1200">
                <a:solidFill>
                  <a:schemeClr val="tx1"/>
                </a:solidFill>
                <a:latin typeface="+mj-lt"/>
                <a:ea typeface="+mj-ea"/>
                <a:cs typeface="+mj-cs"/>
              </a:rPr>
              <a:t>report back</a:t>
            </a:r>
            <a:endParaRPr lang="en-US" sz="5100" b="1" kern="1200">
              <a:solidFill>
                <a:schemeClr val="tx1"/>
              </a:solidFill>
              <a:latin typeface="+mj-lt"/>
              <a:ea typeface="+mj-ea"/>
              <a:cs typeface="+mj-cs"/>
            </a:endParaRPr>
          </a:p>
        </p:txBody>
      </p:sp>
      <p:sp>
        <p:nvSpPr>
          <p:cNvPr id="6" name="Text Placeholder 5">
            <a:extLst>
              <a:ext uri="{FF2B5EF4-FFF2-40B4-BE49-F238E27FC236}">
                <a16:creationId xmlns:a16="http://schemas.microsoft.com/office/drawing/2014/main" id="{CE031A7B-A485-4C16-81CF-FF5462B3419A}"/>
              </a:ext>
            </a:extLst>
          </p:cNvPr>
          <p:cNvSpPr>
            <a:spLocks noGrp="1"/>
          </p:cNvSpPr>
          <p:nvPr>
            <p:ph type="body" idx="1"/>
          </p:nvPr>
        </p:nvSpPr>
        <p:spPr>
          <a:xfrm>
            <a:off x="820572" y="3842932"/>
            <a:ext cx="3125336" cy="2163551"/>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mment">
            <a:extLst>
              <a:ext uri="{FF2B5EF4-FFF2-40B4-BE49-F238E27FC236}">
                <a16:creationId xmlns:a16="http://schemas.microsoft.com/office/drawing/2014/main" id="{DCA254D3-3E46-4697-8FFA-ACA769748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8627" y="2531473"/>
            <a:ext cx="2413000" cy="2413000"/>
          </a:xfrm>
          <a:prstGeom prst="rect">
            <a:avLst/>
          </a:prstGeom>
        </p:spPr>
      </p:pic>
    </p:spTree>
    <p:extLst>
      <p:ext uri="{BB962C8B-B14F-4D97-AF65-F5344CB8AC3E}">
        <p14:creationId xmlns:p14="http://schemas.microsoft.com/office/powerpoint/2010/main" val="144502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2C22F520-B332-4E9F-9876-A498DE183066}"/>
              </a:ext>
            </a:extLst>
          </p:cNvPr>
          <p:cNvSpPr>
            <a:spLocks noGrp="1"/>
          </p:cNvSpPr>
          <p:nvPr>
            <p:ph type="title"/>
          </p:nvPr>
        </p:nvSpPr>
        <p:spPr>
          <a:xfrm>
            <a:off x="565443" y="1601735"/>
            <a:ext cx="8013114" cy="1991979"/>
          </a:xfrm>
        </p:spPr>
        <p:txBody>
          <a:bodyPr vert="horz" lIns="91440" tIns="45720" rIns="91440" bIns="45720" rtlCol="0" anchor="b">
            <a:normAutofit/>
          </a:bodyPr>
          <a:lstStyle/>
          <a:p>
            <a:pPr algn="ctr"/>
            <a:r>
              <a:rPr lang="en-US" sz="5300" kern="1200" dirty="0">
                <a:solidFill>
                  <a:srgbClr val="FFFFFF"/>
                </a:solidFill>
                <a:latin typeface="+mj-lt"/>
                <a:ea typeface="+mj-ea"/>
                <a:cs typeface="+mj-cs"/>
              </a:rPr>
              <a:t>Discussion (time permitting) Library vs. Google?</a:t>
            </a:r>
          </a:p>
        </p:txBody>
      </p:sp>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Content Placeholder 2">
            <a:extLst>
              <a:ext uri="{FF2B5EF4-FFF2-40B4-BE49-F238E27FC236}">
                <a16:creationId xmlns:a16="http://schemas.microsoft.com/office/drawing/2014/main" id="{6D3B44E9-E9A3-484B-93FC-EFDA69A1F0AE}"/>
              </a:ext>
            </a:extLst>
          </p:cNvPr>
          <p:cNvSpPr>
            <a:spLocks noGrp="1"/>
          </p:cNvSpPr>
          <p:nvPr>
            <p:ph type="body" idx="1"/>
          </p:nvPr>
        </p:nvSpPr>
        <p:spPr>
          <a:xfrm>
            <a:off x="878681" y="3806169"/>
            <a:ext cx="7101908" cy="865639"/>
          </a:xfrm>
        </p:spPr>
        <p:txBody>
          <a:bodyPr vert="horz" lIns="91440" tIns="45720" rIns="91440" bIns="45720" rtlCol="0" anchor="t">
            <a:normAutofit/>
          </a:bodyPr>
          <a:lstStyle/>
          <a:p>
            <a:pPr algn="ctr"/>
            <a:endParaRPr lang="en-US" sz="2800" kern="1200">
              <a:solidFill>
                <a:srgbClr val="FFFFFF"/>
              </a:solidFill>
              <a:latin typeface="+mn-lt"/>
              <a:ea typeface="+mn-ea"/>
              <a:cs typeface="+mn-cs"/>
            </a:endParaRPr>
          </a:p>
        </p:txBody>
      </p:sp>
    </p:spTree>
    <p:extLst>
      <p:ext uri="{BB962C8B-B14F-4D97-AF65-F5344CB8AC3E}">
        <p14:creationId xmlns:p14="http://schemas.microsoft.com/office/powerpoint/2010/main" val="75521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133D-EB01-4F5A-91BB-29C43E1F92E7}"/>
              </a:ext>
            </a:extLst>
          </p:cNvPr>
          <p:cNvSpPr>
            <a:spLocks noGrp="1"/>
          </p:cNvSpPr>
          <p:nvPr>
            <p:ph type="title"/>
          </p:nvPr>
        </p:nvSpPr>
        <p:spPr/>
        <p:txBody>
          <a:bodyPr/>
          <a:lstStyle/>
          <a:p>
            <a:r>
              <a:rPr lang="en-US" u="sng" dirty="0">
                <a:hlinkClick r:id="rId2"/>
              </a:rPr>
              <a:t>One-minute paper</a:t>
            </a:r>
            <a:br>
              <a:rPr lang="en-US" u="sng" dirty="0">
                <a:hlinkClick r:id="rId2"/>
              </a:rPr>
            </a:br>
            <a:r>
              <a:rPr lang="en-US" u="sng" dirty="0">
                <a:hlinkClick r:id="rId2"/>
              </a:rPr>
              <a:t>http://cityte.ch/12c</a:t>
            </a:r>
            <a:r>
              <a:rPr lang="en-US" dirty="0"/>
              <a:t> </a:t>
            </a:r>
            <a:br>
              <a:rPr lang="en-US" dirty="0"/>
            </a:br>
            <a:endParaRPr lang="en-US" dirty="0"/>
          </a:p>
        </p:txBody>
      </p:sp>
      <p:sp>
        <p:nvSpPr>
          <p:cNvPr id="3" name="Text Placeholder 2">
            <a:extLst>
              <a:ext uri="{FF2B5EF4-FFF2-40B4-BE49-F238E27FC236}">
                <a16:creationId xmlns:a16="http://schemas.microsoft.com/office/drawing/2014/main" id="{C04DFEAD-18C0-4F74-9ED2-CEDFC928A8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264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10A8-447D-4F88-91B4-F3E79DE1AAE6}"/>
              </a:ext>
            </a:extLst>
          </p:cNvPr>
          <p:cNvSpPr>
            <a:spLocks noGrp="1"/>
          </p:cNvSpPr>
          <p:nvPr>
            <p:ph type="title"/>
          </p:nvPr>
        </p:nvSpPr>
        <p:spPr/>
        <p:txBody>
          <a:bodyPr/>
          <a:lstStyle/>
          <a:p>
            <a:r>
              <a:rPr lang="en-US" dirty="0"/>
              <a:t>ASK A LIBRARIAN by chat or email</a:t>
            </a:r>
          </a:p>
        </p:txBody>
      </p:sp>
      <p:pic>
        <p:nvPicPr>
          <p:cNvPr id="4" name="Content Placeholder 3">
            <a:extLst>
              <a:ext uri="{FF2B5EF4-FFF2-40B4-BE49-F238E27FC236}">
                <a16:creationId xmlns:a16="http://schemas.microsoft.com/office/drawing/2014/main" id="{ABD2B295-C872-461C-9C2E-54BA4C5879BA}"/>
              </a:ext>
            </a:extLst>
          </p:cNvPr>
          <p:cNvPicPr>
            <a:picLocks noGrp="1" noChangeAspect="1"/>
          </p:cNvPicPr>
          <p:nvPr>
            <p:ph idx="1"/>
          </p:nvPr>
        </p:nvPicPr>
        <p:blipFill>
          <a:blip r:embed="rId3"/>
          <a:stretch>
            <a:fillRect/>
          </a:stretch>
        </p:blipFill>
        <p:spPr>
          <a:xfrm>
            <a:off x="691077" y="1825625"/>
            <a:ext cx="7761846" cy="4351338"/>
          </a:xfrm>
          <a:prstGeom prst="rect">
            <a:avLst/>
          </a:prstGeom>
        </p:spPr>
      </p:pic>
      <p:sp>
        <p:nvSpPr>
          <p:cNvPr id="5" name="Arrow: Right 4">
            <a:extLst>
              <a:ext uri="{FF2B5EF4-FFF2-40B4-BE49-F238E27FC236}">
                <a16:creationId xmlns:a16="http://schemas.microsoft.com/office/drawing/2014/main" id="{3438DCE5-D61D-4516-8F64-0FA8DE7B8443}"/>
              </a:ext>
            </a:extLst>
          </p:cNvPr>
          <p:cNvSpPr/>
          <p:nvPr/>
        </p:nvSpPr>
        <p:spPr>
          <a:xfrm>
            <a:off x="2185260" y="3429000"/>
            <a:ext cx="1164388" cy="6833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072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33C4D75-A156-4D94-BF8B-C0568B886019}"/>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Connect with the library!</a:t>
            </a:r>
          </a:p>
        </p:txBody>
      </p:sp>
      <p:sp>
        <p:nvSpPr>
          <p:cNvPr id="3" name="Content Placeholder 2">
            <a:extLst>
              <a:ext uri="{FF2B5EF4-FFF2-40B4-BE49-F238E27FC236}">
                <a16:creationId xmlns:a16="http://schemas.microsoft.com/office/drawing/2014/main" id="{E3A87A8A-9423-48CD-9099-31F72D43DEE0}"/>
              </a:ext>
            </a:extLst>
          </p:cNvPr>
          <p:cNvSpPr>
            <a:spLocks noGrp="1"/>
          </p:cNvSpPr>
          <p:nvPr>
            <p:ph idx="1"/>
          </p:nvPr>
        </p:nvSpPr>
        <p:spPr>
          <a:xfrm>
            <a:off x="2284026" y="4074718"/>
            <a:ext cx="4578895"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Follow us @citytechlibrary twitter or Instagram; subscribe to youtube channel</a:t>
            </a:r>
          </a:p>
        </p:txBody>
      </p:sp>
    </p:spTree>
    <p:extLst>
      <p:ext uri="{BB962C8B-B14F-4D97-AF65-F5344CB8AC3E}">
        <p14:creationId xmlns:p14="http://schemas.microsoft.com/office/powerpoint/2010/main" val="3817290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A24301A-6DCE-4BF4-A3D8-10C543AF460A}"/>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kern="1200">
                <a:solidFill>
                  <a:srgbClr val="FFFFFF"/>
                </a:solidFill>
                <a:latin typeface="+mj-lt"/>
                <a:ea typeface="+mj-ea"/>
                <a:cs typeface="+mj-cs"/>
              </a:rPr>
              <a:t>Final questions? 	</a:t>
            </a:r>
          </a:p>
        </p:txBody>
      </p:sp>
      <p:sp>
        <p:nvSpPr>
          <p:cNvPr id="3" name="Text Placeholder 2">
            <a:extLst>
              <a:ext uri="{FF2B5EF4-FFF2-40B4-BE49-F238E27FC236}">
                <a16:creationId xmlns:a16="http://schemas.microsoft.com/office/drawing/2014/main" id="{63026163-F9EB-4C8A-BC6C-D16C00BACA31}"/>
              </a:ext>
            </a:extLst>
          </p:cNvPr>
          <p:cNvSpPr>
            <a:spLocks noGrp="1"/>
          </p:cNvSpPr>
          <p:nvPr>
            <p:ph type="body" idx="1"/>
          </p:nvPr>
        </p:nvSpPr>
        <p:spPr>
          <a:xfrm>
            <a:off x="2284026" y="4074718"/>
            <a:ext cx="4578895" cy="1674572"/>
          </a:xfrm>
        </p:spPr>
        <p:txBody>
          <a:bodyPr vert="horz" lIns="91440" tIns="45720" rIns="91440" bIns="45720" rtlCol="0">
            <a:normAutofit/>
          </a:bodyPr>
          <a:lstStyle/>
          <a:p>
            <a:pPr algn="ctr"/>
            <a:br>
              <a:rPr lang="en-US" sz="1100" kern="1200" dirty="0">
                <a:solidFill>
                  <a:srgbClr val="FFFFFF"/>
                </a:solidFill>
                <a:latin typeface="+mn-lt"/>
                <a:ea typeface="+mn-ea"/>
                <a:cs typeface="+mn-cs"/>
              </a:rPr>
            </a:br>
            <a:endParaRPr lang="en-US" sz="1100" kern="1200" dirty="0">
              <a:solidFill>
                <a:srgbClr val="FFFFFF"/>
              </a:solidFill>
              <a:latin typeface="+mn-lt"/>
              <a:ea typeface="+mn-ea"/>
              <a:cs typeface="+mn-cs"/>
            </a:endParaRPr>
          </a:p>
          <a:p>
            <a:pPr algn="ctr"/>
            <a:r>
              <a:rPr lang="en-US" kern="1200" dirty="0">
                <a:solidFill>
                  <a:srgbClr val="FFFFFF"/>
                </a:solidFill>
                <a:latin typeface="+mn-lt"/>
                <a:ea typeface="+mn-ea"/>
                <a:cs typeface="+mn-cs"/>
              </a:rPr>
              <a:t>Prof. Monica Berger, Library </a:t>
            </a:r>
          </a:p>
        </p:txBody>
      </p:sp>
    </p:spTree>
    <p:extLst>
      <p:ext uri="{BB962C8B-B14F-4D97-AF65-F5344CB8AC3E}">
        <p14:creationId xmlns:p14="http://schemas.microsoft.com/office/powerpoint/2010/main" val="71085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10A8-447D-4F88-91B4-F3E79DE1AAE6}"/>
              </a:ext>
            </a:extLst>
          </p:cNvPr>
          <p:cNvSpPr>
            <a:spLocks noGrp="1"/>
          </p:cNvSpPr>
          <p:nvPr>
            <p:ph type="title"/>
          </p:nvPr>
        </p:nvSpPr>
        <p:spPr/>
        <p:txBody>
          <a:bodyPr/>
          <a:lstStyle/>
          <a:p>
            <a:r>
              <a:rPr lang="en-US" dirty="0"/>
              <a:t>ASK A LIBRARIAN by chat or email</a:t>
            </a:r>
          </a:p>
        </p:txBody>
      </p:sp>
      <p:pic>
        <p:nvPicPr>
          <p:cNvPr id="4" name="Content Placeholder 3">
            <a:extLst>
              <a:ext uri="{FF2B5EF4-FFF2-40B4-BE49-F238E27FC236}">
                <a16:creationId xmlns:a16="http://schemas.microsoft.com/office/drawing/2014/main" id="{ABD2B295-C872-461C-9C2E-54BA4C5879BA}"/>
              </a:ext>
            </a:extLst>
          </p:cNvPr>
          <p:cNvPicPr>
            <a:picLocks noGrp="1" noChangeAspect="1"/>
          </p:cNvPicPr>
          <p:nvPr>
            <p:ph idx="1"/>
          </p:nvPr>
        </p:nvPicPr>
        <p:blipFill>
          <a:blip r:embed="rId3"/>
          <a:stretch>
            <a:fillRect/>
          </a:stretch>
        </p:blipFill>
        <p:spPr>
          <a:xfrm>
            <a:off x="1661308" y="2226469"/>
            <a:ext cx="5821385" cy="3263504"/>
          </a:xfrm>
          <a:prstGeom prst="rect">
            <a:avLst/>
          </a:prstGeom>
        </p:spPr>
      </p:pic>
      <p:sp>
        <p:nvSpPr>
          <p:cNvPr id="5" name="Arrow: Right 4">
            <a:extLst>
              <a:ext uri="{FF2B5EF4-FFF2-40B4-BE49-F238E27FC236}">
                <a16:creationId xmlns:a16="http://schemas.microsoft.com/office/drawing/2014/main" id="{3438DCE5-D61D-4516-8F64-0FA8DE7B8443}"/>
              </a:ext>
            </a:extLst>
          </p:cNvPr>
          <p:cNvSpPr/>
          <p:nvPr/>
        </p:nvSpPr>
        <p:spPr>
          <a:xfrm>
            <a:off x="2781945" y="3429001"/>
            <a:ext cx="873291" cy="5125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4516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5D30-B856-4F34-ABE5-413876450FBF}"/>
              </a:ext>
            </a:extLst>
          </p:cNvPr>
          <p:cNvSpPr>
            <a:spLocks noGrp="1"/>
          </p:cNvSpPr>
          <p:nvPr>
            <p:ph type="title"/>
          </p:nvPr>
        </p:nvSpPr>
        <p:spPr/>
        <p:txBody>
          <a:bodyPr/>
          <a:lstStyle/>
          <a:p>
            <a:r>
              <a:rPr lang="en-US" dirty="0">
                <a:hlinkClick r:id="rId2"/>
              </a:rPr>
              <a:t>Tutorials</a:t>
            </a:r>
            <a:endParaRPr lang="en-US" dirty="0"/>
          </a:p>
        </p:txBody>
      </p:sp>
      <p:sp>
        <p:nvSpPr>
          <p:cNvPr id="3" name="Content Placeholder 2">
            <a:extLst>
              <a:ext uri="{FF2B5EF4-FFF2-40B4-BE49-F238E27FC236}">
                <a16:creationId xmlns:a16="http://schemas.microsoft.com/office/drawing/2014/main" id="{8A9F9DE1-AFFD-4461-B5AC-80B51BE89E9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3279523-7C55-4A16-8E5C-3B2660903CB5}"/>
              </a:ext>
            </a:extLst>
          </p:cNvPr>
          <p:cNvPicPr>
            <a:picLocks noChangeAspect="1"/>
          </p:cNvPicPr>
          <p:nvPr/>
        </p:nvPicPr>
        <p:blipFill>
          <a:blip r:embed="rId3"/>
          <a:stretch>
            <a:fillRect/>
          </a:stretch>
        </p:blipFill>
        <p:spPr>
          <a:xfrm>
            <a:off x="1738020" y="1490054"/>
            <a:ext cx="6034380" cy="5022480"/>
          </a:xfrm>
          <a:prstGeom prst="rect">
            <a:avLst/>
          </a:prstGeom>
        </p:spPr>
      </p:pic>
    </p:spTree>
    <p:extLst>
      <p:ext uri="{BB962C8B-B14F-4D97-AF65-F5344CB8AC3E}">
        <p14:creationId xmlns:p14="http://schemas.microsoft.com/office/powerpoint/2010/main" val="121993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2020-4326-493E-A5F0-E02F17A9801C}"/>
              </a:ext>
            </a:extLst>
          </p:cNvPr>
          <p:cNvSpPr>
            <a:spLocks noGrp="1"/>
          </p:cNvSpPr>
          <p:nvPr>
            <p:ph type="title"/>
          </p:nvPr>
        </p:nvSpPr>
        <p:spPr/>
        <p:txBody>
          <a:bodyPr/>
          <a:lstStyle/>
          <a:p>
            <a:r>
              <a:rPr lang="en-US" dirty="0">
                <a:hlinkClick r:id="rId2"/>
              </a:rPr>
              <a:t>Online library course</a:t>
            </a:r>
            <a:br>
              <a:rPr lang="en-US" dirty="0"/>
            </a:br>
            <a:r>
              <a:rPr lang="en-US" sz="2800" dirty="0"/>
              <a:t>includes evaluating </a:t>
            </a:r>
            <a:r>
              <a:rPr lang="en-US" sz="2800" dirty="0" err="1"/>
              <a:t>sources+interactive</a:t>
            </a:r>
            <a:r>
              <a:rPr lang="en-US" sz="2800" dirty="0"/>
              <a:t> quiz</a:t>
            </a:r>
          </a:p>
        </p:txBody>
      </p:sp>
      <p:pic>
        <p:nvPicPr>
          <p:cNvPr id="4" name="Content Placeholder 3">
            <a:extLst>
              <a:ext uri="{FF2B5EF4-FFF2-40B4-BE49-F238E27FC236}">
                <a16:creationId xmlns:a16="http://schemas.microsoft.com/office/drawing/2014/main" id="{4DE0D91D-884F-4EA6-9D31-D0332DCAC8A4}"/>
              </a:ext>
            </a:extLst>
          </p:cNvPr>
          <p:cNvPicPr>
            <a:picLocks noGrp="1" noChangeAspect="1"/>
          </p:cNvPicPr>
          <p:nvPr>
            <p:ph idx="1"/>
          </p:nvPr>
        </p:nvPicPr>
        <p:blipFill>
          <a:blip r:embed="rId3"/>
          <a:stretch>
            <a:fillRect/>
          </a:stretch>
        </p:blipFill>
        <p:spPr>
          <a:xfrm>
            <a:off x="1116617" y="1566864"/>
            <a:ext cx="7398733" cy="5473313"/>
          </a:xfrm>
          <a:prstGeom prst="rect">
            <a:avLst/>
          </a:prstGeom>
        </p:spPr>
      </p:pic>
    </p:spTree>
    <p:extLst>
      <p:ext uri="{BB962C8B-B14F-4D97-AF65-F5344CB8AC3E}">
        <p14:creationId xmlns:p14="http://schemas.microsoft.com/office/powerpoint/2010/main" val="24606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85C4-62AA-461C-9E21-062CFF3B7E43}"/>
              </a:ext>
            </a:extLst>
          </p:cNvPr>
          <p:cNvSpPr>
            <a:spLocks noGrp="1"/>
          </p:cNvSpPr>
          <p:nvPr>
            <p:ph type="title"/>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hlinkClick r:id="rId2"/>
              </a:rPr>
              <a:t>English 1101 guide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updated Fall 2020</a:t>
            </a:r>
            <a:endParaRPr lang="en-US" dirty="0"/>
          </a:p>
        </p:txBody>
      </p:sp>
      <p:pic>
        <p:nvPicPr>
          <p:cNvPr id="6" name="Content Placeholder 5">
            <a:extLst>
              <a:ext uri="{FF2B5EF4-FFF2-40B4-BE49-F238E27FC236}">
                <a16:creationId xmlns:a16="http://schemas.microsoft.com/office/drawing/2014/main" id="{2D73776F-5D57-4F53-B3B8-28CAE051D746}"/>
              </a:ext>
            </a:extLst>
          </p:cNvPr>
          <p:cNvPicPr>
            <a:picLocks noGrp="1" noChangeAspect="1"/>
          </p:cNvPicPr>
          <p:nvPr>
            <p:ph idx="1"/>
          </p:nvPr>
        </p:nvPicPr>
        <p:blipFill>
          <a:blip r:embed="rId3"/>
          <a:stretch>
            <a:fillRect/>
          </a:stretch>
        </p:blipFill>
        <p:spPr>
          <a:xfrm>
            <a:off x="-77603" y="2063199"/>
            <a:ext cx="9154975" cy="4499525"/>
          </a:xfrm>
          <a:prstGeom prst="rect">
            <a:avLst/>
          </a:prstGeom>
        </p:spPr>
      </p:pic>
    </p:spTree>
    <p:extLst>
      <p:ext uri="{BB962C8B-B14F-4D97-AF65-F5344CB8AC3E}">
        <p14:creationId xmlns:p14="http://schemas.microsoft.com/office/powerpoint/2010/main" val="49566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7C1A-622B-4A94-A8D7-A7C9ED80E825}"/>
              </a:ext>
            </a:extLst>
          </p:cNvPr>
          <p:cNvSpPr>
            <a:spLocks noGrp="1"/>
          </p:cNvSpPr>
          <p:nvPr>
            <p:ph type="title"/>
          </p:nvPr>
        </p:nvSpPr>
        <p:spPr/>
        <p:txBody>
          <a:bodyPr/>
          <a:lstStyle/>
          <a:p>
            <a:r>
              <a:rPr lang="en-US" dirty="0"/>
              <a:t>Your next assignment (Reflective Annotated Bibliography)</a:t>
            </a:r>
          </a:p>
        </p:txBody>
      </p:sp>
      <p:sp>
        <p:nvSpPr>
          <p:cNvPr id="3" name="Content Placeholder 2">
            <a:extLst>
              <a:ext uri="{FF2B5EF4-FFF2-40B4-BE49-F238E27FC236}">
                <a16:creationId xmlns:a16="http://schemas.microsoft.com/office/drawing/2014/main" id="{081F013E-9294-487D-A823-7269F3EB242D}"/>
              </a:ext>
            </a:extLst>
          </p:cNvPr>
          <p:cNvSpPr>
            <a:spLocks noGrp="1"/>
          </p:cNvSpPr>
          <p:nvPr>
            <p:ph idx="1"/>
          </p:nvPr>
        </p:nvSpPr>
        <p:spPr/>
        <p:txBody>
          <a:bodyPr>
            <a:normAutofit fontScale="92500" lnSpcReduction="10000"/>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600" b="1" dirty="0">
                <a:solidFill>
                  <a:srgbClr val="000000"/>
                </a:solidFill>
                <a:effectLst/>
                <a:ea typeface="Arial" panose="020B0604020202020204" pitchFamily="34" charset="0"/>
              </a:rPr>
              <a:t>An introduction</a:t>
            </a:r>
            <a:r>
              <a:rPr lang="en-US" sz="3600" dirty="0">
                <a:solidFill>
                  <a:srgbClr val="000000"/>
                </a:solidFill>
                <a:effectLst/>
                <a:ea typeface="Arial" panose="020B0604020202020204" pitchFamily="34" charset="0"/>
              </a:rPr>
              <a:t> </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600" b="1" dirty="0">
                <a:solidFill>
                  <a:srgbClr val="000000"/>
                </a:solidFill>
                <a:effectLst/>
                <a:ea typeface="Arial" panose="020B0604020202020204" pitchFamily="34" charset="0"/>
              </a:rPr>
              <a:t>FOUR sources in four genres </a:t>
            </a:r>
            <a:r>
              <a:rPr lang="en-US" sz="3600" b="1" dirty="0">
                <a:solidFill>
                  <a:srgbClr val="000000"/>
                </a:solidFill>
                <a:ea typeface="Arial" panose="020B0604020202020204" pitchFamily="34" charset="0"/>
              </a:rPr>
              <a:t>(news report, op-ed, audio/visual, personal interview)</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solidFill>
                  <a:srgbClr val="000000"/>
                </a:solidFill>
                <a:effectLst/>
                <a:ea typeface="Arial" panose="020B0604020202020204" pitchFamily="34" charset="0"/>
              </a:rPr>
              <a:t>w/corresponding bibliographic entry = CITATION OF SOURCE</a:t>
            </a:r>
          </a:p>
          <a:p>
            <a:pPr marL="800100" lvl="1" indent="-342900">
              <a:lnSpc>
                <a:spcPct val="115000"/>
              </a:lnSpc>
              <a:spcBef>
                <a:spcPts val="0"/>
              </a:spcBef>
              <a:buSzPts val="1000"/>
              <a:buFont typeface="Symbol" panose="05050102010706020507" pitchFamily="18" charset="2"/>
              <a:buChar char=""/>
              <a:tabLst>
                <a:tab pos="457200" algn="l"/>
              </a:tabLst>
            </a:pPr>
            <a:r>
              <a:rPr lang="en-US" sz="3200" dirty="0">
                <a:solidFill>
                  <a:srgbClr val="000000"/>
                </a:solidFill>
                <a:ea typeface="Arial" panose="020B0604020202020204" pitchFamily="34" charset="0"/>
              </a:rPr>
              <a:t>Your writing (see your assignment for details)</a:t>
            </a:r>
            <a:endParaRPr lang="en-US" sz="3200" dirty="0">
              <a:solidFill>
                <a:srgbClr val="000000"/>
              </a:solidFill>
              <a:effectLst/>
              <a:ea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600" b="1" dirty="0">
                <a:solidFill>
                  <a:srgbClr val="000000"/>
                </a:solidFill>
                <a:effectLst/>
                <a:ea typeface="Arial" panose="020B0604020202020204" pitchFamily="34" charset="0"/>
              </a:rPr>
              <a:t>A conclusion</a:t>
            </a:r>
            <a:endParaRPr lang="en-US" sz="3600" dirty="0">
              <a:solidFill>
                <a:srgbClr val="000000"/>
              </a:solidFill>
              <a:effectLst/>
              <a:ea typeface="Arial" panose="020B0604020202020204" pitchFamily="34" charset="0"/>
            </a:endParaRPr>
          </a:p>
        </p:txBody>
      </p:sp>
    </p:spTree>
    <p:extLst>
      <p:ext uri="{BB962C8B-B14F-4D97-AF65-F5344CB8AC3E}">
        <p14:creationId xmlns:p14="http://schemas.microsoft.com/office/powerpoint/2010/main" val="392847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1970-818D-4FD2-8B14-6FF5B61DEC34}"/>
              </a:ext>
            </a:extLst>
          </p:cNvPr>
          <p:cNvSpPr>
            <a:spLocks noGrp="1"/>
          </p:cNvSpPr>
          <p:nvPr>
            <p:ph type="title"/>
          </p:nvPr>
        </p:nvSpPr>
        <p:spPr/>
        <p:txBody>
          <a:bodyPr/>
          <a:lstStyle/>
          <a:p>
            <a:r>
              <a:rPr lang="en-US" dirty="0"/>
              <a:t>What is a citation = bibliographic entry?</a:t>
            </a:r>
          </a:p>
        </p:txBody>
      </p:sp>
      <p:sp>
        <p:nvSpPr>
          <p:cNvPr id="5" name="Content Placeholder 4">
            <a:extLst>
              <a:ext uri="{FF2B5EF4-FFF2-40B4-BE49-F238E27FC236}">
                <a16:creationId xmlns:a16="http://schemas.microsoft.com/office/drawing/2014/main" id="{DEAB3005-2CCC-4734-965C-BED5FB0C2253}"/>
              </a:ext>
            </a:extLst>
          </p:cNvPr>
          <p:cNvSpPr>
            <a:spLocks noGrp="1"/>
          </p:cNvSpPr>
          <p:nvPr>
            <p:ph idx="1"/>
          </p:nvPr>
        </p:nvSpPr>
        <p:spPr/>
        <p:txBody>
          <a:bodyPr>
            <a:normAutofit fontScale="92500" lnSpcReduction="10000"/>
          </a:bodyPr>
          <a:lstStyle/>
          <a:p>
            <a:pPr marL="0" indent="0">
              <a:buNone/>
            </a:pPr>
            <a:r>
              <a:rPr lang="en-US" sz="48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Ontiveros, Randy J. </a:t>
            </a:r>
            <a:r>
              <a:rPr lang="en-US" sz="4800"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the Spirit of a New People: The Cultural Politics of the Chicano Movement</a:t>
            </a:r>
            <a:r>
              <a:rPr lang="en-US" sz="4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New York UP</a:t>
            </a:r>
            <a:r>
              <a:rPr lang="en-US" sz="48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2014. </a:t>
            </a:r>
            <a:r>
              <a:rPr lang="en-US" sz="4800"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 URL if online]</a:t>
            </a:r>
          </a:p>
          <a:p>
            <a:pPr marL="0" indent="0">
              <a:buNone/>
            </a:pPr>
            <a:r>
              <a:rPr lang="en-US" sz="3900" dirty="0"/>
              <a:t>Points back to the source</a:t>
            </a:r>
          </a:p>
          <a:p>
            <a:pPr marL="0" indent="0">
              <a:buNone/>
            </a:pPr>
            <a:r>
              <a:rPr lang="en-US" sz="3900" dirty="0"/>
              <a:t>Minimal information needed to find the source</a:t>
            </a:r>
          </a:p>
          <a:p>
            <a:pPr marL="0" indent="0">
              <a:buNone/>
            </a:pPr>
            <a:endParaRPr lang="en-US" sz="4800" dirty="0">
              <a:highlight>
                <a:srgbClr val="FF0000"/>
              </a:highlight>
            </a:endParaRPr>
          </a:p>
        </p:txBody>
      </p:sp>
    </p:spTree>
    <p:extLst>
      <p:ext uri="{BB962C8B-B14F-4D97-AF65-F5344CB8AC3E}">
        <p14:creationId xmlns:p14="http://schemas.microsoft.com/office/powerpoint/2010/main" val="4021276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710</Words>
  <Application>Microsoft Office PowerPoint</Application>
  <PresentationFormat>On-screen Show (4:3)</PresentationFormat>
  <Paragraphs>101</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Symbol</vt:lpstr>
      <vt:lpstr>Times New Roman</vt:lpstr>
      <vt:lpstr>Wingdings</vt:lpstr>
      <vt:lpstr>Office Theme</vt:lpstr>
      <vt:lpstr>ENG1101 Library Workshop   </vt:lpstr>
      <vt:lpstr>Icebreaker</vt:lpstr>
      <vt:lpstr>Goals</vt:lpstr>
      <vt:lpstr>ASK A LIBRARIAN by chat or email</vt:lpstr>
      <vt:lpstr>Tutorials</vt:lpstr>
      <vt:lpstr>Online library course includes evaluating sources+interactive quiz</vt:lpstr>
      <vt:lpstr>English 1101 guide updated Fall 2020</vt:lpstr>
      <vt:lpstr>Your next assignment (Reflective Annotated Bibliography)</vt:lpstr>
      <vt:lpstr>What is a citation = bibliographic entry?</vt:lpstr>
      <vt:lpstr>What is an annotation? [this is a summary annotation]</vt:lpstr>
      <vt:lpstr>General annotated bibliography resource</vt:lpstr>
      <vt:lpstr>Citations and writing support guide</vt:lpstr>
      <vt:lpstr>Why Cite?</vt:lpstr>
      <vt:lpstr>What is a research question vs. a topic?</vt:lpstr>
      <vt:lpstr>Ask yourself</vt:lpstr>
      <vt:lpstr>Your topics or questions? Write into the chat</vt:lpstr>
      <vt:lpstr>Background info? How? Why?</vt:lpstr>
      <vt:lpstr>Keep it simple when searching at the beginning of your process</vt:lpstr>
      <vt:lpstr>Ask yourself</vt:lpstr>
      <vt:lpstr>Can you improve the “researchability” of your topic? Let’s discuss</vt:lpstr>
      <vt:lpstr>Add another keyword to your basic topic </vt:lpstr>
      <vt:lpstr>OneSearch library.citytech.cuny.edu</vt:lpstr>
      <vt:lpstr>Login for full text=your CUNY email (eg CUNY1st) and password</vt:lpstr>
      <vt:lpstr>Students search OneSearch for their topic</vt:lpstr>
      <vt:lpstr>How did it go?   Student report back</vt:lpstr>
      <vt:lpstr>Academic Search Complete https://libguides.citytech.cuny.edu/asc</vt:lpstr>
      <vt:lpstr>Students search Academic Search Complete for their topic</vt:lpstr>
      <vt:lpstr>How did it go?   Student report back</vt:lpstr>
      <vt:lpstr>Students search Internet for their topic</vt:lpstr>
      <vt:lpstr>How did it go?   Student report back</vt:lpstr>
      <vt:lpstr>Discussion (time permitting) Library vs. Google?</vt:lpstr>
      <vt:lpstr>One-minute paper http://cityte.ch/12c  </vt:lpstr>
      <vt:lpstr>ASK A LIBRARIAN by chat or email</vt:lpstr>
      <vt:lpstr>Connect with the library!</vt:lpstr>
      <vt:lpstr>Final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ENG1101 Library Workshop</dc:title>
  <dc:creator>Monica Berger</dc:creator>
  <cp:lastModifiedBy>Monica Berger</cp:lastModifiedBy>
  <cp:revision>95</cp:revision>
  <dcterms:created xsi:type="dcterms:W3CDTF">2020-10-05T22:41:24Z</dcterms:created>
  <dcterms:modified xsi:type="dcterms:W3CDTF">2022-03-22T19:22:00Z</dcterms:modified>
</cp:coreProperties>
</file>