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Nunito"/>
      <p:regular r:id="rId31"/>
      <p:bold r:id="rId32"/>
      <p:italic r:id="rId33"/>
      <p:boldItalic r:id="rId34"/>
    </p:embeddedFon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italic.fntdata"/><Relationship Id="rId10" Type="http://schemas.openxmlformats.org/officeDocument/2006/relationships/slide" Target="slides/slide5.xml"/><Relationship Id="rId32" Type="http://schemas.openxmlformats.org/officeDocument/2006/relationships/font" Target="fonts/Nunito-bold.fntdata"/><Relationship Id="rId13" Type="http://schemas.openxmlformats.org/officeDocument/2006/relationships/slide" Target="slides/slide8.xml"/><Relationship Id="rId35" Type="http://schemas.openxmlformats.org/officeDocument/2006/relationships/font" Target="fonts/CenturyGothic-regular.fntdata"/><Relationship Id="rId12" Type="http://schemas.openxmlformats.org/officeDocument/2006/relationships/slide" Target="slides/slide7.xml"/><Relationship Id="rId34" Type="http://schemas.openxmlformats.org/officeDocument/2006/relationships/font" Target="fonts/Nunito-boldItalic.fntdata"/><Relationship Id="rId15" Type="http://schemas.openxmlformats.org/officeDocument/2006/relationships/slide" Target="slides/slide10.xml"/><Relationship Id="rId37" Type="http://schemas.openxmlformats.org/officeDocument/2006/relationships/font" Target="fonts/CenturyGothic-italic.fntdata"/><Relationship Id="rId14" Type="http://schemas.openxmlformats.org/officeDocument/2006/relationships/slide" Target="slides/slide9.xml"/><Relationship Id="rId36" Type="http://schemas.openxmlformats.org/officeDocument/2006/relationships/font" Target="fonts/CenturyGothic-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enturyGothic-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0e94cd1b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0e94cd1b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20e94cd1b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20e94cd1b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1abb482ea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1abb482ea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0e94cd1b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20e94cd1b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0e94cd1b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0e94cd1b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20e94cd1b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20e94cd1b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20e94cd1b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20e94cd1b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0e94cd1b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20e94cd1b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0e94cd1b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20e94cd1b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0e94cd1b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0e94cd1b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0e94cd1b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20e94cd1b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20e94cd1b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20e94cd1b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0e94cd1b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120e94cd1b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20e94cd1b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20e94cd1b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35eab8f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35eab8f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0e94cd1b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20e94cd1b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35eab8f3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35eab8f3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0e94cd1b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0e94cd1b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0e94cd1b8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0e94cd1b8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0e94cd1b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0e94cd1b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0e94cd1b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0e94cd1b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abb482e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abb482e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0e94cd1b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20e94cd1b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abb482ea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abb482ea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easybib.com/" TargetMode="External"/><Relationship Id="rId4" Type="http://schemas.openxmlformats.org/officeDocument/2006/relationships/hyperlink" Target="https://owl.purdue.edu/owl/purdue_owl.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cs.google.com/document/d/1CG5JxEvbdXhIPTIW5Bmwm4Wg-oMoKDZUCRqB1dFrV4s/edit?usp=sharing" TargetMode="Externa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tes.utexas.edu/lsjcs/files/2017/07/A-Talk-to-Teachers-Baldwin.pdf" TargetMode="External"/><Relationship Id="rId4" Type="http://schemas.openxmlformats.org/officeDocument/2006/relationships/hyperlink" Target="https://docs.google.com/document/d/1bzjlcasz2RYMrj7kmsEgNMuW_v_4nTY6sHpbkkmF88Q/edit" TargetMode="External"/><Relationship Id="rId5" Type="http://schemas.openxmlformats.org/officeDocument/2006/relationships/hyperlink" Target="https://www.vox.com/22979086/covid-pandemic-deaths-mortality-broadband-internet-acce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docs.google.com/document/d/1LK7R-6fAFXk0-5DUUPJwT6sdrKDdM34c3xH9FNBKBHY/edi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rive.google.com/drive/u/2/my-drive" TargetMode="Externa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openlab.citytech.cuny.edu/writingcenter/" TargetMode="External"/><Relationship Id="rId4" Type="http://schemas.openxmlformats.org/officeDocument/2006/relationships/hyperlink" Target="https://citytechwritingcenter3766.setmore.com/" TargetMode="External"/><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311700" y="1467675"/>
            <a:ext cx="8520600" cy="2592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4800">
                <a:latin typeface="Century Gothic"/>
                <a:ea typeface="Century Gothic"/>
                <a:cs typeface="Century Gothic"/>
                <a:sym typeface="Century Gothic"/>
              </a:rPr>
              <a:t>The Writing Center Presents: </a:t>
            </a:r>
            <a:r>
              <a:rPr lang="en" sz="4800">
                <a:solidFill>
                  <a:srgbClr val="0000FF"/>
                </a:solidFill>
                <a:latin typeface="Century Gothic"/>
                <a:ea typeface="Century Gothic"/>
                <a:cs typeface="Century Gothic"/>
                <a:sym typeface="Century Gothic"/>
              </a:rPr>
              <a:t>The Reflective Annotated Bibliography</a:t>
            </a:r>
            <a:endParaRPr/>
          </a:p>
        </p:txBody>
      </p:sp>
      <p:pic>
        <p:nvPicPr>
          <p:cNvPr id="129" name="Google Shape;129;p13"/>
          <p:cNvPicPr preferRelativeResize="0"/>
          <p:nvPr/>
        </p:nvPicPr>
        <p:blipFill>
          <a:blip r:embed="rId3">
            <a:alphaModFix/>
          </a:blip>
          <a:stretch>
            <a:fillRect/>
          </a:stretch>
        </p:blipFill>
        <p:spPr>
          <a:xfrm>
            <a:off x="5633000" y="99425"/>
            <a:ext cx="3358601" cy="1464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2"/>
          <p:cNvSpPr txBox="1"/>
          <p:nvPr>
            <p:ph type="title"/>
          </p:nvPr>
        </p:nvSpPr>
        <p:spPr>
          <a:xfrm>
            <a:off x="819150" y="845600"/>
            <a:ext cx="7505700" cy="583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Source Analysis</a:t>
            </a:r>
            <a:endParaRPr b="1"/>
          </a:p>
        </p:txBody>
      </p:sp>
      <p:sp>
        <p:nvSpPr>
          <p:cNvPr id="193" name="Google Shape;193;p22"/>
          <p:cNvSpPr txBox="1"/>
          <p:nvPr>
            <p:ph idx="1" type="body"/>
          </p:nvPr>
        </p:nvSpPr>
        <p:spPr>
          <a:xfrm>
            <a:off x="819150" y="1574575"/>
            <a:ext cx="7505700" cy="2576400"/>
          </a:xfrm>
          <a:prstGeom prst="rect">
            <a:avLst/>
          </a:prstGeom>
        </p:spPr>
        <p:txBody>
          <a:bodyPr anchorCtr="0" anchor="t" bIns="91425" lIns="91425" spcFirstLastPara="1" rIns="91425" wrap="square" tIns="91425">
            <a:normAutofit fontScale="85000"/>
          </a:bodyPr>
          <a:lstStyle/>
          <a:p>
            <a:pPr indent="-318432" lvl="0" marL="457200" rtl="0" algn="l">
              <a:spcBef>
                <a:spcPts val="0"/>
              </a:spcBef>
              <a:spcAft>
                <a:spcPts val="0"/>
              </a:spcAft>
              <a:buSzPct val="100000"/>
              <a:buChar char="●"/>
            </a:pPr>
            <a:r>
              <a:rPr lang="en" sz="1664"/>
              <a:t>Bibliographic</a:t>
            </a:r>
            <a:r>
              <a:rPr lang="en" sz="1664"/>
              <a:t> information</a:t>
            </a:r>
            <a:endParaRPr sz="1664"/>
          </a:p>
          <a:p>
            <a:pPr indent="-318432" lvl="0" marL="457200" rtl="0" algn="l">
              <a:spcBef>
                <a:spcPts val="1000"/>
              </a:spcBef>
              <a:spcAft>
                <a:spcPts val="0"/>
              </a:spcAft>
              <a:buSzPct val="100000"/>
              <a:buChar char="●"/>
            </a:pPr>
            <a:r>
              <a:rPr lang="en" sz="1664"/>
              <a:t>One-</a:t>
            </a:r>
            <a:r>
              <a:rPr lang="en" sz="1664"/>
              <a:t>paragraph</a:t>
            </a:r>
            <a:r>
              <a:rPr lang="en" sz="1664"/>
              <a:t> summary</a:t>
            </a:r>
            <a:endParaRPr sz="1664"/>
          </a:p>
          <a:p>
            <a:pPr indent="-318432" lvl="0" marL="457200" rtl="0" algn="l">
              <a:spcBef>
                <a:spcPts val="1000"/>
              </a:spcBef>
              <a:spcAft>
                <a:spcPts val="0"/>
              </a:spcAft>
              <a:buSzPct val="100000"/>
              <a:buChar char="●"/>
            </a:pPr>
            <a:r>
              <a:rPr lang="en" sz="1664"/>
              <a:t>2-3 Key Quotes</a:t>
            </a:r>
            <a:endParaRPr sz="1664"/>
          </a:p>
          <a:p>
            <a:pPr indent="-318432" lvl="0" marL="457200" rtl="0" algn="l">
              <a:spcBef>
                <a:spcPts val="1200"/>
              </a:spcBef>
              <a:spcAft>
                <a:spcPts val="0"/>
              </a:spcAft>
              <a:buSzPct val="100000"/>
              <a:buChar char="●"/>
            </a:pPr>
            <a:r>
              <a:rPr lang="en" sz="1664"/>
              <a:t>One-paragraph rhetorical analysis (author, </a:t>
            </a:r>
            <a:r>
              <a:rPr lang="en" sz="1664"/>
              <a:t>credibility</a:t>
            </a:r>
            <a:r>
              <a:rPr lang="en" sz="1664"/>
              <a:t>, context, use of </a:t>
            </a:r>
            <a:r>
              <a:rPr lang="en" sz="1664"/>
              <a:t>language</a:t>
            </a:r>
            <a:r>
              <a:rPr lang="en" sz="1664"/>
              <a:t>, use of visuals)</a:t>
            </a:r>
            <a:endParaRPr sz="1664"/>
          </a:p>
          <a:p>
            <a:pPr indent="-318432" lvl="0" marL="457200" rtl="0" algn="l">
              <a:spcBef>
                <a:spcPts val="1000"/>
              </a:spcBef>
              <a:spcAft>
                <a:spcPts val="0"/>
              </a:spcAft>
              <a:buSzPct val="100000"/>
              <a:buChar char="●"/>
            </a:pPr>
            <a:r>
              <a:rPr b="1" i="1" lang="en" sz="1664"/>
              <a:t>Optional: </a:t>
            </a:r>
            <a:r>
              <a:rPr lang="en" sz="1664"/>
              <a:t>Reflection of what you think about the article.</a:t>
            </a:r>
            <a:endParaRPr sz="1664"/>
          </a:p>
          <a:p>
            <a:pPr indent="0" lvl="0" marL="0" rtl="0" algn="l">
              <a:spcBef>
                <a:spcPts val="1200"/>
              </a:spcBef>
              <a:spcAft>
                <a:spcPts val="1200"/>
              </a:spcAft>
              <a:buNone/>
            </a:pPr>
            <a:r>
              <a:rPr b="1" i="1" lang="en" sz="1664"/>
              <a:t>The word “I” does not appear anywhere in a source analysis unless you’re adding your own personal reflection about each source.</a:t>
            </a:r>
            <a:r>
              <a:rPr lang="en" sz="1664"/>
              <a:t> </a:t>
            </a:r>
            <a:endParaRPr/>
          </a:p>
        </p:txBody>
      </p:sp>
      <p:pic>
        <p:nvPicPr>
          <p:cNvPr id="194" name="Google Shape;194;p22"/>
          <p:cNvPicPr preferRelativeResize="0"/>
          <p:nvPr/>
        </p:nvPicPr>
        <p:blipFill>
          <a:blip r:embed="rId3">
            <a:alphaModFix/>
          </a:blip>
          <a:stretch>
            <a:fillRect/>
          </a:stretch>
        </p:blipFill>
        <p:spPr>
          <a:xfrm>
            <a:off x="4660500" y="536638"/>
            <a:ext cx="3429000" cy="199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3"/>
          <p:cNvSpPr txBox="1"/>
          <p:nvPr>
            <p:ph type="title"/>
          </p:nvPr>
        </p:nvSpPr>
        <p:spPr>
          <a:xfrm>
            <a:off x="729175" y="631900"/>
            <a:ext cx="7505700" cy="63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Conclusion/Reflection</a:t>
            </a:r>
            <a:endParaRPr b="1"/>
          </a:p>
        </p:txBody>
      </p:sp>
      <p:sp>
        <p:nvSpPr>
          <p:cNvPr id="200" name="Google Shape;200;p23"/>
          <p:cNvSpPr txBox="1"/>
          <p:nvPr>
            <p:ph idx="1" type="body"/>
          </p:nvPr>
        </p:nvSpPr>
        <p:spPr>
          <a:xfrm>
            <a:off x="311700" y="1271800"/>
            <a:ext cx="8337600" cy="3396600"/>
          </a:xfrm>
          <a:prstGeom prst="rect">
            <a:avLst/>
          </a:prstGeom>
        </p:spPr>
        <p:txBody>
          <a:bodyPr anchorCtr="0" anchor="t" bIns="91425" lIns="91425" spcFirstLastPara="1" rIns="91425" wrap="square" tIns="91425">
            <a:noAutofit/>
          </a:bodyPr>
          <a:lstStyle/>
          <a:p>
            <a:pPr indent="-327025" lvl="0" marL="457200" rtl="0" algn="l">
              <a:lnSpc>
                <a:spcPct val="115000"/>
              </a:lnSpc>
              <a:spcBef>
                <a:spcPts val="400"/>
              </a:spcBef>
              <a:spcAft>
                <a:spcPts val="0"/>
              </a:spcAft>
              <a:buClr>
                <a:srgbClr val="444444"/>
              </a:buClr>
              <a:buSzPts val="1550"/>
              <a:buChar char="●"/>
            </a:pPr>
            <a:r>
              <a:rPr b="1" lang="en" sz="1550">
                <a:solidFill>
                  <a:srgbClr val="444444"/>
                </a:solidFill>
                <a:highlight>
                  <a:srgbClr val="FFFFFF"/>
                </a:highlight>
              </a:rPr>
              <a:t>Briefly summarize</a:t>
            </a:r>
            <a:r>
              <a:rPr lang="en" sz="1550">
                <a:solidFill>
                  <a:srgbClr val="444444"/>
                </a:solidFill>
                <a:highlight>
                  <a:srgbClr val="FFFFFF"/>
                </a:highlight>
              </a:rPr>
              <a:t> what you learned from doing this research. What surprised you? How did your thinking on the question/topic deepen or change? What happened to your initial question?</a:t>
            </a:r>
            <a:endParaRPr sz="1550">
              <a:solidFill>
                <a:srgbClr val="444444"/>
              </a:solidFill>
              <a:highlight>
                <a:srgbClr val="FFFFFF"/>
              </a:highlight>
            </a:endParaRPr>
          </a:p>
          <a:p>
            <a:pPr indent="-327025" lvl="0" marL="457200" rtl="0" algn="l">
              <a:lnSpc>
                <a:spcPct val="115000"/>
              </a:lnSpc>
              <a:spcBef>
                <a:spcPts val="1000"/>
              </a:spcBef>
              <a:spcAft>
                <a:spcPts val="0"/>
              </a:spcAft>
              <a:buClr>
                <a:srgbClr val="444444"/>
              </a:buClr>
              <a:buSzPts val="1550"/>
              <a:buChar char="●"/>
            </a:pPr>
            <a:r>
              <a:rPr b="1" lang="en" sz="1550">
                <a:solidFill>
                  <a:srgbClr val="444444"/>
                </a:solidFill>
                <a:highlight>
                  <a:srgbClr val="FFFFFF"/>
                </a:highlight>
              </a:rPr>
              <a:t>What do </a:t>
            </a:r>
            <a:r>
              <a:rPr b="1" i="1" lang="en" sz="1550">
                <a:solidFill>
                  <a:srgbClr val="444444"/>
                </a:solidFill>
                <a:highlight>
                  <a:srgbClr val="FFFFFF"/>
                </a:highlight>
              </a:rPr>
              <a:t>you</a:t>
            </a:r>
            <a:r>
              <a:rPr b="1" lang="en" sz="1550">
                <a:solidFill>
                  <a:srgbClr val="444444"/>
                </a:solidFill>
                <a:highlight>
                  <a:srgbClr val="FFFFFF"/>
                </a:highlight>
              </a:rPr>
              <a:t> think about these ideas </a:t>
            </a:r>
            <a:r>
              <a:rPr lang="en" sz="1550">
                <a:solidFill>
                  <a:srgbClr val="444444"/>
                </a:solidFill>
                <a:highlight>
                  <a:srgbClr val="FFFFFF"/>
                </a:highlight>
              </a:rPr>
              <a:t>(time for your own ideas!)? Do you think the authors supported their ideas well and made their point, or not, and why (Avoid simply agreeing or disagreeing with the author; explain your full reaction. Quote particular sentences to which you are responding.)? What questions do you have about what the author said? What don’t you understand? What other information do you need to (or did) look up to better understand this source? If you could say something to the author(s), what would you say? Which genres worked best to answer your questions? Why? </a:t>
            </a:r>
            <a:endParaRPr b="1" sz="1550">
              <a:solidFill>
                <a:srgbClr val="444444"/>
              </a:solidFill>
            </a:endParaRPr>
          </a:p>
          <a:p>
            <a:pPr indent="-323850" lvl="0" marL="457200" rtl="0" algn="l">
              <a:spcBef>
                <a:spcPts val="1000"/>
              </a:spcBef>
              <a:spcAft>
                <a:spcPts val="0"/>
              </a:spcAft>
              <a:buClr>
                <a:srgbClr val="444444"/>
              </a:buClr>
              <a:buSzPts val="1500"/>
              <a:buChar char="●"/>
            </a:pPr>
            <a:r>
              <a:rPr b="1" lang="en" sz="1550">
                <a:solidFill>
                  <a:srgbClr val="444444"/>
                </a:solidFill>
              </a:rPr>
              <a:t>Talk about why you think what you learned is important, </a:t>
            </a:r>
            <a:r>
              <a:rPr lang="en" sz="1550">
                <a:solidFill>
                  <a:srgbClr val="444444"/>
                </a:solidFill>
              </a:rPr>
              <a:t>who you think should hear about it.</a:t>
            </a:r>
            <a:r>
              <a:rPr lang="en" sz="1500">
                <a:solidFill>
                  <a:srgbClr val="444444"/>
                </a:solidFill>
              </a:rPr>
              <a:t> </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Example of conclusion/reflection</a:t>
            </a:r>
            <a:endParaRPr b="1"/>
          </a:p>
        </p:txBody>
      </p:sp>
      <p:sp>
        <p:nvSpPr>
          <p:cNvPr id="206" name="Google Shape;206;p24"/>
          <p:cNvSpPr txBox="1"/>
          <p:nvPr>
            <p:ph idx="1" type="body"/>
          </p:nvPr>
        </p:nvSpPr>
        <p:spPr>
          <a:xfrm>
            <a:off x="819150" y="169167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latin typeface="Times New Roman"/>
                <a:ea typeface="Times New Roman"/>
                <a:cs typeface="Times New Roman"/>
                <a:sym typeface="Times New Roman"/>
              </a:rPr>
              <a:t>…I already had previous knowledge when it came to the creation of black holes and supernovas, however, when it came to the disappearance of black holes that surprised me. I’ve always heard of Stephen Hawking but I never knew what he was so renowned for, and after learning about his Hawking Radiation theory, it’s fascinating to learn about virtual particles, “empty” space, and quantum mechanics. The first source, being the video from </a:t>
            </a:r>
            <a:r>
              <a:rPr lang="en" sz="1400">
                <a:solidFill>
                  <a:srgbClr val="181818"/>
                </a:solidFill>
                <a:latin typeface="Times New Roman"/>
                <a:ea typeface="Times New Roman"/>
                <a:cs typeface="Times New Roman"/>
                <a:sym typeface="Times New Roman"/>
              </a:rPr>
              <a:t>Kurzgesagt, is probably the best one. It gives the quickest way to learn about the life of a black hole and goes into good depth using amazing visuals and the narrator. It also gives a good refresher to how black holes are created in the first place, which is when a star about three times the size of our sun starts to collapse into itself and form a black hole in its supernova. The article from NASA itself is also great using links, images, and embedded videos to teach you. The bottom of the NASA website also has links to new research and news that come out about black holes….</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819150" y="845600"/>
            <a:ext cx="7505700" cy="65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Source Analysis (from the assignment sheet)</a:t>
            </a:r>
            <a:endParaRPr b="1"/>
          </a:p>
        </p:txBody>
      </p:sp>
      <p:sp>
        <p:nvSpPr>
          <p:cNvPr id="212" name="Google Shape;212;p25"/>
          <p:cNvSpPr txBox="1"/>
          <p:nvPr>
            <p:ph idx="1" type="body"/>
          </p:nvPr>
        </p:nvSpPr>
        <p:spPr>
          <a:xfrm>
            <a:off x="819150" y="1496600"/>
            <a:ext cx="7505700" cy="2924400"/>
          </a:xfrm>
          <a:prstGeom prst="rect">
            <a:avLst/>
          </a:prstGeom>
        </p:spPr>
        <p:txBody>
          <a:bodyPr anchorCtr="0" anchor="t" bIns="91425" lIns="91425" spcFirstLastPara="1" rIns="91425" wrap="square" tIns="91425">
            <a:normAutofit fontScale="40000" lnSpcReduction="20000"/>
          </a:bodyPr>
          <a:lstStyle/>
          <a:p>
            <a:pPr indent="0" lvl="0" marL="0" rtl="0" algn="l">
              <a:lnSpc>
                <a:spcPct val="115000"/>
              </a:lnSpc>
              <a:spcBef>
                <a:spcPts val="400"/>
              </a:spcBef>
              <a:spcAft>
                <a:spcPts val="0"/>
              </a:spcAft>
              <a:buClr>
                <a:schemeClr val="dk1"/>
              </a:buClr>
              <a:buSzPct val="44000"/>
              <a:buFont typeface="Arial"/>
              <a:buNone/>
            </a:pPr>
            <a:r>
              <a:rPr lang="en" sz="2500">
                <a:solidFill>
                  <a:srgbClr val="444444"/>
                </a:solidFill>
                <a:highlight>
                  <a:srgbClr val="FFFFFF"/>
                </a:highlight>
              </a:rPr>
              <a:t> </a:t>
            </a:r>
            <a:r>
              <a:rPr b="1" lang="en" sz="2942">
                <a:solidFill>
                  <a:srgbClr val="444444"/>
                </a:solidFill>
                <a:highlight>
                  <a:srgbClr val="FFFFFF"/>
                </a:highlight>
              </a:rPr>
              <a:t>THREE source analyses in alphabetical order</a:t>
            </a:r>
            <a:r>
              <a:rPr lang="en" sz="2942">
                <a:solidFill>
                  <a:srgbClr val="444444"/>
                </a:solidFill>
                <a:highlight>
                  <a:srgbClr val="FFFFFF"/>
                </a:highlight>
              </a:rPr>
              <a:t> (at least 400 words each). Each of these three sources will need to be a different genre.  That is, you can’t have three magazine articles or three YouTube videos. </a:t>
            </a:r>
            <a:r>
              <a:rPr i="1" lang="en" sz="2942">
                <a:solidFill>
                  <a:srgbClr val="444444"/>
                </a:solidFill>
                <a:highlight>
                  <a:srgbClr val="FFFFFF"/>
                </a:highlight>
              </a:rPr>
              <a:t>Do NOT include your personal opinion anywhere in any of this section – save that for the Reflection/Conclusion.</a:t>
            </a:r>
            <a:endParaRPr i="1" sz="2942">
              <a:solidFill>
                <a:srgbClr val="444444"/>
              </a:solidFill>
              <a:highlight>
                <a:srgbClr val="FFFFFF"/>
              </a:highlight>
            </a:endParaRPr>
          </a:p>
          <a:p>
            <a:pPr indent="-303334" lvl="0" marL="457200" rtl="0" algn="l">
              <a:lnSpc>
                <a:spcPct val="115000"/>
              </a:lnSpc>
              <a:spcBef>
                <a:spcPts val="0"/>
              </a:spcBef>
              <a:spcAft>
                <a:spcPts val="0"/>
              </a:spcAft>
              <a:buSzPct val="100000"/>
              <a:buChar char="●"/>
            </a:pPr>
            <a:r>
              <a:rPr b="1" i="1" lang="en" sz="2942">
                <a:solidFill>
                  <a:srgbClr val="444444"/>
                </a:solidFill>
                <a:highlight>
                  <a:srgbClr val="FFFFFF"/>
                </a:highlight>
              </a:rPr>
              <a:t>Bibliographic entry.  </a:t>
            </a:r>
            <a:r>
              <a:rPr lang="en" sz="2942">
                <a:solidFill>
                  <a:srgbClr val="444444"/>
                </a:solidFill>
                <a:highlight>
                  <a:srgbClr val="FFFFFF"/>
                </a:highlight>
              </a:rPr>
              <a:t>Use something like </a:t>
            </a:r>
            <a:r>
              <a:rPr lang="en" sz="2942" u="sng">
                <a:solidFill>
                  <a:srgbClr val="AD0000"/>
                </a:solidFill>
                <a:highlight>
                  <a:srgbClr val="FFFFFF"/>
                </a:highlight>
                <a:hlinkClick r:id="rId3">
                  <a:extLst>
                    <a:ext uri="{A12FA001-AC4F-418D-AE19-62706E023703}">
                      <ahyp:hlinkClr val="tx"/>
                    </a:ext>
                  </a:extLst>
                </a:hlinkClick>
              </a:rPr>
              <a:t>easybib.com</a:t>
            </a:r>
            <a:r>
              <a:rPr lang="en" sz="2942">
                <a:solidFill>
                  <a:srgbClr val="444444"/>
                </a:solidFill>
                <a:highlight>
                  <a:srgbClr val="FFFFFF"/>
                </a:highlight>
              </a:rPr>
              <a:t> or the </a:t>
            </a:r>
            <a:r>
              <a:rPr lang="en" sz="2942" u="sng">
                <a:solidFill>
                  <a:srgbClr val="AD0000"/>
                </a:solidFill>
                <a:highlight>
                  <a:srgbClr val="FFFFFF"/>
                </a:highlight>
                <a:hlinkClick r:id="rId4">
                  <a:extLst>
                    <a:ext uri="{A12FA001-AC4F-418D-AE19-62706E023703}">
                      <ahyp:hlinkClr val="tx"/>
                    </a:ext>
                  </a:extLst>
                </a:hlinkClick>
              </a:rPr>
              <a:t>Purdue OWL</a:t>
            </a:r>
            <a:r>
              <a:rPr lang="en" sz="2942">
                <a:solidFill>
                  <a:srgbClr val="444444"/>
                </a:solidFill>
                <a:highlight>
                  <a:srgbClr val="FFFFFF"/>
                </a:highlight>
              </a:rPr>
              <a:t> (go to Research &amp; Citation –&gt; MLA) to help you get the formatting correct. </a:t>
            </a:r>
            <a:r>
              <a:rPr i="1" lang="en" sz="2942">
                <a:solidFill>
                  <a:srgbClr val="444444"/>
                </a:solidFill>
                <a:highlight>
                  <a:srgbClr val="FFFFFF"/>
                </a:highlight>
              </a:rPr>
              <a:t>This is NOT just the URL.</a:t>
            </a:r>
            <a:endParaRPr i="1" sz="2942">
              <a:solidFill>
                <a:srgbClr val="444444"/>
              </a:solidFill>
              <a:highlight>
                <a:srgbClr val="FFFFFF"/>
              </a:highlight>
            </a:endParaRPr>
          </a:p>
          <a:p>
            <a:pPr indent="-303334" lvl="0" marL="457200" rtl="0" algn="l">
              <a:lnSpc>
                <a:spcPct val="115000"/>
              </a:lnSpc>
              <a:spcBef>
                <a:spcPts val="0"/>
              </a:spcBef>
              <a:spcAft>
                <a:spcPts val="0"/>
              </a:spcAft>
              <a:buClr>
                <a:srgbClr val="444444"/>
              </a:buClr>
              <a:buSzPct val="100000"/>
              <a:buChar char="●"/>
            </a:pPr>
            <a:r>
              <a:rPr b="1" i="1" lang="en" sz="2942">
                <a:solidFill>
                  <a:srgbClr val="444444"/>
                </a:solidFill>
                <a:highlight>
                  <a:srgbClr val="FFFFFF"/>
                </a:highlight>
              </a:rPr>
              <a:t>1-paragraph Summary </a:t>
            </a:r>
            <a:r>
              <a:rPr lang="en" sz="2942">
                <a:solidFill>
                  <a:srgbClr val="444444"/>
                </a:solidFill>
                <a:highlight>
                  <a:srgbClr val="FFFFFF"/>
                </a:highlight>
              </a:rPr>
              <a:t>of the source’s content. </a:t>
            </a:r>
            <a:endParaRPr i="1" sz="2942">
              <a:solidFill>
                <a:srgbClr val="444444"/>
              </a:solidFill>
              <a:highlight>
                <a:srgbClr val="FFFFFF"/>
              </a:highlight>
            </a:endParaRPr>
          </a:p>
          <a:p>
            <a:pPr indent="-303334" lvl="0" marL="457200" rtl="0" algn="l">
              <a:lnSpc>
                <a:spcPct val="115000"/>
              </a:lnSpc>
              <a:spcBef>
                <a:spcPts val="0"/>
              </a:spcBef>
              <a:spcAft>
                <a:spcPts val="0"/>
              </a:spcAft>
              <a:buClr>
                <a:srgbClr val="444444"/>
              </a:buClr>
              <a:buSzPct val="100000"/>
              <a:buChar char="●"/>
            </a:pPr>
            <a:r>
              <a:rPr b="1" i="1" lang="en" sz="2942">
                <a:solidFill>
                  <a:srgbClr val="444444"/>
                </a:solidFill>
                <a:highlight>
                  <a:srgbClr val="FFFFFF"/>
                </a:highlight>
              </a:rPr>
              <a:t>2-3 Key Quotes.</a:t>
            </a:r>
            <a:endParaRPr b="1" i="1" sz="2942">
              <a:solidFill>
                <a:srgbClr val="444444"/>
              </a:solidFill>
              <a:highlight>
                <a:srgbClr val="FFFFFF"/>
              </a:highlight>
            </a:endParaRPr>
          </a:p>
          <a:p>
            <a:pPr indent="-303334" lvl="0" marL="457200" rtl="0" algn="l">
              <a:lnSpc>
                <a:spcPct val="115000"/>
              </a:lnSpc>
              <a:spcBef>
                <a:spcPts val="0"/>
              </a:spcBef>
              <a:spcAft>
                <a:spcPts val="0"/>
              </a:spcAft>
              <a:buClr>
                <a:srgbClr val="444444"/>
              </a:buClr>
              <a:buSzPct val="100000"/>
              <a:buChar char="●"/>
            </a:pPr>
            <a:r>
              <a:rPr b="1" i="1" lang="en" sz="2942">
                <a:solidFill>
                  <a:srgbClr val="444444"/>
                </a:solidFill>
                <a:highlight>
                  <a:srgbClr val="FFFFFF"/>
                </a:highlight>
              </a:rPr>
              <a:t>1-3 paragraph Rhetorical Analysis:</a:t>
            </a:r>
            <a:r>
              <a:rPr lang="en" sz="2942">
                <a:solidFill>
                  <a:srgbClr val="444444"/>
                </a:solidFill>
                <a:highlight>
                  <a:srgbClr val="FFFFFF"/>
                </a:highlight>
              </a:rPr>
              <a:t>The author/publication: credentials, credibility, timeliness of both the author and the publication/website.</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The audience: who are they, and how do you know?</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The context: </a:t>
            </a:r>
            <a:r>
              <a:rPr i="1" lang="en" sz="2942">
                <a:solidFill>
                  <a:srgbClr val="444444"/>
                </a:solidFill>
                <a:highlight>
                  <a:srgbClr val="FFFFFF"/>
                </a:highlight>
              </a:rPr>
              <a:t>this is NOT the purpose of the piece but the larger context it’s been created in</a:t>
            </a:r>
            <a:r>
              <a:rPr lang="en" sz="2942">
                <a:solidFill>
                  <a:srgbClr val="444444"/>
                </a:solidFill>
                <a:highlight>
                  <a:srgbClr val="FFFFFF"/>
                </a:highlight>
              </a:rPr>
              <a:t> (global warming is the context, NOT teaching people about sea animals which is the purpose of the piece)</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The purpose – why did the author write this? Information, persuasion, entertainment, a combination?</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Discussion of form and language – tone (funny, satirical, serious, combination), appeals (logos, ethos, pathos), the genre, how visuals and text work together.</a:t>
            </a:r>
            <a:endParaRPr sz="2942">
              <a:solidFill>
                <a:srgbClr val="444444"/>
              </a:solidFill>
              <a:highlight>
                <a:srgbClr val="FFFFFF"/>
              </a:highlight>
            </a:endParaRPr>
          </a:p>
          <a:p>
            <a:pPr indent="-303334" lvl="0" marL="914400" rtl="0" algn="l">
              <a:lnSpc>
                <a:spcPct val="115000"/>
              </a:lnSpc>
              <a:spcBef>
                <a:spcPts val="0"/>
              </a:spcBef>
              <a:spcAft>
                <a:spcPts val="0"/>
              </a:spcAft>
              <a:buClr>
                <a:srgbClr val="444444"/>
              </a:buClr>
              <a:buSzPct val="100000"/>
              <a:buChar char="●"/>
            </a:pPr>
            <a:r>
              <a:rPr lang="en" sz="2942">
                <a:solidFill>
                  <a:srgbClr val="444444"/>
                </a:solidFill>
                <a:highlight>
                  <a:srgbClr val="FFFFFF"/>
                </a:highlight>
              </a:rPr>
              <a:t>If there are visuals, how they are used either alone or together with text?</a:t>
            </a:r>
            <a:endParaRPr sz="1742"/>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6"/>
          <p:cNvSpPr txBox="1"/>
          <p:nvPr>
            <p:ph type="title"/>
          </p:nvPr>
        </p:nvSpPr>
        <p:spPr>
          <a:xfrm>
            <a:off x="819150" y="6319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Rhetoric and rhetorical analysis</a:t>
            </a:r>
            <a:endParaRPr b="1"/>
          </a:p>
        </p:txBody>
      </p:sp>
      <p:sp>
        <p:nvSpPr>
          <p:cNvPr id="218" name="Google Shape;218;p26"/>
          <p:cNvSpPr txBox="1"/>
          <p:nvPr>
            <p:ph idx="1" type="body"/>
          </p:nvPr>
        </p:nvSpPr>
        <p:spPr>
          <a:xfrm>
            <a:off x="607525" y="1317875"/>
            <a:ext cx="4475700" cy="1865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650">
                <a:solidFill>
                  <a:srgbClr val="85200C"/>
                </a:solidFill>
              </a:rPr>
              <a:t>Don’t panic!!! </a:t>
            </a:r>
            <a:endParaRPr b="1" sz="1650">
              <a:solidFill>
                <a:srgbClr val="85200C"/>
              </a:solidFill>
            </a:endParaRPr>
          </a:p>
          <a:p>
            <a:pPr indent="0" lvl="0" marL="0" rtl="0" algn="l">
              <a:spcBef>
                <a:spcPts val="0"/>
              </a:spcBef>
              <a:spcAft>
                <a:spcPts val="0"/>
              </a:spcAft>
              <a:buNone/>
            </a:pPr>
            <a:r>
              <a:rPr b="1" lang="en" sz="1650"/>
              <a:t>Ancient Greece</a:t>
            </a:r>
            <a:r>
              <a:rPr lang="en" sz="1650"/>
              <a:t> – no text messages, no Instagram, no books! You had to talk to get your message across.</a:t>
            </a:r>
            <a:endParaRPr sz="1650"/>
          </a:p>
          <a:p>
            <a:pPr indent="0" lvl="0" marL="0" rtl="0" algn="l">
              <a:spcBef>
                <a:spcPts val="1200"/>
              </a:spcBef>
              <a:spcAft>
                <a:spcPts val="0"/>
              </a:spcAft>
              <a:buNone/>
            </a:pPr>
            <a:r>
              <a:rPr i="1" lang="en" sz="1650"/>
              <a:t>Rhetor = speaker</a:t>
            </a:r>
            <a:endParaRPr i="1" sz="1650"/>
          </a:p>
          <a:p>
            <a:pPr indent="0" lvl="0" marL="0" rtl="0" algn="l">
              <a:spcBef>
                <a:spcPts val="1200"/>
              </a:spcBef>
              <a:spcAft>
                <a:spcPts val="0"/>
              </a:spcAft>
              <a:buNone/>
            </a:pPr>
            <a:r>
              <a:t/>
            </a:r>
            <a:endParaRPr i="1" sz="1650"/>
          </a:p>
          <a:p>
            <a:pPr indent="0" lvl="0" marL="0" rtl="0" algn="l">
              <a:spcBef>
                <a:spcPts val="1200"/>
              </a:spcBef>
              <a:spcAft>
                <a:spcPts val="0"/>
              </a:spcAft>
              <a:buNone/>
            </a:pPr>
            <a:r>
              <a:t/>
            </a:r>
            <a:endParaRPr b="1" i="1" sz="1650"/>
          </a:p>
          <a:p>
            <a:pPr indent="0" lvl="0" marL="0" rtl="0" algn="l">
              <a:spcBef>
                <a:spcPts val="1200"/>
              </a:spcBef>
              <a:spcAft>
                <a:spcPts val="1200"/>
              </a:spcAft>
              <a:buNone/>
            </a:pPr>
            <a:r>
              <a:t/>
            </a:r>
            <a:endParaRPr b="1" i="1" sz="1650"/>
          </a:p>
        </p:txBody>
      </p:sp>
      <p:pic>
        <p:nvPicPr>
          <p:cNvPr id="219" name="Google Shape;219;p26"/>
          <p:cNvPicPr preferRelativeResize="0"/>
          <p:nvPr/>
        </p:nvPicPr>
        <p:blipFill>
          <a:blip r:embed="rId3">
            <a:alphaModFix/>
          </a:blip>
          <a:stretch>
            <a:fillRect/>
          </a:stretch>
        </p:blipFill>
        <p:spPr>
          <a:xfrm>
            <a:off x="4901325" y="1831850"/>
            <a:ext cx="3619500" cy="2152650"/>
          </a:xfrm>
          <a:prstGeom prst="rect">
            <a:avLst/>
          </a:prstGeom>
          <a:noFill/>
          <a:ln>
            <a:noFill/>
          </a:ln>
        </p:spPr>
      </p:pic>
      <p:sp>
        <p:nvSpPr>
          <p:cNvPr id="220" name="Google Shape;220;p26"/>
          <p:cNvSpPr txBox="1"/>
          <p:nvPr/>
        </p:nvSpPr>
        <p:spPr>
          <a:xfrm>
            <a:off x="607525" y="3082350"/>
            <a:ext cx="4116600" cy="102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i="1" lang="en" sz="1650">
                <a:solidFill>
                  <a:schemeClr val="dk2"/>
                </a:solidFill>
                <a:latin typeface="Calibri"/>
                <a:ea typeface="Calibri"/>
                <a:cs typeface="Calibri"/>
                <a:sym typeface="Calibri"/>
              </a:rPr>
              <a:t>Rhetoric = rhetor (speaker) + ic (pertaining to) = how a message is put together to make an audience react a certain way. </a:t>
            </a:r>
            <a:endParaRPr>
              <a:latin typeface="Calibri"/>
              <a:ea typeface="Calibri"/>
              <a:cs typeface="Calibri"/>
              <a:sym typeface="Calibri"/>
            </a:endParaRPr>
          </a:p>
        </p:txBody>
      </p:sp>
      <p:sp>
        <p:nvSpPr>
          <p:cNvPr id="221" name="Google Shape;221;p26"/>
          <p:cNvSpPr txBox="1"/>
          <p:nvPr/>
        </p:nvSpPr>
        <p:spPr>
          <a:xfrm>
            <a:off x="658225" y="4206275"/>
            <a:ext cx="4015200" cy="43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650">
                <a:solidFill>
                  <a:srgbClr val="85200C"/>
                </a:solidFill>
                <a:latin typeface="Calibri"/>
                <a:ea typeface="Calibri"/>
                <a:cs typeface="Calibri"/>
                <a:sym typeface="Calibri"/>
              </a:rPr>
              <a:t>And that’s something we can analyse!</a:t>
            </a:r>
            <a:endParaRPr b="1">
              <a:solidFill>
                <a:srgbClr val="85200C"/>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000"/>
                                        <p:tgtEl>
                                          <p:spTgt spid="2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819150" y="845600"/>
            <a:ext cx="7505700" cy="66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Rhetorical Situation</a:t>
            </a:r>
            <a:endParaRPr b="1"/>
          </a:p>
        </p:txBody>
      </p:sp>
      <p:sp>
        <p:nvSpPr>
          <p:cNvPr id="227" name="Google Shape;227;p27"/>
          <p:cNvSpPr txBox="1"/>
          <p:nvPr>
            <p:ph idx="1" type="body"/>
          </p:nvPr>
        </p:nvSpPr>
        <p:spPr>
          <a:xfrm>
            <a:off x="819150" y="1574575"/>
            <a:ext cx="5707200" cy="27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Any communication act is rhetorical – somebody is putting together a message to get somebody else to pay attention</a:t>
            </a:r>
            <a:endParaRPr sz="1500"/>
          </a:p>
          <a:p>
            <a:pPr indent="-323850" lvl="0" marL="457200" rtl="0" algn="l">
              <a:spcBef>
                <a:spcPts val="1200"/>
              </a:spcBef>
              <a:spcAft>
                <a:spcPts val="0"/>
              </a:spcAft>
              <a:buSzPts val="1500"/>
              <a:buChar char="●"/>
            </a:pPr>
            <a:r>
              <a:rPr lang="en" sz="1500"/>
              <a:t>To inform</a:t>
            </a:r>
            <a:endParaRPr sz="1500"/>
          </a:p>
          <a:p>
            <a:pPr indent="-323850" lvl="0" marL="457200" rtl="0" algn="l">
              <a:spcBef>
                <a:spcPts val="0"/>
              </a:spcBef>
              <a:spcAft>
                <a:spcPts val="0"/>
              </a:spcAft>
              <a:buSzPts val="1500"/>
              <a:buChar char="●"/>
            </a:pPr>
            <a:r>
              <a:rPr lang="en" sz="1500"/>
              <a:t>To persuade</a:t>
            </a:r>
            <a:endParaRPr sz="1500"/>
          </a:p>
          <a:p>
            <a:pPr indent="-323850" lvl="0" marL="457200" rtl="0" algn="l">
              <a:spcBef>
                <a:spcPts val="0"/>
              </a:spcBef>
              <a:spcAft>
                <a:spcPts val="0"/>
              </a:spcAft>
              <a:buSzPts val="1500"/>
              <a:buChar char="●"/>
            </a:pPr>
            <a:r>
              <a:rPr lang="en" sz="1500"/>
              <a:t>To entertain</a:t>
            </a:r>
            <a:endParaRPr sz="1500"/>
          </a:p>
          <a:p>
            <a:pPr indent="-323850" lvl="0" marL="457200" rtl="0" algn="l">
              <a:spcBef>
                <a:spcPts val="0"/>
              </a:spcBef>
              <a:spcAft>
                <a:spcPts val="0"/>
              </a:spcAft>
              <a:buSzPts val="1500"/>
              <a:buChar char="●"/>
            </a:pPr>
            <a:r>
              <a:rPr lang="en" sz="1500"/>
              <a:t>To all three!!!</a:t>
            </a:r>
            <a:endParaRPr sz="1500"/>
          </a:p>
          <a:p>
            <a:pPr indent="0" lvl="0" marL="0" rtl="0" algn="l">
              <a:spcBef>
                <a:spcPts val="1200"/>
              </a:spcBef>
              <a:spcAft>
                <a:spcPts val="1200"/>
              </a:spcAft>
              <a:buNone/>
            </a:pPr>
            <a:r>
              <a:rPr lang="en" sz="1500"/>
              <a:t>And we can look at how that happens using…</a:t>
            </a:r>
            <a:endParaRPr sz="1500"/>
          </a:p>
        </p:txBody>
      </p:sp>
      <p:pic>
        <p:nvPicPr>
          <p:cNvPr id="228" name="Google Shape;228;p27"/>
          <p:cNvPicPr preferRelativeResize="0"/>
          <p:nvPr/>
        </p:nvPicPr>
        <p:blipFill>
          <a:blip r:embed="rId3">
            <a:alphaModFix/>
          </a:blip>
          <a:stretch>
            <a:fillRect/>
          </a:stretch>
        </p:blipFill>
        <p:spPr>
          <a:xfrm>
            <a:off x="5987300" y="1095800"/>
            <a:ext cx="2291300" cy="365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28"/>
          <p:cNvPicPr preferRelativeResize="0"/>
          <p:nvPr/>
        </p:nvPicPr>
        <p:blipFill>
          <a:blip r:embed="rId3">
            <a:alphaModFix/>
          </a:blip>
          <a:stretch>
            <a:fillRect/>
          </a:stretch>
        </p:blipFill>
        <p:spPr>
          <a:xfrm>
            <a:off x="416200" y="-542925"/>
            <a:ext cx="8661901" cy="64964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9"/>
          <p:cNvSpPr txBox="1"/>
          <p:nvPr>
            <p:ph type="title"/>
          </p:nvPr>
        </p:nvSpPr>
        <p:spPr>
          <a:xfrm>
            <a:off x="819150" y="845600"/>
            <a:ext cx="7505700" cy="6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Let’s try it!</a:t>
            </a:r>
            <a:endParaRPr b="1"/>
          </a:p>
        </p:txBody>
      </p:sp>
      <p:sp>
        <p:nvSpPr>
          <p:cNvPr id="239" name="Google Shape;239;p29"/>
          <p:cNvSpPr txBox="1"/>
          <p:nvPr/>
        </p:nvSpPr>
        <p:spPr>
          <a:xfrm>
            <a:off x="978675" y="1369225"/>
            <a:ext cx="6883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500">
                <a:solidFill>
                  <a:schemeClr val="dk2"/>
                </a:solidFill>
                <a:latin typeface="Calibri"/>
                <a:ea typeface="Calibri"/>
                <a:cs typeface="Calibri"/>
                <a:sym typeface="Calibri"/>
              </a:rPr>
              <a:t>Think back to the last argument you had…</a:t>
            </a:r>
            <a:endParaRPr>
              <a:latin typeface="Calibri"/>
              <a:ea typeface="Calibri"/>
              <a:cs typeface="Calibri"/>
              <a:sym typeface="Calibri"/>
            </a:endParaRPr>
          </a:p>
        </p:txBody>
      </p:sp>
      <p:sp>
        <p:nvSpPr>
          <p:cNvPr id="240" name="Google Shape;240;p29"/>
          <p:cNvSpPr txBox="1"/>
          <p:nvPr/>
        </p:nvSpPr>
        <p:spPr>
          <a:xfrm>
            <a:off x="978675" y="1867600"/>
            <a:ext cx="67707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Who started it?</a:t>
            </a:r>
            <a:endParaRPr>
              <a:latin typeface="Calibri"/>
              <a:ea typeface="Calibri"/>
              <a:cs typeface="Calibri"/>
              <a:sym typeface="Calibri"/>
            </a:endParaRPr>
          </a:p>
        </p:txBody>
      </p:sp>
      <p:sp>
        <p:nvSpPr>
          <p:cNvPr id="241" name="Google Shape;241;p29"/>
          <p:cNvSpPr txBox="1"/>
          <p:nvPr/>
        </p:nvSpPr>
        <p:spPr>
          <a:xfrm>
            <a:off x="978675" y="2231225"/>
            <a:ext cx="46227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Who was on the other side of it? </a:t>
            </a:r>
            <a:endParaRPr>
              <a:latin typeface="Calibri"/>
              <a:ea typeface="Calibri"/>
              <a:cs typeface="Calibri"/>
              <a:sym typeface="Calibri"/>
            </a:endParaRPr>
          </a:p>
        </p:txBody>
      </p:sp>
      <p:sp>
        <p:nvSpPr>
          <p:cNvPr id="242" name="Google Shape;242;p29"/>
          <p:cNvSpPr txBox="1"/>
          <p:nvPr/>
        </p:nvSpPr>
        <p:spPr>
          <a:xfrm>
            <a:off x="995625" y="2613188"/>
            <a:ext cx="45888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Where were you (location)?</a:t>
            </a:r>
            <a:endParaRPr>
              <a:latin typeface="Calibri"/>
              <a:ea typeface="Calibri"/>
              <a:cs typeface="Calibri"/>
              <a:sym typeface="Calibri"/>
            </a:endParaRPr>
          </a:p>
        </p:txBody>
      </p:sp>
      <p:sp>
        <p:nvSpPr>
          <p:cNvPr id="243" name="Google Shape;243;p29"/>
          <p:cNvSpPr txBox="1"/>
          <p:nvPr/>
        </p:nvSpPr>
        <p:spPr>
          <a:xfrm>
            <a:off x="1012400" y="2958575"/>
            <a:ext cx="438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44" name="Google Shape;244;p29"/>
          <p:cNvSpPr txBox="1"/>
          <p:nvPr/>
        </p:nvSpPr>
        <p:spPr>
          <a:xfrm>
            <a:off x="978675" y="2981788"/>
            <a:ext cx="42852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Was it in person? Text message?</a:t>
            </a:r>
            <a:endParaRPr>
              <a:latin typeface="Calibri"/>
              <a:ea typeface="Calibri"/>
              <a:cs typeface="Calibri"/>
              <a:sym typeface="Calibri"/>
            </a:endParaRPr>
          </a:p>
        </p:txBody>
      </p:sp>
      <p:sp>
        <p:nvSpPr>
          <p:cNvPr id="245" name="Google Shape;245;p29"/>
          <p:cNvSpPr txBox="1"/>
          <p:nvPr/>
        </p:nvSpPr>
        <p:spPr>
          <a:xfrm>
            <a:off x="1006875" y="3358775"/>
            <a:ext cx="45663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What was the first person trying to do?</a:t>
            </a:r>
            <a:endParaRPr>
              <a:latin typeface="Calibri"/>
              <a:ea typeface="Calibri"/>
              <a:cs typeface="Calibri"/>
              <a:sym typeface="Calibri"/>
            </a:endParaRPr>
          </a:p>
        </p:txBody>
      </p:sp>
      <p:sp>
        <p:nvSpPr>
          <p:cNvPr id="246" name="Google Shape;246;p29"/>
          <p:cNvSpPr txBox="1"/>
          <p:nvPr/>
        </p:nvSpPr>
        <p:spPr>
          <a:xfrm>
            <a:off x="995625" y="3732350"/>
            <a:ext cx="4082700" cy="400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lang="en">
                <a:solidFill>
                  <a:schemeClr val="dk2"/>
                </a:solidFill>
                <a:latin typeface="Calibri"/>
                <a:ea typeface="Calibri"/>
                <a:cs typeface="Calibri"/>
                <a:sym typeface="Calibri"/>
              </a:rPr>
              <a:t>What was the purpose of the argument? </a:t>
            </a:r>
            <a:endParaRPr>
              <a:latin typeface="Calibri"/>
              <a:ea typeface="Calibri"/>
              <a:cs typeface="Calibri"/>
              <a:sym typeface="Calibri"/>
            </a:endParaRPr>
          </a:p>
        </p:txBody>
      </p:sp>
      <p:sp>
        <p:nvSpPr>
          <p:cNvPr id="247" name="Google Shape;247;p29"/>
          <p:cNvSpPr txBox="1"/>
          <p:nvPr/>
        </p:nvSpPr>
        <p:spPr>
          <a:xfrm>
            <a:off x="596275" y="4229500"/>
            <a:ext cx="6321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lt1"/>
                </a:solidFill>
                <a:latin typeface="Nunito"/>
                <a:ea typeface="Nunito"/>
                <a:cs typeface="Nunito"/>
                <a:sym typeface="Nunito"/>
              </a:rPr>
              <a:t>What does this have to do with the RAB?</a:t>
            </a:r>
            <a:endParaRPr b="1" sz="2500">
              <a:solidFill>
                <a:schemeClr val="lt1"/>
              </a:solidFill>
              <a:latin typeface="Nunito"/>
              <a:ea typeface="Nunito"/>
              <a:cs typeface="Nunito"/>
              <a:sym typeface="Nunito"/>
            </a:endParaRPr>
          </a:p>
        </p:txBody>
      </p:sp>
      <p:pic>
        <p:nvPicPr>
          <p:cNvPr id="248" name="Google Shape;248;p29"/>
          <p:cNvPicPr preferRelativeResize="0"/>
          <p:nvPr/>
        </p:nvPicPr>
        <p:blipFill>
          <a:blip r:embed="rId3">
            <a:alphaModFix/>
          </a:blip>
          <a:stretch>
            <a:fillRect/>
          </a:stretch>
        </p:blipFill>
        <p:spPr>
          <a:xfrm>
            <a:off x="5521500" y="1114975"/>
            <a:ext cx="2444607" cy="1656900"/>
          </a:xfrm>
          <a:prstGeom prst="rect">
            <a:avLst/>
          </a:prstGeom>
          <a:noFill/>
          <a:ln>
            <a:noFill/>
          </a:ln>
        </p:spPr>
      </p:pic>
      <p:sp>
        <p:nvSpPr>
          <p:cNvPr id="249" name="Google Shape;249;p29"/>
          <p:cNvSpPr txBox="1"/>
          <p:nvPr/>
        </p:nvSpPr>
        <p:spPr>
          <a:xfrm>
            <a:off x="7246850" y="3293750"/>
            <a:ext cx="1296000" cy="1277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latin typeface="Calibri"/>
                <a:ea typeface="Calibri"/>
                <a:cs typeface="Calibri"/>
                <a:sym typeface="Calibri"/>
              </a:rPr>
              <a:t>HINT: </a:t>
            </a:r>
            <a:endParaRPr b="1" sz="1500">
              <a:latin typeface="Calibri"/>
              <a:ea typeface="Calibri"/>
              <a:cs typeface="Calibri"/>
              <a:sym typeface="Calibri"/>
            </a:endParaRPr>
          </a:p>
          <a:p>
            <a:pPr indent="0" lvl="0" marL="0" rtl="0" algn="ctr">
              <a:spcBef>
                <a:spcPts val="0"/>
              </a:spcBef>
              <a:spcAft>
                <a:spcPts val="0"/>
              </a:spcAft>
              <a:buNone/>
            </a:pPr>
            <a:r>
              <a:rPr b="1" i="1" lang="en">
                <a:latin typeface="Calibri"/>
                <a:ea typeface="Calibri"/>
                <a:cs typeface="Calibri"/>
                <a:sym typeface="Calibri"/>
              </a:rPr>
              <a:t>it’s about </a:t>
            </a:r>
            <a:r>
              <a:rPr b="1" i="1" lang="en">
                <a:latin typeface="Calibri"/>
                <a:ea typeface="Calibri"/>
                <a:cs typeface="Calibri"/>
                <a:sym typeface="Calibri"/>
              </a:rPr>
              <a:t>gathering</a:t>
            </a:r>
            <a:r>
              <a:rPr b="1" i="1" lang="en">
                <a:latin typeface="Calibri"/>
                <a:ea typeface="Calibri"/>
                <a:cs typeface="Calibri"/>
                <a:sym typeface="Calibri"/>
              </a:rPr>
              <a:t> info for your source analyses</a:t>
            </a:r>
            <a:endParaRPr b="1" i="1">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First stop – find a question and do research!!</a:t>
            </a:r>
            <a:endParaRPr b="1"/>
          </a:p>
        </p:txBody>
      </p:sp>
      <p:sp>
        <p:nvSpPr>
          <p:cNvPr id="255" name="Google Shape;255;p30"/>
          <p:cNvSpPr txBox="1"/>
          <p:nvPr/>
        </p:nvSpPr>
        <p:spPr>
          <a:xfrm>
            <a:off x="819150" y="1385838"/>
            <a:ext cx="7074600" cy="68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None/>
            </a:pPr>
            <a:r>
              <a:rPr b="1" i="1" lang="en" sz="1500">
                <a:solidFill>
                  <a:schemeClr val="dk2"/>
                </a:solidFill>
                <a:latin typeface="Calibri"/>
                <a:ea typeface="Calibri"/>
                <a:cs typeface="Calibri"/>
                <a:sym typeface="Calibri"/>
              </a:rPr>
              <a:t>All research starts with an idea</a:t>
            </a:r>
            <a:r>
              <a:rPr lang="en" sz="1500">
                <a:solidFill>
                  <a:schemeClr val="dk2"/>
                </a:solidFill>
                <a:latin typeface="Calibri"/>
                <a:ea typeface="Calibri"/>
                <a:cs typeface="Calibri"/>
                <a:sym typeface="Calibri"/>
              </a:rPr>
              <a:t>… </a:t>
            </a:r>
            <a:r>
              <a:rPr b="1" i="1" lang="en" sz="1500">
                <a:solidFill>
                  <a:schemeClr val="dk2"/>
                </a:solidFill>
                <a:latin typeface="Calibri"/>
                <a:ea typeface="Calibri"/>
                <a:cs typeface="Calibri"/>
                <a:sym typeface="Calibri"/>
              </a:rPr>
              <a:t>a question, something you’re REALLY curious about.</a:t>
            </a:r>
            <a:r>
              <a:rPr lang="en" sz="1500">
                <a:solidFill>
                  <a:schemeClr val="dk2"/>
                </a:solidFill>
                <a:latin typeface="Calibri"/>
                <a:ea typeface="Calibri"/>
                <a:cs typeface="Calibri"/>
                <a:sym typeface="Calibri"/>
              </a:rPr>
              <a:t> Why is the Great Barrier Reef dying?</a:t>
            </a:r>
            <a:endParaRPr sz="1600">
              <a:latin typeface="Calibri"/>
              <a:ea typeface="Calibri"/>
              <a:cs typeface="Calibri"/>
              <a:sym typeface="Calibri"/>
            </a:endParaRPr>
          </a:p>
        </p:txBody>
      </p:sp>
      <p:sp>
        <p:nvSpPr>
          <p:cNvPr id="256" name="Google Shape;256;p30"/>
          <p:cNvSpPr txBox="1"/>
          <p:nvPr/>
        </p:nvSpPr>
        <p:spPr>
          <a:xfrm>
            <a:off x="819150" y="2003150"/>
            <a:ext cx="77676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500">
                <a:solidFill>
                  <a:schemeClr val="dk2"/>
                </a:solidFill>
                <a:latin typeface="Calibri"/>
                <a:ea typeface="Calibri"/>
                <a:cs typeface="Calibri"/>
                <a:sym typeface="Calibri"/>
              </a:rPr>
              <a:t>A</a:t>
            </a:r>
            <a:r>
              <a:rPr b="1" i="1" lang="en" sz="1500">
                <a:solidFill>
                  <a:schemeClr val="dk2"/>
                </a:solidFill>
                <a:latin typeface="Calibri"/>
                <a:ea typeface="Calibri"/>
                <a:cs typeface="Calibri"/>
                <a:sym typeface="Calibri"/>
              </a:rPr>
              <a:t>sk questions about it:</a:t>
            </a:r>
            <a:r>
              <a:rPr lang="en" sz="1500">
                <a:solidFill>
                  <a:schemeClr val="dk2"/>
                </a:solidFill>
                <a:latin typeface="Calibri"/>
                <a:ea typeface="Calibri"/>
                <a:cs typeface="Calibri"/>
                <a:sym typeface="Calibri"/>
              </a:rPr>
              <a:t> who, what, when, where, why, how</a:t>
            </a:r>
            <a:endParaRPr sz="1600">
              <a:latin typeface="Calibri"/>
              <a:ea typeface="Calibri"/>
              <a:cs typeface="Calibri"/>
              <a:sym typeface="Calibri"/>
            </a:endParaRPr>
          </a:p>
        </p:txBody>
      </p:sp>
      <p:sp>
        <p:nvSpPr>
          <p:cNvPr id="257" name="Google Shape;257;p30"/>
          <p:cNvSpPr txBox="1"/>
          <p:nvPr/>
        </p:nvSpPr>
        <p:spPr>
          <a:xfrm>
            <a:off x="819150" y="2418650"/>
            <a:ext cx="5170200" cy="121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500">
                <a:solidFill>
                  <a:schemeClr val="dk2"/>
                </a:solidFill>
                <a:latin typeface="Calibri"/>
                <a:ea typeface="Calibri"/>
                <a:cs typeface="Calibri"/>
                <a:sym typeface="Calibri"/>
              </a:rPr>
              <a:t>Go do a little research</a:t>
            </a:r>
            <a:r>
              <a:rPr lang="en" sz="1500">
                <a:solidFill>
                  <a:schemeClr val="dk2"/>
                </a:solidFill>
                <a:latin typeface="Calibri"/>
                <a:ea typeface="Calibri"/>
                <a:cs typeface="Calibri"/>
                <a:sym typeface="Calibri"/>
              </a:rPr>
              <a:t> (yes, you can start with Wikipedia [and Google] as long as you don’t quote the Wiki page – the references and links can give you great places to find more information.)</a:t>
            </a:r>
            <a:endParaRPr sz="1600">
              <a:latin typeface="Calibri"/>
              <a:ea typeface="Calibri"/>
              <a:cs typeface="Calibri"/>
              <a:sym typeface="Calibri"/>
            </a:endParaRPr>
          </a:p>
        </p:txBody>
      </p:sp>
      <p:sp>
        <p:nvSpPr>
          <p:cNvPr id="258" name="Google Shape;258;p30"/>
          <p:cNvSpPr txBox="1"/>
          <p:nvPr/>
        </p:nvSpPr>
        <p:spPr>
          <a:xfrm>
            <a:off x="819150" y="3518250"/>
            <a:ext cx="5170200" cy="1212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500">
                <a:solidFill>
                  <a:schemeClr val="dk2"/>
                </a:solidFill>
                <a:latin typeface="Calibri"/>
                <a:ea typeface="Calibri"/>
                <a:cs typeface="Calibri"/>
                <a:sym typeface="Calibri"/>
              </a:rPr>
              <a:t>Don’t overlook field work</a:t>
            </a:r>
            <a:r>
              <a:rPr lang="en" sz="1500">
                <a:solidFill>
                  <a:schemeClr val="dk2"/>
                </a:solidFill>
                <a:latin typeface="Calibri"/>
                <a:ea typeface="Calibri"/>
                <a:cs typeface="Calibri"/>
                <a:sym typeface="Calibri"/>
              </a:rPr>
              <a:t> – interviews that you do yourself. If the topic is current, and it affects people, then their opinions can be combined with more “expert” information to make for a great bibliography (and you annotate it the same way).</a:t>
            </a:r>
            <a:endParaRPr sz="1600">
              <a:latin typeface="Calibri"/>
              <a:ea typeface="Calibri"/>
              <a:cs typeface="Calibri"/>
              <a:sym typeface="Calibri"/>
            </a:endParaRPr>
          </a:p>
        </p:txBody>
      </p:sp>
      <p:pic>
        <p:nvPicPr>
          <p:cNvPr id="259" name="Google Shape;259;p30"/>
          <p:cNvPicPr preferRelativeResize="0"/>
          <p:nvPr/>
        </p:nvPicPr>
        <p:blipFill>
          <a:blip r:embed="rId3">
            <a:alphaModFix/>
          </a:blip>
          <a:stretch>
            <a:fillRect/>
          </a:stretch>
        </p:blipFill>
        <p:spPr>
          <a:xfrm>
            <a:off x="5989225" y="2408247"/>
            <a:ext cx="2746125" cy="1833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type="title"/>
          </p:nvPr>
        </p:nvSpPr>
        <p:spPr>
          <a:xfrm>
            <a:off x="819150" y="845600"/>
            <a:ext cx="7505700" cy="6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700"/>
              <a:t>Next step, c</a:t>
            </a:r>
            <a:r>
              <a:rPr b="1" lang="en" sz="2700"/>
              <a:t>reating</a:t>
            </a:r>
            <a:r>
              <a:rPr b="1" lang="en" sz="2700"/>
              <a:t> the </a:t>
            </a:r>
            <a:r>
              <a:rPr b="1" lang="en" sz="2700"/>
              <a:t>RAB Source Analysis</a:t>
            </a:r>
            <a:endParaRPr b="1" sz="2700"/>
          </a:p>
        </p:txBody>
      </p:sp>
      <p:sp>
        <p:nvSpPr>
          <p:cNvPr id="265" name="Google Shape;265;p31"/>
          <p:cNvSpPr txBox="1"/>
          <p:nvPr>
            <p:ph idx="1" type="body"/>
          </p:nvPr>
        </p:nvSpPr>
        <p:spPr>
          <a:xfrm>
            <a:off x="819150" y="1675800"/>
            <a:ext cx="7505700" cy="2448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b="1" i="1" lang="en" sz="1500"/>
              <a:t>Bibliographic entry</a:t>
            </a:r>
            <a:r>
              <a:rPr lang="en" sz="1500"/>
              <a:t>… easy </a:t>
            </a:r>
            <a:endParaRPr/>
          </a:p>
          <a:p>
            <a:pPr indent="-323850" lvl="0" marL="457200" rtl="0" algn="l">
              <a:spcBef>
                <a:spcPts val="1000"/>
              </a:spcBef>
              <a:spcAft>
                <a:spcPts val="0"/>
              </a:spcAft>
              <a:buSzPts val="1500"/>
              <a:buChar char="●"/>
            </a:pPr>
            <a:r>
              <a:rPr b="1" i="1" lang="en" sz="1500"/>
              <a:t>Summary</a:t>
            </a:r>
            <a:r>
              <a:rPr lang="en" sz="1500"/>
              <a:t>… One paragraph saying what’s in the source: the main idea and the evidence that supports that idea. NO OPINION FROM YOU!!!</a:t>
            </a:r>
            <a:endParaRPr/>
          </a:p>
          <a:p>
            <a:pPr indent="-323850" lvl="0" marL="457200" rtl="0" algn="l">
              <a:spcBef>
                <a:spcPts val="1000"/>
              </a:spcBef>
              <a:spcAft>
                <a:spcPts val="0"/>
              </a:spcAft>
              <a:buSzPts val="1500"/>
              <a:buChar char="●"/>
            </a:pPr>
            <a:r>
              <a:rPr b="1" i="1" lang="en" sz="1500"/>
              <a:t>2-3 Key Quotes</a:t>
            </a:r>
            <a:r>
              <a:rPr lang="en" sz="1500"/>
              <a:t>… yep. Still easy. Find ones that really resonated with you – that you loved or hated or found especially interesting.</a:t>
            </a:r>
            <a:endParaRPr sz="1500"/>
          </a:p>
          <a:p>
            <a:pPr indent="-323850" lvl="0" marL="457200" rtl="0" algn="l">
              <a:spcBef>
                <a:spcPts val="1000"/>
              </a:spcBef>
              <a:spcAft>
                <a:spcPts val="0"/>
              </a:spcAft>
              <a:buSzPts val="1500"/>
              <a:buChar char="●"/>
            </a:pPr>
            <a:r>
              <a:rPr b="1" i="1" lang="en" sz="1500"/>
              <a:t>Rhetorical Analysis</a:t>
            </a:r>
            <a:r>
              <a:rPr lang="en" sz="1500"/>
              <a:t>… One paragraph that talks about the rhetorical situation (</a:t>
            </a:r>
            <a:r>
              <a:rPr i="1" lang="en" sz="1500"/>
              <a:t>there’s that term again!)</a:t>
            </a:r>
            <a:r>
              <a:rPr lang="en" sz="1500"/>
              <a:t>. There are tools to help, starting with…</a:t>
            </a:r>
            <a:endParaRPr sz="1500"/>
          </a:p>
        </p:txBody>
      </p:sp>
      <p:sp>
        <p:nvSpPr>
          <p:cNvPr id="266" name="Google Shape;266;p31"/>
          <p:cNvSpPr txBox="1"/>
          <p:nvPr/>
        </p:nvSpPr>
        <p:spPr>
          <a:xfrm>
            <a:off x="3520275" y="1465950"/>
            <a:ext cx="4924200" cy="71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5000"/>
              </a:lnSpc>
              <a:spcBef>
                <a:spcPts val="0"/>
              </a:spcBef>
              <a:spcAft>
                <a:spcPts val="1200"/>
              </a:spcAft>
              <a:buClr>
                <a:srgbClr val="000000"/>
              </a:buClr>
              <a:buSzPts val="852"/>
              <a:buFont typeface="Arial"/>
              <a:buNone/>
            </a:pPr>
            <a:r>
              <a:rPr lang="en" sz="1207">
                <a:solidFill>
                  <a:schemeClr val="dk2"/>
                </a:solidFill>
                <a:latin typeface="Calibri"/>
                <a:ea typeface="Calibri"/>
                <a:cs typeface="Calibri"/>
                <a:sym typeface="Calibri"/>
              </a:rPr>
              <a:t>Metri, Angela Elizabeth. “The Importance of Design.” Medium, Medium, 9 July 2019, https://medium.com/@aemetri/the-importance-of-design-187c3ce45961</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68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Checking in</a:t>
            </a:r>
            <a:endParaRPr b="1"/>
          </a:p>
        </p:txBody>
      </p:sp>
      <p:sp>
        <p:nvSpPr>
          <p:cNvPr id="135" name="Google Shape;135;p14"/>
          <p:cNvSpPr txBox="1"/>
          <p:nvPr>
            <p:ph idx="1" type="body"/>
          </p:nvPr>
        </p:nvSpPr>
        <p:spPr>
          <a:xfrm>
            <a:off x="819150" y="1597075"/>
            <a:ext cx="7505700" cy="24480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Who’s working on an annotated bibliography, also known as the RAB?</a:t>
            </a:r>
            <a:endParaRPr sz="1700"/>
          </a:p>
          <a:p>
            <a:pPr indent="-336550" lvl="0" marL="457200" rtl="0" algn="l">
              <a:spcBef>
                <a:spcPts val="1000"/>
              </a:spcBef>
              <a:spcAft>
                <a:spcPts val="0"/>
              </a:spcAft>
              <a:buSzPts val="1700"/>
              <a:buChar char="●"/>
            </a:pPr>
            <a:r>
              <a:rPr lang="en" sz="1700"/>
              <a:t>What questions do you have?</a:t>
            </a:r>
            <a:endParaRPr sz="1700"/>
          </a:p>
          <a:p>
            <a:pPr indent="-336550" lvl="0" marL="457200" rtl="0" algn="l">
              <a:spcBef>
                <a:spcPts val="1000"/>
              </a:spcBef>
              <a:spcAft>
                <a:spcPts val="1000"/>
              </a:spcAft>
              <a:buSzPts val="1700"/>
              <a:buChar char="●"/>
            </a:pPr>
            <a:r>
              <a:rPr lang="en" sz="1700"/>
              <a:t>What’s confusing you?</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2"/>
          <p:cNvSpPr txBox="1"/>
          <p:nvPr>
            <p:ph type="title"/>
          </p:nvPr>
        </p:nvSpPr>
        <p:spPr>
          <a:xfrm>
            <a:off x="819150" y="845600"/>
            <a:ext cx="7505700" cy="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Tools to analyze each source </a:t>
            </a:r>
            <a:endParaRPr b="1"/>
          </a:p>
        </p:txBody>
      </p:sp>
      <p:sp>
        <p:nvSpPr>
          <p:cNvPr id="272" name="Google Shape;272;p32"/>
          <p:cNvSpPr txBox="1"/>
          <p:nvPr>
            <p:ph idx="1" type="body"/>
          </p:nvPr>
        </p:nvSpPr>
        <p:spPr>
          <a:xfrm>
            <a:off x="819150" y="1672100"/>
            <a:ext cx="4617900" cy="742200"/>
          </a:xfrm>
          <a:prstGeom prst="rect">
            <a:avLst/>
          </a:prstGeom>
        </p:spPr>
        <p:txBody>
          <a:bodyPr anchorCtr="0" anchor="t" bIns="91425" lIns="91425" spcFirstLastPara="1" rIns="91425" wrap="square" tIns="91425">
            <a:normAutofit fontScale="25000" lnSpcReduction="20000"/>
          </a:bodyPr>
          <a:lstStyle/>
          <a:p>
            <a:pPr indent="-326044" lvl="0" marL="457200" rtl="0" algn="l">
              <a:spcBef>
                <a:spcPts val="0"/>
              </a:spcBef>
              <a:spcAft>
                <a:spcPts val="0"/>
              </a:spcAft>
              <a:buSzPct val="100000"/>
              <a:buChar char="●"/>
            </a:pPr>
            <a:r>
              <a:rPr lang="en" sz="6138"/>
              <a:t>The rhetorical situation triangle will help you remember that you’re looking at each point on the triangle as well as the big circle that indicates context. </a:t>
            </a:r>
            <a:endParaRPr sz="6138"/>
          </a:p>
          <a:p>
            <a:pPr indent="0" lvl="0" marL="0" rtl="0" algn="l">
              <a:spcBef>
                <a:spcPts val="1200"/>
              </a:spcBef>
              <a:spcAft>
                <a:spcPts val="1200"/>
              </a:spcAft>
              <a:buNone/>
            </a:pPr>
            <a:r>
              <a:t/>
            </a:r>
            <a:endParaRPr/>
          </a:p>
        </p:txBody>
      </p:sp>
      <p:sp>
        <p:nvSpPr>
          <p:cNvPr id="273" name="Google Shape;273;p32"/>
          <p:cNvSpPr txBox="1"/>
          <p:nvPr/>
        </p:nvSpPr>
        <p:spPr>
          <a:xfrm>
            <a:off x="819150" y="2833988"/>
            <a:ext cx="4617900" cy="12120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SzPts val="1500"/>
              <a:buFont typeface="Calibri"/>
              <a:buChar char="●"/>
            </a:pPr>
            <a:r>
              <a:rPr lang="en" sz="1500">
                <a:solidFill>
                  <a:schemeClr val="dk2"/>
                </a:solidFill>
                <a:latin typeface="Calibri"/>
                <a:ea typeface="Calibri"/>
                <a:cs typeface="Calibri"/>
                <a:sym typeface="Calibri"/>
              </a:rPr>
              <a:t>A </a:t>
            </a:r>
            <a:r>
              <a:rPr lang="en" sz="1500" u="sng">
                <a:solidFill>
                  <a:schemeClr val="accent5"/>
                </a:solidFill>
                <a:latin typeface="Calibri"/>
                <a:ea typeface="Calibri"/>
                <a:cs typeface="Calibri"/>
                <a:sym typeface="Calibri"/>
                <a:hlinkClick r:id="rId3">
                  <a:extLst>
                    <a:ext uri="{A12FA001-AC4F-418D-AE19-62706E023703}">
                      <ahyp:hlinkClr val="tx"/>
                    </a:ext>
                  </a:extLst>
                </a:hlinkClick>
              </a:rPr>
              <a:t>rhetorical analysis worksheet</a:t>
            </a:r>
            <a:r>
              <a:rPr lang="en" sz="1500">
                <a:solidFill>
                  <a:schemeClr val="dk2"/>
                </a:solidFill>
                <a:latin typeface="Calibri"/>
                <a:ea typeface="Calibri"/>
                <a:cs typeface="Calibri"/>
                <a:sym typeface="Calibri"/>
              </a:rPr>
              <a:t> will help you gather information on author, audience, purpose, text, and CRAAP (currency, relevance, authority, accuracy, purpose).</a:t>
            </a:r>
            <a:endParaRPr sz="1500">
              <a:solidFill>
                <a:schemeClr val="dk2"/>
              </a:solidFill>
              <a:latin typeface="Calibri"/>
              <a:ea typeface="Calibri"/>
              <a:cs typeface="Calibri"/>
              <a:sym typeface="Calibri"/>
            </a:endParaRPr>
          </a:p>
        </p:txBody>
      </p:sp>
      <p:sp>
        <p:nvSpPr>
          <p:cNvPr id="274" name="Google Shape;274;p32"/>
          <p:cNvSpPr txBox="1"/>
          <p:nvPr/>
        </p:nvSpPr>
        <p:spPr>
          <a:xfrm>
            <a:off x="1226100" y="4308225"/>
            <a:ext cx="662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75" name="Google Shape;275;p32"/>
          <p:cNvPicPr preferRelativeResize="0"/>
          <p:nvPr/>
        </p:nvPicPr>
        <p:blipFill>
          <a:blip r:embed="rId4">
            <a:alphaModFix/>
          </a:blip>
          <a:stretch>
            <a:fillRect/>
          </a:stretch>
        </p:blipFill>
        <p:spPr>
          <a:xfrm>
            <a:off x="5309750" y="1607875"/>
            <a:ext cx="3169800" cy="2377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Let’s try a couple…</a:t>
            </a:r>
            <a:endParaRPr b="1"/>
          </a:p>
        </p:txBody>
      </p:sp>
      <p:sp>
        <p:nvSpPr>
          <p:cNvPr id="281" name="Google Shape;281;p33"/>
          <p:cNvSpPr txBox="1"/>
          <p:nvPr>
            <p:ph idx="1" type="body"/>
          </p:nvPr>
        </p:nvSpPr>
        <p:spPr>
          <a:xfrm>
            <a:off x="819150" y="1687050"/>
            <a:ext cx="7505700" cy="2448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u="sng">
                <a:solidFill>
                  <a:schemeClr val="accent5"/>
                </a:solidFill>
                <a:hlinkClick r:id="rId3">
                  <a:extLst>
                    <a:ext uri="{A12FA001-AC4F-418D-AE19-62706E023703}">
                      <ahyp:hlinkClr val="tx"/>
                    </a:ext>
                  </a:extLst>
                </a:hlinkClick>
              </a:rPr>
              <a:t>James Baldwin</a:t>
            </a:r>
            <a:r>
              <a:rPr lang="en" sz="1800"/>
              <a:t> “A Talk to Teachers” 1963</a:t>
            </a:r>
            <a:endParaRPr sz="1800"/>
          </a:p>
          <a:p>
            <a:pPr indent="-330200" lvl="1" marL="914400" rtl="0" algn="l">
              <a:spcBef>
                <a:spcPts val="0"/>
              </a:spcBef>
              <a:spcAft>
                <a:spcPts val="0"/>
              </a:spcAft>
              <a:buSzPts val="1600"/>
              <a:buChar char="○"/>
            </a:pPr>
            <a:r>
              <a:rPr lang="en" sz="1600"/>
              <a:t>Here’s a rhetorical/genre analysis worksheet</a:t>
            </a:r>
            <a:r>
              <a:rPr lang="en" sz="1600" u="sng">
                <a:solidFill>
                  <a:schemeClr val="hlink"/>
                </a:solidFill>
                <a:hlinkClick r:id="rId4"/>
              </a:rPr>
              <a:t> that we did</a:t>
            </a:r>
            <a:r>
              <a:rPr lang="en" sz="1600"/>
              <a:t> in my ENG 1101 class using the Rhetorical/Gen.</a:t>
            </a:r>
            <a:endParaRPr sz="1600"/>
          </a:p>
          <a:p>
            <a:pPr indent="-342900" lvl="0" marL="457200" rtl="0" algn="l">
              <a:spcBef>
                <a:spcPts val="1000"/>
              </a:spcBef>
              <a:spcAft>
                <a:spcPts val="0"/>
              </a:spcAft>
              <a:buSzPts val="1800"/>
              <a:buChar char="●"/>
            </a:pPr>
            <a:r>
              <a:rPr lang="en" sz="1800" u="sng">
                <a:solidFill>
                  <a:schemeClr val="accent5"/>
                </a:solidFill>
                <a:hlinkClick r:id="rId5">
                  <a:extLst>
                    <a:ext uri="{A12FA001-AC4F-418D-AE19-62706E023703}">
                      <ahyp:hlinkClr val="tx"/>
                    </a:ext>
                  </a:extLst>
                </a:hlinkClick>
              </a:rPr>
              <a:t>Vox article</a:t>
            </a:r>
            <a:r>
              <a:rPr lang="en" sz="1800"/>
              <a:t> “The surprising link between Covid-19 deaths and… internet access” 16 Mar 2022</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type="title"/>
          </p:nvPr>
        </p:nvSpPr>
        <p:spPr>
          <a:xfrm>
            <a:off x="819150" y="845600"/>
            <a:ext cx="7505700" cy="752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 completed RAB/Source Analysis example</a:t>
            </a:r>
            <a:endParaRPr b="1"/>
          </a:p>
        </p:txBody>
      </p:sp>
      <p:sp>
        <p:nvSpPr>
          <p:cNvPr id="287" name="Google Shape;287;p34"/>
          <p:cNvSpPr txBox="1"/>
          <p:nvPr>
            <p:ph idx="1" type="body"/>
          </p:nvPr>
        </p:nvSpPr>
        <p:spPr>
          <a:xfrm>
            <a:off x="819150" y="159770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This was from an ENG 1101 class. The student’s research question was “What is the science behind black holes, and are they something we should worry about?” In his introduction, he talked about how he got interested in this and why he wanted to dig into it.</a:t>
            </a:r>
            <a:endParaRPr sz="1500"/>
          </a:p>
          <a:p>
            <a:pPr indent="0" lvl="0" marL="0" rtl="0" algn="l">
              <a:spcBef>
                <a:spcPts val="1200"/>
              </a:spcBef>
              <a:spcAft>
                <a:spcPts val="0"/>
              </a:spcAft>
              <a:buNone/>
            </a:pPr>
            <a:r>
              <a:rPr lang="en" sz="1500"/>
              <a:t>His first step was to get a good definition of what black holes are. Among his sources was a YouTube video. Here’s his </a:t>
            </a:r>
            <a:r>
              <a:rPr lang="en" sz="1500" u="sng">
                <a:solidFill>
                  <a:schemeClr val="hlink"/>
                </a:solidFill>
                <a:hlinkClick r:id="rId3"/>
              </a:rPr>
              <a:t>Source Analysis</a:t>
            </a:r>
            <a:r>
              <a:rPr lang="en" sz="1500"/>
              <a:t> for it.</a:t>
            </a:r>
            <a:endParaRPr sz="1500"/>
          </a:p>
          <a:p>
            <a:pPr indent="0" lvl="0" marL="0" rtl="0" algn="l">
              <a:spcBef>
                <a:spcPts val="1200"/>
              </a:spcBef>
              <a:spcAft>
                <a:spcPts val="1200"/>
              </a:spcAft>
              <a:buNone/>
            </a:pPr>
            <a:r>
              <a:rPr lang="en" sz="1500"/>
              <a:t>In his conclusion, he talked about how fascinating black holes are and that they’re not something we should worry about.</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Just for fun…</a:t>
            </a:r>
            <a:endParaRPr b="1"/>
          </a:p>
        </p:txBody>
      </p:sp>
      <p:sp>
        <p:nvSpPr>
          <p:cNvPr id="293" name="Google Shape;293;p35"/>
          <p:cNvSpPr txBox="1"/>
          <p:nvPr>
            <p:ph idx="1" type="body"/>
          </p:nvPr>
        </p:nvSpPr>
        <p:spPr>
          <a:xfrm>
            <a:off x="588350" y="1913800"/>
            <a:ext cx="31704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600"/>
              <a:t>Here’s the Unit 3 Project that my student created after his RAB on Black Holes.  </a:t>
            </a:r>
            <a:endParaRPr sz="1600"/>
          </a:p>
          <a:p>
            <a:pPr indent="0" lvl="0" marL="0" rtl="0" algn="l">
              <a:spcBef>
                <a:spcPts val="1200"/>
              </a:spcBef>
              <a:spcAft>
                <a:spcPts val="0"/>
              </a:spcAft>
              <a:buNone/>
            </a:pPr>
            <a:r>
              <a:rPr lang="en" sz="1600" u="sng">
                <a:solidFill>
                  <a:schemeClr val="hlink"/>
                </a:solidFill>
                <a:hlinkClick r:id="rId3"/>
              </a:rPr>
              <a:t>It’s a Twitter thread!</a:t>
            </a:r>
            <a:endParaRPr sz="1600"/>
          </a:p>
          <a:p>
            <a:pPr indent="0" lvl="0" marL="0" rtl="0" algn="l">
              <a:spcBef>
                <a:spcPts val="1200"/>
              </a:spcBef>
              <a:spcAft>
                <a:spcPts val="1200"/>
              </a:spcAft>
              <a:buNone/>
            </a:pPr>
            <a:r>
              <a:t/>
            </a:r>
            <a:endParaRPr sz="1600"/>
          </a:p>
        </p:txBody>
      </p:sp>
      <p:pic>
        <p:nvPicPr>
          <p:cNvPr id="294" name="Google Shape;294;p35"/>
          <p:cNvPicPr preferRelativeResize="0"/>
          <p:nvPr/>
        </p:nvPicPr>
        <p:blipFill>
          <a:blip r:embed="rId4">
            <a:alphaModFix/>
          </a:blip>
          <a:stretch>
            <a:fillRect/>
          </a:stretch>
        </p:blipFill>
        <p:spPr>
          <a:xfrm>
            <a:off x="4166923" y="1088775"/>
            <a:ext cx="3675875" cy="35601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txBox="1"/>
          <p:nvPr>
            <p:ph type="title"/>
          </p:nvPr>
        </p:nvSpPr>
        <p:spPr>
          <a:xfrm>
            <a:off x="819150" y="845600"/>
            <a:ext cx="7505700" cy="70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What’s the point of all of this?</a:t>
            </a:r>
            <a:endParaRPr b="1"/>
          </a:p>
        </p:txBody>
      </p:sp>
      <p:sp>
        <p:nvSpPr>
          <p:cNvPr id="300" name="Google Shape;300;p36"/>
          <p:cNvSpPr txBox="1"/>
          <p:nvPr>
            <p:ph idx="1" type="body"/>
          </p:nvPr>
        </p:nvSpPr>
        <p:spPr>
          <a:xfrm>
            <a:off x="819150" y="1552700"/>
            <a:ext cx="7505700" cy="289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We’ve looked at how..</a:t>
            </a:r>
            <a:endParaRPr sz="1500"/>
          </a:p>
          <a:p>
            <a:pPr indent="-323850" lvl="0" marL="457200" rtl="0" algn="l">
              <a:spcBef>
                <a:spcPts val="1200"/>
              </a:spcBef>
              <a:spcAft>
                <a:spcPts val="0"/>
              </a:spcAft>
              <a:buSzPts val="1500"/>
              <a:buAutoNum type="arabicPeriod"/>
            </a:pPr>
            <a:r>
              <a:rPr lang="en" sz="1500"/>
              <a:t>An RAB is about questions, not answers, not persuasion. It’s about following your curiosity.</a:t>
            </a:r>
            <a:endParaRPr sz="1500"/>
          </a:p>
          <a:p>
            <a:pPr indent="-323850" lvl="0" marL="457200" rtl="0" algn="l">
              <a:spcBef>
                <a:spcPts val="0"/>
              </a:spcBef>
              <a:spcAft>
                <a:spcPts val="0"/>
              </a:spcAft>
              <a:buSzPts val="1500"/>
              <a:buAutoNum type="arabicPeriod"/>
            </a:pPr>
            <a:r>
              <a:rPr lang="en" sz="1500"/>
              <a:t>Research isn’t limited to the library.</a:t>
            </a:r>
            <a:endParaRPr sz="1500"/>
          </a:p>
          <a:p>
            <a:pPr indent="-323850" lvl="0" marL="457200" rtl="0" algn="l">
              <a:spcBef>
                <a:spcPts val="0"/>
              </a:spcBef>
              <a:spcAft>
                <a:spcPts val="0"/>
              </a:spcAft>
              <a:buSzPts val="1500"/>
              <a:buAutoNum type="arabicPeriod"/>
            </a:pPr>
            <a:r>
              <a:rPr lang="en" sz="1500"/>
              <a:t>The rhetorical situation triangle can help us understand any text or communication act.</a:t>
            </a:r>
            <a:endParaRPr sz="1500"/>
          </a:p>
          <a:p>
            <a:pPr indent="-323850" lvl="0" marL="457200" rtl="0" algn="l">
              <a:spcBef>
                <a:spcPts val="0"/>
              </a:spcBef>
              <a:spcAft>
                <a:spcPts val="0"/>
              </a:spcAft>
              <a:buSzPts val="1500"/>
              <a:buAutoNum type="arabicPeriod"/>
            </a:pPr>
            <a:r>
              <a:rPr lang="en" sz="1500"/>
              <a:t>A rhetorical analysis worksheet can help gather all of that information.</a:t>
            </a:r>
            <a:endParaRPr sz="1500"/>
          </a:p>
          <a:p>
            <a:pPr indent="0" lvl="0" marL="0" rtl="0" algn="l">
              <a:spcBef>
                <a:spcPts val="1200"/>
              </a:spcBef>
              <a:spcAft>
                <a:spcPts val="1200"/>
              </a:spcAft>
              <a:buNone/>
            </a:pPr>
            <a:r>
              <a:rPr b="1" i="1" lang="en" sz="1500"/>
              <a:t>Now take a moment to write down how you think any of this might be </a:t>
            </a:r>
            <a:r>
              <a:rPr b="1" i="1" lang="en" sz="1500"/>
              <a:t>useful</a:t>
            </a:r>
            <a:r>
              <a:rPr b="1" i="1" lang="en" sz="1500"/>
              <a:t> to you, either in class or in real life. </a:t>
            </a:r>
            <a:endParaRPr b="1" i="1"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Q &amp; A time!</a:t>
            </a:r>
            <a:endParaRPr b="1"/>
          </a:p>
        </p:txBody>
      </p:sp>
      <p:sp>
        <p:nvSpPr>
          <p:cNvPr id="306" name="Google Shape;306;p37"/>
          <p:cNvSpPr txBox="1"/>
          <p:nvPr>
            <p:ph idx="1" type="body"/>
          </p:nvPr>
        </p:nvSpPr>
        <p:spPr>
          <a:xfrm>
            <a:off x="819150" y="3385750"/>
            <a:ext cx="7505700" cy="105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500"/>
              <a:t>Visit us at the Writing Center’s OpenLab site: </a:t>
            </a:r>
            <a:r>
              <a:rPr lang="en" sz="1500" u="sng">
                <a:solidFill>
                  <a:schemeClr val="hlink"/>
                </a:solidFill>
                <a:hlinkClick r:id="rId3"/>
              </a:rPr>
              <a:t>https://openlab.citytech.cuny.edu/writingcenter/</a:t>
            </a:r>
            <a:endParaRPr sz="1500"/>
          </a:p>
          <a:p>
            <a:pPr indent="0" lvl="0" marL="0" rtl="0" algn="ctr">
              <a:spcBef>
                <a:spcPts val="1200"/>
              </a:spcBef>
              <a:spcAft>
                <a:spcPts val="1200"/>
              </a:spcAft>
              <a:buNone/>
            </a:pPr>
            <a:r>
              <a:rPr lang="en" sz="1500"/>
              <a:t>Go here to </a:t>
            </a:r>
            <a:r>
              <a:rPr lang="en" sz="1500" u="sng">
                <a:solidFill>
                  <a:schemeClr val="hlink"/>
                </a:solidFill>
                <a:hlinkClick r:id="rId4"/>
              </a:rPr>
              <a:t>make an appointment</a:t>
            </a:r>
            <a:endParaRPr sz="1500"/>
          </a:p>
        </p:txBody>
      </p:sp>
      <p:pic>
        <p:nvPicPr>
          <p:cNvPr id="307" name="Google Shape;307;p37"/>
          <p:cNvPicPr preferRelativeResize="0"/>
          <p:nvPr/>
        </p:nvPicPr>
        <p:blipFill>
          <a:blip r:embed="rId5">
            <a:alphaModFix/>
          </a:blip>
          <a:stretch>
            <a:fillRect/>
          </a:stretch>
        </p:blipFill>
        <p:spPr>
          <a:xfrm>
            <a:off x="3385150" y="570850"/>
            <a:ext cx="2703500" cy="270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819150" y="845600"/>
            <a:ext cx="7505700" cy="673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does RAB stand for?</a:t>
            </a:r>
            <a:endParaRPr b="1"/>
          </a:p>
        </p:txBody>
      </p:sp>
      <p:sp>
        <p:nvSpPr>
          <p:cNvPr id="141" name="Google Shape;141;p15"/>
          <p:cNvSpPr txBox="1"/>
          <p:nvPr>
            <p:ph idx="1" type="body"/>
          </p:nvPr>
        </p:nvSpPr>
        <p:spPr>
          <a:xfrm>
            <a:off x="643900" y="1519100"/>
            <a:ext cx="4932600" cy="648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b="1" i="1" lang="en" sz="1400"/>
              <a:t>Reflective:</a:t>
            </a:r>
            <a:r>
              <a:rPr lang="en" sz="1400"/>
              <a:t> Looking at something closely to see what it is and how it works… including things </a:t>
            </a:r>
            <a:r>
              <a:rPr i="1" lang="en" sz="1400"/>
              <a:t>we’ve</a:t>
            </a:r>
            <a:r>
              <a:rPr lang="en" sz="1400"/>
              <a:t> done!</a:t>
            </a:r>
            <a:endParaRPr sz="1400"/>
          </a:p>
        </p:txBody>
      </p:sp>
      <p:pic>
        <p:nvPicPr>
          <p:cNvPr id="142" name="Google Shape;142;p15"/>
          <p:cNvPicPr preferRelativeResize="0"/>
          <p:nvPr/>
        </p:nvPicPr>
        <p:blipFill>
          <a:blip r:embed="rId3">
            <a:alphaModFix/>
          </a:blip>
          <a:stretch>
            <a:fillRect/>
          </a:stretch>
        </p:blipFill>
        <p:spPr>
          <a:xfrm>
            <a:off x="5901925" y="465825"/>
            <a:ext cx="2237275" cy="1677950"/>
          </a:xfrm>
          <a:prstGeom prst="rect">
            <a:avLst/>
          </a:prstGeom>
          <a:noFill/>
          <a:ln>
            <a:noFill/>
          </a:ln>
        </p:spPr>
      </p:pic>
      <p:sp>
        <p:nvSpPr>
          <p:cNvPr id="143" name="Google Shape;143;p15"/>
          <p:cNvSpPr txBox="1"/>
          <p:nvPr/>
        </p:nvSpPr>
        <p:spPr>
          <a:xfrm>
            <a:off x="643900" y="2791774"/>
            <a:ext cx="73578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2"/>
              </a:buClr>
              <a:buSzPts val="1400"/>
              <a:buFont typeface="Calibri"/>
              <a:buChar char="●"/>
            </a:pPr>
            <a:r>
              <a:rPr b="1" i="1" lang="en">
                <a:solidFill>
                  <a:schemeClr val="dk2"/>
                </a:solidFill>
                <a:latin typeface="Calibri"/>
                <a:ea typeface="Calibri"/>
                <a:cs typeface="Calibri"/>
                <a:sym typeface="Calibri"/>
              </a:rPr>
              <a:t>Bibliography: </a:t>
            </a:r>
            <a:r>
              <a:rPr lang="en">
                <a:solidFill>
                  <a:schemeClr val="dk2"/>
                </a:solidFill>
                <a:latin typeface="Calibri"/>
                <a:ea typeface="Calibri"/>
                <a:cs typeface="Calibri"/>
                <a:sym typeface="Calibri"/>
              </a:rPr>
              <a:t>Comes from Latin “biblio” meaning books, and “graphia” meaning writing. So it’s writing down about books. It has come to mean a list of books and other materials.</a:t>
            </a:r>
            <a:endParaRPr>
              <a:solidFill>
                <a:schemeClr val="dk2"/>
              </a:solidFill>
              <a:latin typeface="Calibri"/>
              <a:ea typeface="Calibri"/>
              <a:cs typeface="Calibri"/>
              <a:sym typeface="Calibri"/>
            </a:endParaRPr>
          </a:p>
        </p:txBody>
      </p:sp>
      <p:sp>
        <p:nvSpPr>
          <p:cNvPr id="144" name="Google Shape;144;p15"/>
          <p:cNvSpPr txBox="1"/>
          <p:nvPr/>
        </p:nvSpPr>
        <p:spPr>
          <a:xfrm>
            <a:off x="819150" y="3667750"/>
            <a:ext cx="7313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500">
                <a:solidFill>
                  <a:schemeClr val="lt1"/>
                </a:solidFill>
                <a:latin typeface="Calibri"/>
                <a:ea typeface="Calibri"/>
                <a:cs typeface="Calibri"/>
                <a:sym typeface="Calibri"/>
              </a:rPr>
              <a:t>Why do we use annotated bibliographies? To save us a whole lot of time and aggravation!</a:t>
            </a:r>
            <a:endParaRPr b="1" i="1" sz="1500">
              <a:solidFill>
                <a:schemeClr val="lt1"/>
              </a:solidFill>
              <a:latin typeface="Calibri"/>
              <a:ea typeface="Calibri"/>
              <a:cs typeface="Calibri"/>
              <a:sym typeface="Calibri"/>
            </a:endParaRPr>
          </a:p>
        </p:txBody>
      </p:sp>
      <p:sp>
        <p:nvSpPr>
          <p:cNvPr id="145" name="Google Shape;145;p15"/>
          <p:cNvSpPr txBox="1"/>
          <p:nvPr/>
        </p:nvSpPr>
        <p:spPr>
          <a:xfrm>
            <a:off x="643900" y="2143775"/>
            <a:ext cx="69090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1000"/>
              </a:spcAft>
              <a:buClr>
                <a:schemeClr val="dk2"/>
              </a:buClr>
              <a:buSzPts val="1400"/>
              <a:buFont typeface="Calibri"/>
              <a:buChar char="●"/>
            </a:pPr>
            <a:r>
              <a:rPr b="1" i="1" lang="en">
                <a:solidFill>
                  <a:schemeClr val="dk2"/>
                </a:solidFill>
                <a:latin typeface="Calibri"/>
                <a:ea typeface="Calibri"/>
                <a:cs typeface="Calibri"/>
                <a:sym typeface="Calibri"/>
              </a:rPr>
              <a:t>Annotated: </a:t>
            </a:r>
            <a:r>
              <a:rPr lang="en">
                <a:solidFill>
                  <a:schemeClr val="dk2"/>
                </a:solidFill>
                <a:latin typeface="Calibri"/>
                <a:ea typeface="Calibri"/>
                <a:cs typeface="Calibri"/>
                <a:sym typeface="Calibri"/>
              </a:rPr>
              <a:t>Annotate means “to mark.” We annotate – mark up something – so we can think more carefully about it. So we can explain it.</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845600"/>
            <a:ext cx="7505700" cy="59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Annotated Bibliographies…</a:t>
            </a:r>
            <a:endParaRPr b="1"/>
          </a:p>
        </p:txBody>
      </p:sp>
      <p:sp>
        <p:nvSpPr>
          <p:cNvPr id="151" name="Google Shape;151;p16"/>
          <p:cNvSpPr txBox="1"/>
          <p:nvPr>
            <p:ph idx="1" type="body"/>
          </p:nvPr>
        </p:nvSpPr>
        <p:spPr>
          <a:xfrm>
            <a:off x="819150" y="1440500"/>
            <a:ext cx="7688700" cy="31941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207"/>
              <a:t>Metri, Angela Elizabeth. “The Importance of Design.” Medium, Medium, 9 July 2019, https://medium.com/@aemetri/the-importance-of-design-187c3ce45961 </a:t>
            </a:r>
            <a:endParaRPr sz="1207"/>
          </a:p>
          <a:p>
            <a:pPr indent="0" lvl="0" marL="0" rtl="0" algn="l">
              <a:lnSpc>
                <a:spcPct val="95000"/>
              </a:lnSpc>
              <a:spcBef>
                <a:spcPts val="1200"/>
              </a:spcBef>
              <a:spcAft>
                <a:spcPts val="0"/>
              </a:spcAft>
              <a:buSzPts val="852"/>
              <a:buNone/>
            </a:pPr>
            <a:r>
              <a:rPr lang="en" sz="1207"/>
              <a:t>The article contains basic information to introduce people to design. It gives information about how design has evolved throughout the years with different companies attempting to master their brand design for the industry. For example, designers developed infographics to make it simple and easy to understand what they want to convey. These came from basic sketches and drawings used to create a new language without using words. The article also says that one way to know how to understand what design is by learning the technical side behind it. The easier it is to use a design, the better the design. If the design is bad then that means we wouldn't be able to use it as easily. That's the very basis of how the eye can distinguish a good and bad design. </a:t>
            </a:r>
            <a:endParaRPr sz="1207"/>
          </a:p>
          <a:p>
            <a:pPr indent="0" lvl="0" marL="0" rtl="0" algn="l">
              <a:lnSpc>
                <a:spcPct val="95000"/>
              </a:lnSpc>
              <a:spcBef>
                <a:spcPts val="1200"/>
              </a:spcBef>
              <a:spcAft>
                <a:spcPts val="1200"/>
              </a:spcAft>
              <a:buSzPts val="852"/>
              <a:buNone/>
            </a:pPr>
            <a:r>
              <a:rPr lang="en" sz="1207"/>
              <a:t>This article was published in 2018 which isn't that long ago and still is relevant since it talks mostly about the general history and what design is on paper. </a:t>
            </a:r>
            <a:r>
              <a:rPr lang="en" sz="1207"/>
              <a:t>Medium.com is a known platform where people are allowed to post essays or blogs about whatever topic they want. Some are written by professionals and others are written by normal people wanting to express their opinions. </a:t>
            </a:r>
            <a:r>
              <a:rPr lang="en" sz="1207"/>
              <a:t>The author of the article is a writer but although they aren't a designer themselves, they stated the sources used to speak about what design is in their essay. </a:t>
            </a:r>
            <a:r>
              <a:rPr lang="en" sz="1207"/>
              <a:t>I would use this info to simply state the basics about design and to introduce the audience to what I will be speaking about. </a:t>
            </a:r>
            <a:endParaRPr sz="1207"/>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19150" y="845600"/>
            <a:ext cx="7505700" cy="63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So what IS an RAB?</a:t>
            </a:r>
            <a:endParaRPr b="1"/>
          </a:p>
        </p:txBody>
      </p:sp>
      <p:sp>
        <p:nvSpPr>
          <p:cNvPr id="157" name="Google Shape;157;p17"/>
          <p:cNvSpPr txBox="1"/>
          <p:nvPr>
            <p:ph idx="1" type="body"/>
          </p:nvPr>
        </p:nvSpPr>
        <p:spPr>
          <a:xfrm>
            <a:off x="819150" y="153475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It is an </a:t>
            </a:r>
            <a:r>
              <a:rPr b="1" i="1" lang="en" sz="1500"/>
              <a:t>analytical annotated bibliography</a:t>
            </a:r>
            <a:r>
              <a:rPr i="1" lang="en" sz="1500"/>
              <a:t>. </a:t>
            </a:r>
            <a:endParaRPr i="1" sz="1500"/>
          </a:p>
          <a:p>
            <a:pPr indent="0" lvl="0" marL="0" rtl="0" algn="l">
              <a:spcBef>
                <a:spcPts val="1200"/>
              </a:spcBef>
              <a:spcAft>
                <a:spcPts val="0"/>
              </a:spcAft>
              <a:buNone/>
            </a:pPr>
            <a:r>
              <a:rPr lang="en" sz="1500"/>
              <a:t>A list of books and other sources/genres that we summarize…</a:t>
            </a:r>
            <a:endParaRPr sz="1500"/>
          </a:p>
          <a:p>
            <a:pPr indent="0" lvl="0" marL="0" rtl="0" algn="l">
              <a:spcBef>
                <a:spcPts val="1200"/>
              </a:spcBef>
              <a:spcAft>
                <a:spcPts val="0"/>
              </a:spcAft>
              <a:buNone/>
            </a:pPr>
            <a:r>
              <a:rPr lang="en" sz="1500"/>
              <a:t>…and then examine more closely in terms of audience and author and purpose so that we can really understand how each source works to create its message... </a:t>
            </a:r>
            <a:endParaRPr i="1"/>
          </a:p>
          <a:p>
            <a:pPr indent="0" lvl="0" marL="0" rtl="0" algn="l">
              <a:spcBef>
                <a:spcPts val="1200"/>
              </a:spcBef>
              <a:spcAft>
                <a:spcPts val="1200"/>
              </a:spcAft>
              <a:buNone/>
            </a:pPr>
            <a:r>
              <a:rPr lang="en" sz="1500"/>
              <a:t>…so we can learn something new about an issue we’re</a:t>
            </a:r>
            <a:br>
              <a:rPr lang="en" sz="1500"/>
            </a:br>
            <a:r>
              <a:rPr lang="en" sz="1500"/>
              <a:t>curious about or a question we have. </a:t>
            </a:r>
            <a:br>
              <a:rPr lang="en" sz="1500"/>
            </a:br>
            <a:endParaRPr sz="1500"/>
          </a:p>
        </p:txBody>
      </p:sp>
      <p:pic>
        <p:nvPicPr>
          <p:cNvPr id="158" name="Google Shape;158;p17"/>
          <p:cNvPicPr preferRelativeResize="0"/>
          <p:nvPr/>
        </p:nvPicPr>
        <p:blipFill>
          <a:blip r:embed="rId3">
            <a:alphaModFix/>
          </a:blip>
          <a:stretch>
            <a:fillRect/>
          </a:stretch>
        </p:blipFill>
        <p:spPr>
          <a:xfrm>
            <a:off x="5313025" y="3024675"/>
            <a:ext cx="2668626" cy="1779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689575" y="805725"/>
            <a:ext cx="7505700" cy="628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the RAB isn’t</a:t>
            </a:r>
            <a:endParaRPr b="1"/>
          </a:p>
        </p:txBody>
      </p:sp>
      <p:sp>
        <p:nvSpPr>
          <p:cNvPr id="164" name="Google Shape;164;p18"/>
          <p:cNvSpPr txBox="1"/>
          <p:nvPr>
            <p:ph idx="1" type="body"/>
          </p:nvPr>
        </p:nvSpPr>
        <p:spPr>
          <a:xfrm>
            <a:off x="819150" y="1434225"/>
            <a:ext cx="5261400" cy="2713500"/>
          </a:xfrm>
          <a:prstGeom prst="rect">
            <a:avLst/>
          </a:prstGeom>
        </p:spPr>
        <p:txBody>
          <a:bodyPr anchorCtr="0" anchor="t" bIns="91425" lIns="91425" spcFirstLastPara="1" rIns="91425" wrap="square" tIns="91425">
            <a:normAutofit lnSpcReduction="10000"/>
          </a:bodyPr>
          <a:lstStyle/>
          <a:p>
            <a:pPr indent="-317500" lvl="0" marL="457200" rtl="0" algn="l">
              <a:spcBef>
                <a:spcPts val="0"/>
              </a:spcBef>
              <a:spcAft>
                <a:spcPts val="0"/>
              </a:spcAft>
              <a:buSzPts val="1400"/>
              <a:buChar char="●"/>
            </a:pPr>
            <a:r>
              <a:rPr lang="en" sz="1400"/>
              <a:t>A persuasive paper where you take a </a:t>
            </a:r>
            <a:r>
              <a:rPr lang="en" sz="1400"/>
              <a:t>position and proving it. An RAB starts with questions instead of answers - it’s about curiosity!</a:t>
            </a:r>
            <a:endParaRPr sz="1400"/>
          </a:p>
          <a:p>
            <a:pPr indent="-317500" lvl="0" marL="457200" rtl="0" algn="l">
              <a:spcBef>
                <a:spcPts val="1000"/>
              </a:spcBef>
              <a:spcAft>
                <a:spcPts val="0"/>
              </a:spcAft>
              <a:buSzPts val="1400"/>
              <a:buChar char="●"/>
            </a:pPr>
            <a:r>
              <a:rPr lang="en" sz="1400"/>
              <a:t>High school academic research report. An RAB is information gathered for a larger purpose (curiosity!)</a:t>
            </a:r>
            <a:endParaRPr sz="1400"/>
          </a:p>
          <a:p>
            <a:pPr indent="-317500" lvl="0" marL="457200" rtl="0" algn="l">
              <a:spcBef>
                <a:spcPts val="1000"/>
              </a:spcBef>
              <a:spcAft>
                <a:spcPts val="0"/>
              </a:spcAft>
              <a:buSzPts val="1400"/>
              <a:buChar char="●"/>
            </a:pPr>
            <a:r>
              <a:rPr lang="en" sz="1400"/>
              <a:t>L</a:t>
            </a:r>
            <a:r>
              <a:rPr lang="en" sz="1400"/>
              <a:t>ibrary only research. An RAB asks you to look everywhere! </a:t>
            </a:r>
            <a:endParaRPr sz="1400"/>
          </a:p>
          <a:p>
            <a:pPr indent="-317500" lvl="0" marL="914400" rtl="0" algn="l">
              <a:spcBef>
                <a:spcPts val="0"/>
              </a:spcBef>
              <a:spcAft>
                <a:spcPts val="0"/>
              </a:spcAft>
              <a:buSzPts val="1400"/>
              <a:buChar char="●"/>
            </a:pPr>
            <a:r>
              <a:rPr lang="en" sz="1400"/>
              <a:t>Peer-reviewed journal articles in the library</a:t>
            </a:r>
            <a:endParaRPr sz="1400"/>
          </a:p>
          <a:p>
            <a:pPr indent="-317500" lvl="0" marL="914400" rtl="0" algn="l">
              <a:spcBef>
                <a:spcPts val="0"/>
              </a:spcBef>
              <a:spcAft>
                <a:spcPts val="0"/>
              </a:spcAft>
              <a:buSzPts val="1400"/>
              <a:buChar char="●"/>
            </a:pPr>
            <a:r>
              <a:rPr lang="en" sz="1400"/>
              <a:t>Credible websites and news organizations</a:t>
            </a:r>
            <a:endParaRPr sz="1400"/>
          </a:p>
          <a:p>
            <a:pPr indent="-317500" lvl="0" marL="914400" rtl="0" algn="l">
              <a:spcBef>
                <a:spcPts val="0"/>
              </a:spcBef>
              <a:spcAft>
                <a:spcPts val="0"/>
              </a:spcAft>
              <a:buSzPts val="1400"/>
              <a:buChar char="●"/>
            </a:pPr>
            <a:r>
              <a:rPr lang="en" sz="1400"/>
              <a:t>Credible videos and podcasts</a:t>
            </a:r>
            <a:endParaRPr sz="1400"/>
          </a:p>
          <a:p>
            <a:pPr indent="-317500" lvl="0" marL="914400" rtl="0" algn="l">
              <a:spcBef>
                <a:spcPts val="0"/>
              </a:spcBef>
              <a:spcAft>
                <a:spcPts val="0"/>
              </a:spcAft>
              <a:buSzPts val="1400"/>
              <a:buChar char="●"/>
            </a:pPr>
            <a:r>
              <a:rPr lang="en" sz="1400"/>
              <a:t>Interviews and field work that </a:t>
            </a:r>
            <a:r>
              <a:rPr i="1" lang="en" sz="1400"/>
              <a:t>you</a:t>
            </a:r>
            <a:r>
              <a:rPr lang="en" sz="1400"/>
              <a:t> do</a:t>
            </a:r>
            <a:endParaRPr sz="1400"/>
          </a:p>
        </p:txBody>
      </p:sp>
      <p:pic>
        <p:nvPicPr>
          <p:cNvPr id="165" name="Google Shape;165;p18"/>
          <p:cNvPicPr preferRelativeResize="0"/>
          <p:nvPr/>
        </p:nvPicPr>
        <p:blipFill>
          <a:blip r:embed="rId3">
            <a:alphaModFix/>
          </a:blip>
          <a:stretch>
            <a:fillRect/>
          </a:stretch>
        </p:blipFill>
        <p:spPr>
          <a:xfrm>
            <a:off x="6198365" y="1206150"/>
            <a:ext cx="1983928" cy="1365600"/>
          </a:xfrm>
          <a:prstGeom prst="rect">
            <a:avLst/>
          </a:prstGeom>
          <a:noFill/>
          <a:ln cap="flat" cmpd="sng" w="9525">
            <a:solidFill>
              <a:srgbClr val="181818"/>
            </a:solidFill>
            <a:prstDash val="solid"/>
            <a:round/>
            <a:headEnd len="sm" w="sm" type="none"/>
            <a:tailEnd len="sm" w="sm" type="none"/>
          </a:ln>
        </p:spPr>
      </p:pic>
      <p:pic>
        <p:nvPicPr>
          <p:cNvPr id="166" name="Google Shape;166;p18"/>
          <p:cNvPicPr preferRelativeResize="0"/>
          <p:nvPr/>
        </p:nvPicPr>
        <p:blipFill>
          <a:blip r:embed="rId4">
            <a:alphaModFix/>
          </a:blip>
          <a:stretch>
            <a:fillRect/>
          </a:stretch>
        </p:blipFill>
        <p:spPr>
          <a:xfrm>
            <a:off x="6670625" y="2797600"/>
            <a:ext cx="1428750" cy="1428750"/>
          </a:xfrm>
          <a:prstGeom prst="rect">
            <a:avLst/>
          </a:prstGeom>
          <a:noFill/>
          <a:ln>
            <a:noFill/>
          </a:ln>
        </p:spPr>
      </p:pic>
      <p:sp>
        <p:nvSpPr>
          <p:cNvPr id="167" name="Google Shape;167;p18"/>
          <p:cNvSpPr/>
          <p:nvPr/>
        </p:nvSpPr>
        <p:spPr>
          <a:xfrm>
            <a:off x="6018375" y="1049850"/>
            <a:ext cx="2343900" cy="1521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8" name="Google Shape;168;p18"/>
          <p:cNvCxnSpPr>
            <a:stCxn id="167" idx="1"/>
            <a:endCxn id="167" idx="5"/>
          </p:cNvCxnSpPr>
          <p:nvPr/>
        </p:nvCxnSpPr>
        <p:spPr>
          <a:xfrm>
            <a:off x="6361631" y="1272727"/>
            <a:ext cx="1657500" cy="1076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The RAB Assignment (briefly)</a:t>
            </a:r>
            <a:endParaRPr b="1"/>
          </a:p>
        </p:txBody>
      </p:sp>
      <p:sp>
        <p:nvSpPr>
          <p:cNvPr id="174" name="Google Shape;174;p19"/>
          <p:cNvSpPr txBox="1"/>
          <p:nvPr>
            <p:ph idx="1" type="body"/>
          </p:nvPr>
        </p:nvSpPr>
        <p:spPr>
          <a:xfrm>
            <a:off x="1529600" y="1653975"/>
            <a:ext cx="3183000" cy="244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1500"/>
              <a:t>Introduction</a:t>
            </a:r>
            <a:endParaRPr b="1" sz="1500"/>
          </a:p>
          <a:p>
            <a:pPr indent="0" lvl="0" marL="0" rtl="0" algn="l">
              <a:spcBef>
                <a:spcPts val="1200"/>
              </a:spcBef>
              <a:spcAft>
                <a:spcPts val="0"/>
              </a:spcAft>
              <a:buNone/>
            </a:pPr>
            <a:r>
              <a:rPr b="1" lang="en" sz="1500"/>
              <a:t>Source Analysis of three sources in different genres</a:t>
            </a:r>
            <a:endParaRPr b="1" sz="1500"/>
          </a:p>
          <a:p>
            <a:pPr indent="-323850" lvl="0" marL="457200" rtl="0" algn="l">
              <a:spcBef>
                <a:spcPts val="0"/>
              </a:spcBef>
              <a:spcAft>
                <a:spcPts val="0"/>
              </a:spcAft>
              <a:buSzPts val="1500"/>
              <a:buChar char="●"/>
            </a:pPr>
            <a:r>
              <a:rPr b="1" lang="en" sz="1500"/>
              <a:t>Bibliographic information</a:t>
            </a:r>
            <a:endParaRPr b="1" sz="1500"/>
          </a:p>
          <a:p>
            <a:pPr indent="-323850" lvl="0" marL="457200" rtl="0" algn="l">
              <a:spcBef>
                <a:spcPts val="0"/>
              </a:spcBef>
              <a:spcAft>
                <a:spcPts val="0"/>
              </a:spcAft>
              <a:buSzPts val="1500"/>
              <a:buChar char="●"/>
            </a:pPr>
            <a:r>
              <a:rPr b="1" lang="en" sz="1500"/>
              <a:t>Summary</a:t>
            </a:r>
            <a:endParaRPr b="1" sz="1500"/>
          </a:p>
          <a:p>
            <a:pPr indent="-323850" lvl="0" marL="457200" rtl="0" algn="l">
              <a:spcBef>
                <a:spcPts val="0"/>
              </a:spcBef>
              <a:spcAft>
                <a:spcPts val="0"/>
              </a:spcAft>
              <a:buSzPts val="1500"/>
              <a:buChar char="●"/>
            </a:pPr>
            <a:r>
              <a:rPr b="1" lang="en" sz="1500"/>
              <a:t>2-3 key quotes</a:t>
            </a:r>
            <a:endParaRPr b="1" sz="1500"/>
          </a:p>
          <a:p>
            <a:pPr indent="-323850" lvl="0" marL="457200" rtl="0" algn="l">
              <a:spcBef>
                <a:spcPts val="0"/>
              </a:spcBef>
              <a:spcAft>
                <a:spcPts val="0"/>
              </a:spcAft>
              <a:buSzPts val="1500"/>
              <a:buChar char="●"/>
            </a:pPr>
            <a:r>
              <a:rPr b="1" lang="en" sz="1500"/>
              <a:t>Rhetorical analysis</a:t>
            </a:r>
            <a:endParaRPr b="1" sz="1500"/>
          </a:p>
          <a:p>
            <a:pPr indent="-323850" lvl="0" marL="457200" rtl="0" algn="l">
              <a:spcBef>
                <a:spcPts val="0"/>
              </a:spcBef>
              <a:spcAft>
                <a:spcPts val="0"/>
              </a:spcAft>
              <a:buSzPts val="1500"/>
              <a:buChar char="●"/>
            </a:pPr>
            <a:r>
              <a:rPr b="1" i="1" lang="en" sz="1500"/>
              <a:t>Optional: reflection</a:t>
            </a:r>
            <a:endParaRPr b="1" i="1" sz="1500"/>
          </a:p>
          <a:p>
            <a:pPr indent="0" lvl="0" marL="0" rtl="0" algn="l">
              <a:spcBef>
                <a:spcPts val="1200"/>
              </a:spcBef>
              <a:spcAft>
                <a:spcPts val="1200"/>
              </a:spcAft>
              <a:buNone/>
            </a:pPr>
            <a:r>
              <a:rPr b="1" lang="en" sz="1500"/>
              <a:t>Conclusion/Reflection</a:t>
            </a:r>
            <a:endParaRPr b="1" sz="1500"/>
          </a:p>
        </p:txBody>
      </p:sp>
      <p:pic>
        <p:nvPicPr>
          <p:cNvPr id="175" name="Google Shape;175;p19"/>
          <p:cNvPicPr preferRelativeResize="0"/>
          <p:nvPr/>
        </p:nvPicPr>
        <p:blipFill>
          <a:blip r:embed="rId3">
            <a:alphaModFix/>
          </a:blip>
          <a:stretch>
            <a:fillRect/>
          </a:stretch>
        </p:blipFill>
        <p:spPr>
          <a:xfrm>
            <a:off x="4975600" y="1598650"/>
            <a:ext cx="2934052" cy="3038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819150" y="845600"/>
            <a:ext cx="7505700" cy="538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Introduction</a:t>
            </a:r>
            <a:endParaRPr b="1"/>
          </a:p>
          <a:p>
            <a:pPr indent="0" lvl="0" marL="520700" rtl="0" algn="l">
              <a:lnSpc>
                <a:spcPct val="115000"/>
              </a:lnSpc>
              <a:spcBef>
                <a:spcPts val="400"/>
              </a:spcBef>
              <a:spcAft>
                <a:spcPts val="0"/>
              </a:spcAft>
              <a:buNone/>
            </a:pPr>
            <a:r>
              <a:t/>
            </a:r>
            <a:endParaRPr sz="1666">
              <a:solidFill>
                <a:srgbClr val="444444"/>
              </a:solidFill>
              <a:highlight>
                <a:srgbClr val="FFFFFF"/>
              </a:highlight>
              <a:latin typeface="Courier New"/>
              <a:ea typeface="Courier New"/>
              <a:cs typeface="Courier New"/>
              <a:sym typeface="Courier New"/>
            </a:endParaRPr>
          </a:p>
          <a:p>
            <a:pPr indent="-335280" lvl="0" marL="457200" rtl="0" algn="l">
              <a:lnSpc>
                <a:spcPct val="115000"/>
              </a:lnSpc>
              <a:spcBef>
                <a:spcPts val="400"/>
              </a:spcBef>
              <a:spcAft>
                <a:spcPts val="0"/>
              </a:spcAft>
              <a:buClr>
                <a:srgbClr val="444444"/>
              </a:buClr>
              <a:buSzPct val="100000"/>
              <a:buFont typeface="Calibri"/>
              <a:buChar char="●"/>
            </a:pPr>
            <a:r>
              <a:rPr lang="en" sz="1866">
                <a:solidFill>
                  <a:srgbClr val="444444"/>
                </a:solidFill>
                <a:highlight>
                  <a:srgbClr val="FFFFFF"/>
                </a:highlight>
                <a:latin typeface="Calibri"/>
                <a:ea typeface="Calibri"/>
                <a:cs typeface="Calibri"/>
                <a:sym typeface="Calibri"/>
              </a:rPr>
              <a:t>Introduce your question/topic.</a:t>
            </a:r>
            <a:endParaRPr sz="1866">
              <a:solidFill>
                <a:srgbClr val="444444"/>
              </a:solidFill>
              <a:highlight>
                <a:srgbClr val="FFFFFF"/>
              </a:highlight>
              <a:latin typeface="Calibri"/>
              <a:ea typeface="Calibri"/>
              <a:cs typeface="Calibri"/>
              <a:sym typeface="Calibri"/>
            </a:endParaRPr>
          </a:p>
          <a:p>
            <a:pPr indent="-335280" lvl="0" marL="457200" rtl="0" algn="l">
              <a:lnSpc>
                <a:spcPct val="115000"/>
              </a:lnSpc>
              <a:spcBef>
                <a:spcPts val="1000"/>
              </a:spcBef>
              <a:spcAft>
                <a:spcPts val="0"/>
              </a:spcAft>
              <a:buClr>
                <a:srgbClr val="444444"/>
              </a:buClr>
              <a:buSzPct val="100000"/>
              <a:buFont typeface="Calibri"/>
              <a:buChar char="●"/>
            </a:pPr>
            <a:r>
              <a:rPr lang="en" sz="1866">
                <a:solidFill>
                  <a:srgbClr val="444444"/>
                </a:solidFill>
                <a:highlight>
                  <a:srgbClr val="FFFFFF"/>
                </a:highlight>
                <a:latin typeface="Calibri"/>
                <a:ea typeface="Calibri"/>
                <a:cs typeface="Calibri"/>
                <a:sym typeface="Calibri"/>
              </a:rPr>
              <a:t>Ex</a:t>
            </a:r>
            <a:r>
              <a:rPr lang="en" sz="1866">
                <a:solidFill>
                  <a:srgbClr val="444444"/>
                </a:solidFill>
                <a:highlight>
                  <a:srgbClr val="FFFFFF"/>
                </a:highlight>
                <a:latin typeface="Calibri"/>
                <a:ea typeface="Calibri"/>
                <a:cs typeface="Calibri"/>
                <a:sym typeface="Calibri"/>
              </a:rPr>
              <a:t>plain why it interests you.</a:t>
            </a:r>
            <a:endParaRPr sz="1866">
              <a:solidFill>
                <a:srgbClr val="444444"/>
              </a:solidFill>
              <a:highlight>
                <a:srgbClr val="FFFFFF"/>
              </a:highlight>
              <a:latin typeface="Calibri"/>
              <a:ea typeface="Calibri"/>
              <a:cs typeface="Calibri"/>
              <a:sym typeface="Calibri"/>
            </a:endParaRPr>
          </a:p>
          <a:p>
            <a:pPr indent="-335280" lvl="0" marL="457200" rtl="0" algn="l">
              <a:lnSpc>
                <a:spcPct val="115000"/>
              </a:lnSpc>
              <a:spcBef>
                <a:spcPts val="1000"/>
              </a:spcBef>
              <a:spcAft>
                <a:spcPts val="0"/>
              </a:spcAft>
              <a:buClr>
                <a:srgbClr val="444444"/>
              </a:buClr>
              <a:buSzPct val="100000"/>
              <a:buFont typeface="Calibri"/>
              <a:buChar char="●"/>
            </a:pPr>
            <a:r>
              <a:rPr lang="en" sz="1866">
                <a:solidFill>
                  <a:srgbClr val="444444"/>
                </a:solidFill>
                <a:highlight>
                  <a:srgbClr val="FFFFFF"/>
                </a:highlight>
                <a:latin typeface="Calibri"/>
                <a:ea typeface="Calibri"/>
                <a:cs typeface="Calibri"/>
                <a:sym typeface="Calibri"/>
              </a:rPr>
              <a:t>Tell us what you wish to find out more about.  Get curious!</a:t>
            </a:r>
            <a:endParaRPr sz="1866">
              <a:solidFill>
                <a:srgbClr val="444444"/>
              </a:solidFill>
              <a:highlight>
                <a:srgbClr val="FFFFFF"/>
              </a:highlight>
              <a:latin typeface="Calibri"/>
              <a:ea typeface="Calibri"/>
              <a:cs typeface="Calibri"/>
              <a:sym typeface="Calibri"/>
            </a:endParaRPr>
          </a:p>
          <a:p>
            <a:pPr indent="0" lvl="0" marL="520700" rtl="0" algn="l">
              <a:lnSpc>
                <a:spcPct val="115000"/>
              </a:lnSpc>
              <a:spcBef>
                <a:spcPts val="1000"/>
              </a:spcBef>
              <a:spcAft>
                <a:spcPts val="0"/>
              </a:spcAft>
              <a:buNone/>
            </a:pPr>
            <a:r>
              <a:t/>
            </a:r>
            <a:endParaRPr sz="1866">
              <a:solidFill>
                <a:srgbClr val="444444"/>
              </a:solidFill>
              <a:highlight>
                <a:srgbClr val="FFFFFF"/>
              </a:highlight>
            </a:endParaRPr>
          </a:p>
          <a:p>
            <a:pPr indent="0" lvl="0" marL="0" rtl="0" algn="l">
              <a:lnSpc>
                <a:spcPct val="115000"/>
              </a:lnSpc>
              <a:spcBef>
                <a:spcPts val="400"/>
              </a:spcBef>
              <a:spcAft>
                <a:spcPts val="0"/>
              </a:spcAft>
              <a:buClr>
                <a:schemeClr val="dk1"/>
              </a:buClr>
              <a:buSzPct val="58928"/>
              <a:buFont typeface="Arial"/>
              <a:buNone/>
            </a:pPr>
            <a:r>
              <a:rPr b="1" i="1" lang="en" sz="1866">
                <a:solidFill>
                  <a:srgbClr val="444444"/>
                </a:solidFill>
                <a:highlight>
                  <a:srgbClr val="FFFFFF"/>
                </a:highlight>
              </a:rPr>
              <a:t>This part is personal so you can use “I” – it’s your topic!</a:t>
            </a:r>
            <a:r>
              <a:rPr lang="en" sz="1866">
                <a:solidFill>
                  <a:srgbClr val="444444"/>
                </a:solidFill>
                <a:highlight>
                  <a:srgbClr val="FFFFFF"/>
                </a:highlight>
              </a:rPr>
              <a:t> (you can even think of the introduction as your proposal… or your proposal as your introduction…)</a:t>
            </a:r>
            <a:endParaRPr sz="1866">
              <a:solidFill>
                <a:srgbClr val="444444"/>
              </a:solidFill>
              <a:highlight>
                <a:srgbClr val="FFFFFF"/>
              </a:highlight>
            </a:endParaRPr>
          </a:p>
          <a:p>
            <a:pPr indent="0" lvl="0" marL="0" rtl="0" algn="l">
              <a:spcBef>
                <a:spcPts val="0"/>
              </a:spcBef>
              <a:spcAft>
                <a:spcPts val="0"/>
              </a:spcAft>
              <a:buNone/>
            </a:pPr>
            <a:r>
              <a:t/>
            </a:r>
            <a:endParaRPr/>
          </a:p>
        </p:txBody>
      </p:sp>
      <p:pic>
        <p:nvPicPr>
          <p:cNvPr id="181" name="Google Shape;181;p20"/>
          <p:cNvPicPr preferRelativeResize="0"/>
          <p:nvPr/>
        </p:nvPicPr>
        <p:blipFill>
          <a:blip r:embed="rId3">
            <a:alphaModFix/>
          </a:blip>
          <a:stretch>
            <a:fillRect/>
          </a:stretch>
        </p:blipFill>
        <p:spPr>
          <a:xfrm>
            <a:off x="6519475" y="447400"/>
            <a:ext cx="1909400" cy="25458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An example of a proposal/introduction</a:t>
            </a:r>
            <a:endParaRPr b="1"/>
          </a:p>
        </p:txBody>
      </p:sp>
      <p:sp>
        <p:nvSpPr>
          <p:cNvPr id="187" name="Google Shape;187;p21"/>
          <p:cNvSpPr txBox="1"/>
          <p:nvPr>
            <p:ph idx="1" type="body"/>
          </p:nvPr>
        </p:nvSpPr>
        <p:spPr>
          <a:xfrm>
            <a:off x="787400" y="1552125"/>
            <a:ext cx="7629300" cy="24480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1200"/>
              </a:spcBef>
              <a:spcAft>
                <a:spcPts val="0"/>
              </a:spcAft>
              <a:buNone/>
            </a:pPr>
            <a:r>
              <a:rPr b="1" lang="en" sz="5600" u="sng">
                <a:solidFill>
                  <a:srgbClr val="000000"/>
                </a:solidFill>
                <a:latin typeface="Times New Roman"/>
                <a:ea typeface="Times New Roman"/>
                <a:cs typeface="Times New Roman"/>
                <a:sym typeface="Times New Roman"/>
              </a:rPr>
              <a:t>Black Holes</a:t>
            </a:r>
            <a:endParaRPr b="1" sz="5600" u="sng">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rPr lang="en" sz="5600">
                <a:solidFill>
                  <a:srgbClr val="000000"/>
                </a:solidFill>
                <a:latin typeface="Times New Roman"/>
                <a:ea typeface="Times New Roman"/>
                <a:cs typeface="Times New Roman"/>
                <a:sym typeface="Times New Roman"/>
              </a:rPr>
              <a:t>       	Space is something that has always interested me throughout my life. When I was a kid I would always go out and stare at the stars, wanting to be an astronaut. As I got older, I would learn more and realize just how little we know about the universe. One of the biggest examples of this would be our understanding of black holes. Black holes are one of the most mystifying things we’ve ever encountered, often becoming the most entertaining part of sci-fi and space movies/books/comics/games. Movies like </a:t>
            </a:r>
            <a:r>
              <a:rPr i="1" lang="en" sz="5600">
                <a:solidFill>
                  <a:srgbClr val="000000"/>
                </a:solidFill>
                <a:latin typeface="Times New Roman"/>
                <a:ea typeface="Times New Roman"/>
                <a:cs typeface="Times New Roman"/>
                <a:sym typeface="Times New Roman"/>
              </a:rPr>
              <a:t>Interstellar</a:t>
            </a:r>
            <a:r>
              <a:rPr lang="en" sz="5600">
                <a:solidFill>
                  <a:srgbClr val="000000"/>
                </a:solidFill>
                <a:latin typeface="Times New Roman"/>
                <a:ea typeface="Times New Roman"/>
                <a:cs typeface="Times New Roman"/>
                <a:sym typeface="Times New Roman"/>
              </a:rPr>
              <a:t> and people like Stephen Hawking have recently popularized the topic in the past 15 years. I’ve always had preconceived ideas of how black holes appear and disappear, but I’ve decided to now learn what the actual science is behind it, expecting to find a lot of different theories and learn information I’ve never expected, including whether we should worry about them having an impact on our planet.</a:t>
            </a:r>
            <a:endParaRPr sz="5600">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