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76" r:id="rId3"/>
    <p:sldId id="257" r:id="rId4"/>
    <p:sldId id="258" r:id="rId5"/>
    <p:sldId id="259" r:id="rId6"/>
    <p:sldId id="260" r:id="rId7"/>
    <p:sldId id="261" r:id="rId8"/>
    <p:sldId id="262" r:id="rId9"/>
    <p:sldId id="263" r:id="rId10"/>
    <p:sldId id="264" r:id="rId11"/>
    <p:sldId id="265" r:id="rId12"/>
    <p:sldId id="266" r:id="rId13"/>
    <p:sldId id="267" r:id="rId14"/>
    <p:sldId id="277" r:id="rId15"/>
    <p:sldId id="268" r:id="rId16"/>
    <p:sldId id="269" r:id="rId17"/>
    <p:sldId id="278" r:id="rId18"/>
    <p:sldId id="270" r:id="rId19"/>
    <p:sldId id="279" r:id="rId20"/>
    <p:sldId id="271" r:id="rId21"/>
    <p:sldId id="272" r:id="rId22"/>
    <p:sldId id="280" r:id="rId23"/>
    <p:sldId id="273" r:id="rId24"/>
    <p:sldId id="281" r:id="rId25"/>
    <p:sldId id="274" r:id="rId26"/>
    <p:sldId id="275" r:id="rId27"/>
  </p:sldIdLst>
  <p:sldSz cx="9144000" cy="6858000" type="screen4x3"/>
  <p:notesSz cx="6858000" cy="9083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B54C"/>
    <a:srgbClr val="99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62CC934-73F1-4607-A488-67AB85735A25}" type="datetimeFigureOut">
              <a:rPr lang="en-US" smtClean="0"/>
              <a:pPr/>
              <a:t>5/12/2012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8451BE42-054A-4A5C-8CAB-83728F61C4C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2CC934-73F1-4607-A488-67AB85735A25}" type="datetimeFigureOut">
              <a:rPr lang="en-US" smtClean="0"/>
              <a:pPr/>
              <a:t>5/12/2012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51BE42-054A-4A5C-8CAB-83728F61C4C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2CC934-73F1-4607-A488-67AB85735A25}" type="datetimeFigureOut">
              <a:rPr lang="en-US" smtClean="0"/>
              <a:pPr/>
              <a:t>5/12/2012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51BE42-054A-4A5C-8CAB-83728F61C4C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62CC934-73F1-4607-A488-67AB85735A25}" type="datetimeFigureOut">
              <a:rPr lang="en-US" smtClean="0"/>
              <a:pPr/>
              <a:t>5/12/2012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51BE42-054A-4A5C-8CAB-83728F61C4C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62CC934-73F1-4607-A488-67AB85735A25}" type="datetimeFigureOut">
              <a:rPr lang="en-US" smtClean="0"/>
              <a:pPr/>
              <a:t>5/12/2012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8451BE42-054A-4A5C-8CAB-83728F61C4C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62CC934-73F1-4607-A488-67AB85735A25}" type="datetimeFigureOut">
              <a:rPr lang="en-US" smtClean="0"/>
              <a:pPr/>
              <a:t>5/12/2012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51BE42-054A-4A5C-8CAB-83728F61C4C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62CC934-73F1-4607-A488-67AB85735A25}" type="datetimeFigureOut">
              <a:rPr lang="en-US" smtClean="0"/>
              <a:pPr/>
              <a:t>5/12/2012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8451BE42-054A-4A5C-8CAB-83728F61C4C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62CC934-73F1-4607-A488-67AB85735A25}" type="datetimeFigureOut">
              <a:rPr lang="en-US" smtClean="0"/>
              <a:pPr/>
              <a:t>5/12/2012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8451BE42-054A-4A5C-8CAB-83728F61C4C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62CC934-73F1-4607-A488-67AB85735A25}" type="datetimeFigureOut">
              <a:rPr lang="en-US" smtClean="0"/>
              <a:pPr/>
              <a:t>5/12/2012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8451BE42-054A-4A5C-8CAB-83728F61C4C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62CC934-73F1-4607-A488-67AB85735A25}" type="datetimeFigureOut">
              <a:rPr lang="en-US" smtClean="0"/>
              <a:pPr/>
              <a:t>5/12/2012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51BE42-054A-4A5C-8CAB-83728F61C4C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62CC934-73F1-4607-A488-67AB85735A25}" type="datetimeFigureOut">
              <a:rPr lang="en-US" smtClean="0"/>
              <a:pPr/>
              <a:t>5/12/2012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8451BE42-054A-4A5C-8CAB-83728F61C4C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62CC934-73F1-4607-A488-67AB85735A25}" type="datetimeFigureOut">
              <a:rPr lang="en-US" smtClean="0"/>
              <a:pPr/>
              <a:t>5/12/2012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8451BE42-054A-4A5C-8CAB-83728F61C4C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3.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gif"/></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heritage-enviro.com/" TargetMode="External"/><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hyperlink" Target="http://www.ewg.org/reports/green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firstteamrealestate.files.wordpress.com/2011/01/go-green.jpg"/>
          <p:cNvPicPr>
            <a:picLocks noChangeAspect="1" noChangeArrowheads="1"/>
          </p:cNvPicPr>
          <p:nvPr/>
        </p:nvPicPr>
        <p:blipFill>
          <a:blip r:embed="rId2" cstate="print"/>
          <a:srcRect/>
          <a:stretch>
            <a:fillRect/>
          </a:stretch>
        </p:blipFill>
        <p:spPr bwMode="auto">
          <a:xfrm>
            <a:off x="5814915" y="2006620"/>
            <a:ext cx="3329085" cy="4851380"/>
          </a:xfrm>
          <a:prstGeom prst="rect">
            <a:avLst/>
          </a:prstGeom>
          <a:noFill/>
        </p:spPr>
      </p:pic>
      <p:pic>
        <p:nvPicPr>
          <p:cNvPr id="20482" name="Picture 2" descr="http://t3.gstatic.com/images?q=tbn:ANd9GcSrpha2XBFT68aJQ1fRUfxIHp-5oe76W_ThVmus9yGw3iHG6V21Qw"/>
          <p:cNvPicPr>
            <a:picLocks noChangeAspect="1" noChangeArrowheads="1"/>
          </p:cNvPicPr>
          <p:nvPr/>
        </p:nvPicPr>
        <p:blipFill>
          <a:blip r:embed="rId3" cstate="print"/>
          <a:srcRect/>
          <a:stretch>
            <a:fillRect/>
          </a:stretch>
        </p:blipFill>
        <p:spPr bwMode="auto">
          <a:xfrm rot="19793953">
            <a:off x="8285423" y="2723241"/>
            <a:ext cx="724406" cy="729840"/>
          </a:xfrm>
          <a:prstGeom prst="rect">
            <a:avLst/>
          </a:prstGeom>
          <a:noFill/>
          <a:ln>
            <a:solidFill>
              <a:srgbClr val="99FF33"/>
            </a:solidFill>
          </a:ln>
        </p:spPr>
      </p:pic>
      <p:sp>
        <p:nvSpPr>
          <p:cNvPr id="2" name="Title 1"/>
          <p:cNvSpPr>
            <a:spLocks noGrp="1"/>
          </p:cNvSpPr>
          <p:nvPr>
            <p:ph type="ctrTitle"/>
          </p:nvPr>
        </p:nvSpPr>
        <p:spPr>
          <a:xfrm>
            <a:off x="1066800" y="990600"/>
            <a:ext cx="7772400" cy="2076450"/>
          </a:xfrm>
          <a:effectLst>
            <a:outerShdw blurRad="50800" dist="38100" dir="18900000" algn="bl" rotWithShape="0">
              <a:prstClr val="black">
                <a:alpha val="40000"/>
              </a:prstClr>
            </a:outerShdw>
          </a:effectLst>
        </p:spPr>
        <p:txBody>
          <a:bodyPr>
            <a:normAutofit/>
          </a:bodyPr>
          <a:lstStyle/>
          <a:p>
            <a:pPr algn="ctr"/>
            <a:r>
              <a:rPr lang="en-US" sz="6000" b="1" cap="all" dirty="0" smtClean="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GREENING  HOSPITALS</a:t>
            </a:r>
            <a:endParaRPr lang="en-US" sz="6000" b="1" cap="all" dirty="0">
              <a:ln w="9000" cmpd="sng">
                <a:solidFill>
                  <a:schemeClr val="accent4">
                    <a:lumMod val="5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ubtitle 2"/>
          <p:cNvSpPr>
            <a:spLocks noGrp="1"/>
          </p:cNvSpPr>
          <p:nvPr>
            <p:ph type="subTitle" idx="1"/>
          </p:nvPr>
        </p:nvSpPr>
        <p:spPr>
          <a:xfrm>
            <a:off x="914400" y="3276600"/>
            <a:ext cx="6629400" cy="1295400"/>
          </a:xfrm>
        </p:spPr>
        <p:txBody>
          <a:bodyPr>
            <a:normAutofit fontScale="77500" lnSpcReduction="20000"/>
          </a:bodyPr>
          <a:lstStyle/>
          <a:p>
            <a:pPr algn="ctr"/>
            <a:r>
              <a:rPr lang="en-US" sz="4000" b="1" dirty="0" smtClean="0">
                <a:solidFill>
                  <a:schemeClr val="accent4"/>
                </a:solidFill>
              </a:rPr>
              <a:t>LUTHERAN MEDICAL CENTER</a:t>
            </a:r>
          </a:p>
          <a:p>
            <a:pPr algn="ctr"/>
            <a:r>
              <a:rPr lang="en-US" sz="4000" b="1" dirty="0" smtClean="0">
                <a:solidFill>
                  <a:schemeClr val="accent4"/>
                </a:solidFill>
              </a:rPr>
              <a:t>(LMC)</a:t>
            </a:r>
          </a:p>
          <a:p>
            <a:endParaRPr lang="en-US" dirty="0" smtClean="0">
              <a:solidFill>
                <a:srgbClr val="00B050"/>
              </a:solidFill>
            </a:endParaRPr>
          </a:p>
          <a:p>
            <a:endParaRPr lang="en-US" dirty="0">
              <a:solidFill>
                <a:srgbClr val="00B050"/>
              </a:solidFill>
            </a:endParaRPr>
          </a:p>
        </p:txBody>
      </p:sp>
      <p:sp>
        <p:nvSpPr>
          <p:cNvPr id="8" name="Oval 7"/>
          <p:cNvSpPr/>
          <p:nvPr/>
        </p:nvSpPr>
        <p:spPr>
          <a:xfrm>
            <a:off x="762000" y="1066800"/>
            <a:ext cx="685800" cy="609600"/>
          </a:xfrm>
          <a:prstGeom prst="ellipse">
            <a:avLst/>
          </a:prstGeom>
          <a:solidFill>
            <a:srgbClr val="92D05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914400" y="1905000"/>
            <a:ext cx="304800" cy="3048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1143000" y="304800"/>
            <a:ext cx="838200" cy="76200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par>
                                <p:cTn id="11" presetID="37"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900" decel="100000" fill="hold"/>
                                        <p:tgtEl>
                                          <p:spTgt spid="3">
                                            <p:txEl>
                                              <p:pRg st="1" end="1"/>
                                            </p:txEl>
                                          </p:spTgt>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xEl>
                                              <p:pRg st="1" end="1"/>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oyalty-Free Stock Vector Image: Green leafs"/>
          <p:cNvPicPr>
            <a:picLocks noChangeAspect="1" noChangeArrowheads="1"/>
          </p:cNvPicPr>
          <p:nvPr/>
        </p:nvPicPr>
        <p:blipFill>
          <a:blip r:embed="rId2" cstate="print"/>
          <a:srcRect/>
          <a:stretch>
            <a:fillRect/>
          </a:stretch>
        </p:blipFill>
        <p:spPr bwMode="auto">
          <a:xfrm>
            <a:off x="7772400" y="857249"/>
            <a:ext cx="1047750" cy="1047751"/>
          </a:xfrm>
          <a:prstGeom prst="rect">
            <a:avLst/>
          </a:prstGeom>
          <a:noFill/>
        </p:spPr>
      </p:pic>
      <p:sp>
        <p:nvSpPr>
          <p:cNvPr id="2" name="Title 1"/>
          <p:cNvSpPr>
            <a:spLocks noGrp="1"/>
          </p:cNvSpPr>
          <p:nvPr>
            <p:ph type="title"/>
          </p:nvPr>
        </p:nvSpPr>
        <p:spPr>
          <a:xfrm>
            <a:off x="533400" y="228600"/>
            <a:ext cx="8229600" cy="1143000"/>
          </a:xfrm>
        </p:spPr>
        <p:txBody>
          <a:bodyPr>
            <a:normAutofit/>
          </a:bodyPr>
          <a:lstStyle/>
          <a:p>
            <a:pPr algn="ctr"/>
            <a:r>
              <a:rPr lang="en-US" sz="5400" dirty="0" smtClean="0"/>
              <a:t>	</a:t>
            </a:r>
            <a:r>
              <a:rPr lang="en-US" sz="5400" b="1" dirty="0" smtClean="0">
                <a:solidFill>
                  <a:schemeClr val="accent4"/>
                </a:solidFill>
              </a:rPr>
              <a:t>STAKEHOLDERS</a:t>
            </a:r>
            <a:endParaRPr lang="en-US" sz="5400" b="1" dirty="0">
              <a:solidFill>
                <a:schemeClr val="accent4"/>
              </a:solidFill>
            </a:endParaRPr>
          </a:p>
        </p:txBody>
      </p:sp>
      <p:sp>
        <p:nvSpPr>
          <p:cNvPr id="3" name="Content Placeholder 2"/>
          <p:cNvSpPr>
            <a:spLocks noGrp="1"/>
          </p:cNvSpPr>
          <p:nvPr>
            <p:ph idx="1"/>
          </p:nvPr>
        </p:nvSpPr>
        <p:spPr/>
        <p:txBody>
          <a:bodyPr/>
          <a:lstStyle/>
          <a:p>
            <a:r>
              <a:rPr lang="en-US" dirty="0" smtClean="0"/>
              <a:t>Health care establishments</a:t>
            </a:r>
          </a:p>
          <a:p>
            <a:endParaRPr lang="en-US" dirty="0" smtClean="0"/>
          </a:p>
          <a:p>
            <a:r>
              <a:rPr lang="en-US" dirty="0" smtClean="0"/>
              <a:t>Health care providers</a:t>
            </a:r>
          </a:p>
          <a:p>
            <a:pPr algn="ctr"/>
            <a:endParaRPr lang="en-US" dirty="0" smtClean="0"/>
          </a:p>
          <a:p>
            <a:r>
              <a:rPr lang="en-US" dirty="0" smtClean="0"/>
              <a:t>Patients</a:t>
            </a:r>
          </a:p>
          <a:p>
            <a:endParaRPr lang="en-US" dirty="0" smtClean="0"/>
          </a:p>
          <a:p>
            <a:r>
              <a:rPr lang="en-US" dirty="0" smtClean="0"/>
              <a:t>Community</a:t>
            </a:r>
          </a:p>
          <a:p>
            <a:endParaRPr lang="en-US" dirty="0"/>
          </a:p>
        </p:txBody>
      </p:sp>
      <p:pic>
        <p:nvPicPr>
          <p:cNvPr id="13314" name="Picture 2" descr="Royalty-Free Stock Vector Image: Green leafs"/>
          <p:cNvPicPr>
            <a:picLocks noChangeAspect="1" noChangeArrowheads="1"/>
          </p:cNvPicPr>
          <p:nvPr/>
        </p:nvPicPr>
        <p:blipFill>
          <a:blip r:embed="rId2" cstate="print"/>
          <a:srcRect/>
          <a:stretch>
            <a:fillRect/>
          </a:stretch>
        </p:blipFill>
        <p:spPr bwMode="auto">
          <a:xfrm>
            <a:off x="1143000" y="0"/>
            <a:ext cx="1047750" cy="1047751"/>
          </a:xfrm>
          <a:prstGeom prst="rect">
            <a:avLst/>
          </a:prstGeom>
          <a:noFill/>
        </p:spPr>
      </p:pic>
      <p:pic>
        <p:nvPicPr>
          <p:cNvPr id="6" name="Picture 2" descr="Royalty-Free Stock Vector Image: Green leafs"/>
          <p:cNvPicPr>
            <a:picLocks noChangeAspect="1" noChangeArrowheads="1"/>
          </p:cNvPicPr>
          <p:nvPr/>
        </p:nvPicPr>
        <p:blipFill>
          <a:blip r:embed="rId3" cstate="print"/>
          <a:srcRect/>
          <a:stretch>
            <a:fillRect/>
          </a:stretch>
        </p:blipFill>
        <p:spPr bwMode="auto">
          <a:xfrm>
            <a:off x="1524000" y="1600200"/>
            <a:ext cx="361951" cy="361951"/>
          </a:xfrm>
          <a:prstGeom prst="rect">
            <a:avLst/>
          </a:prstGeom>
          <a:noFill/>
        </p:spPr>
      </p:pic>
      <p:pic>
        <p:nvPicPr>
          <p:cNvPr id="7" name="Picture 2" descr="Royalty-Free Stock Vector Image: Green leafs"/>
          <p:cNvPicPr>
            <a:picLocks noChangeAspect="1" noChangeArrowheads="1"/>
          </p:cNvPicPr>
          <p:nvPr/>
        </p:nvPicPr>
        <p:blipFill>
          <a:blip r:embed="rId3" cstate="print"/>
          <a:srcRect/>
          <a:stretch>
            <a:fillRect/>
          </a:stretch>
        </p:blipFill>
        <p:spPr bwMode="auto">
          <a:xfrm>
            <a:off x="1524000" y="2686049"/>
            <a:ext cx="361951" cy="361951"/>
          </a:xfrm>
          <a:prstGeom prst="rect">
            <a:avLst/>
          </a:prstGeom>
          <a:noFill/>
        </p:spPr>
      </p:pic>
      <p:pic>
        <p:nvPicPr>
          <p:cNvPr id="8" name="Picture 2" descr="Royalty-Free Stock Vector Image: Green leafs"/>
          <p:cNvPicPr>
            <a:picLocks noChangeAspect="1" noChangeArrowheads="1"/>
          </p:cNvPicPr>
          <p:nvPr/>
        </p:nvPicPr>
        <p:blipFill>
          <a:blip r:embed="rId3" cstate="print"/>
          <a:srcRect/>
          <a:stretch>
            <a:fillRect/>
          </a:stretch>
        </p:blipFill>
        <p:spPr bwMode="auto">
          <a:xfrm>
            <a:off x="1524000" y="3829049"/>
            <a:ext cx="361951" cy="361951"/>
          </a:xfrm>
          <a:prstGeom prst="rect">
            <a:avLst/>
          </a:prstGeom>
          <a:noFill/>
        </p:spPr>
      </p:pic>
      <p:pic>
        <p:nvPicPr>
          <p:cNvPr id="9" name="Picture 2" descr="Royalty-Free Stock Vector Image: Green leafs"/>
          <p:cNvPicPr>
            <a:picLocks noChangeAspect="1" noChangeArrowheads="1"/>
          </p:cNvPicPr>
          <p:nvPr/>
        </p:nvPicPr>
        <p:blipFill>
          <a:blip r:embed="rId3" cstate="print"/>
          <a:srcRect/>
          <a:stretch>
            <a:fillRect/>
          </a:stretch>
        </p:blipFill>
        <p:spPr bwMode="auto">
          <a:xfrm>
            <a:off x="1524000" y="4972049"/>
            <a:ext cx="361951" cy="361951"/>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http://imgs.sfgate.com/blogs/images/sfgate/green/2011/01/03/2372140859_103f81878d_z580x386.jpg"/>
          <p:cNvPicPr>
            <a:picLocks noChangeAspect="1" noChangeArrowheads="1"/>
          </p:cNvPicPr>
          <p:nvPr/>
        </p:nvPicPr>
        <p:blipFill>
          <a:blip r:embed="rId2" cstate="print">
            <a:grayscl/>
          </a:blip>
          <a:srcRect/>
          <a:stretch>
            <a:fillRect/>
          </a:stretch>
        </p:blipFill>
        <p:spPr bwMode="auto">
          <a:xfrm>
            <a:off x="5794951" y="4629149"/>
            <a:ext cx="3349049" cy="2228851"/>
          </a:xfrm>
          <a:prstGeom prst="rect">
            <a:avLst/>
          </a:prstGeom>
          <a:noFill/>
        </p:spPr>
      </p:pic>
      <p:sp>
        <p:nvSpPr>
          <p:cNvPr id="2" name="Title 1"/>
          <p:cNvSpPr>
            <a:spLocks noGrp="1"/>
          </p:cNvSpPr>
          <p:nvPr>
            <p:ph type="title"/>
          </p:nvPr>
        </p:nvSpPr>
        <p:spPr/>
        <p:txBody>
          <a:bodyPr>
            <a:normAutofit fontScale="90000"/>
          </a:bodyPr>
          <a:lstStyle/>
          <a:p>
            <a:pPr algn="ctr"/>
            <a:r>
              <a:rPr lang="en-US" sz="5400" b="1" dirty="0" smtClean="0">
                <a:solidFill>
                  <a:schemeClr val="accent4"/>
                </a:solidFill>
              </a:rPr>
              <a:t>MODEL PROGRAMS AT LMC</a:t>
            </a:r>
            <a:endParaRPr lang="en-US" sz="5400" b="1" dirty="0">
              <a:solidFill>
                <a:schemeClr val="accent4"/>
              </a:solidFill>
            </a:endParaRPr>
          </a:p>
        </p:txBody>
      </p:sp>
      <p:sp>
        <p:nvSpPr>
          <p:cNvPr id="3" name="Content Placeholder 2"/>
          <p:cNvSpPr>
            <a:spLocks noGrp="1"/>
          </p:cNvSpPr>
          <p:nvPr>
            <p:ph idx="1"/>
          </p:nvPr>
        </p:nvSpPr>
        <p:spPr>
          <a:xfrm>
            <a:off x="609600" y="1600200"/>
            <a:ext cx="8229600" cy="4525963"/>
          </a:xfrm>
        </p:spPr>
        <p:txBody>
          <a:bodyPr>
            <a:normAutofit fontScale="85000" lnSpcReduction="20000"/>
          </a:bodyPr>
          <a:lstStyle/>
          <a:p>
            <a:pPr algn="ctr">
              <a:buNone/>
            </a:pPr>
            <a:r>
              <a:rPr lang="en-US" sz="3500" b="1" dirty="0" smtClean="0"/>
              <a:t> 	Pharmaceutical Waste Collection Program</a:t>
            </a:r>
          </a:p>
          <a:p>
            <a:pPr>
              <a:buNone/>
            </a:pPr>
            <a:r>
              <a:rPr lang="en-US" dirty="0" smtClean="0"/>
              <a:t>   LMC is now collecting medication in separate     container because it is required by agencies such as Federal and State government, Environmental Protection Agency (EPA), and The Joint Commission.</a:t>
            </a:r>
          </a:p>
          <a:p>
            <a:pPr>
              <a:buNone/>
            </a:pPr>
            <a:r>
              <a:rPr lang="en-US" dirty="0"/>
              <a:t>  </a:t>
            </a:r>
            <a:r>
              <a:rPr lang="en-US" dirty="0" smtClean="0"/>
              <a:t> </a:t>
            </a:r>
          </a:p>
          <a:p>
            <a:pPr>
              <a:buNone/>
            </a:pPr>
            <a:r>
              <a:rPr lang="en-US" dirty="0" smtClean="0"/>
              <a:t>	Unfortunately, drug residues have been detected in lakes, rivers, and drinking water supplies caused from waste waters from hospitals, manufacturers, and homes.</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90600"/>
            <a:ext cx="7498080" cy="4800600"/>
          </a:xfrm>
        </p:spPr>
        <p:txBody>
          <a:bodyPr>
            <a:normAutofit/>
          </a:bodyPr>
          <a:lstStyle/>
          <a:p>
            <a:pPr>
              <a:buNone/>
            </a:pPr>
            <a:r>
              <a:rPr lang="en-US" dirty="0" smtClean="0"/>
              <a:t>Nursing Inpatient Units</a:t>
            </a:r>
          </a:p>
          <a:p>
            <a:pPr>
              <a:buNone/>
            </a:pPr>
            <a:r>
              <a:rPr lang="en-US" dirty="0"/>
              <a:t>	</a:t>
            </a:r>
            <a:r>
              <a:rPr lang="en-US" dirty="0" smtClean="0"/>
              <a:t>	Partial medications (such as	 	</a:t>
            </a:r>
            <a:r>
              <a:rPr lang="en-US" dirty="0" err="1" smtClean="0"/>
              <a:t>coumadin</a:t>
            </a:r>
            <a:r>
              <a:rPr lang="en-US" dirty="0" smtClean="0"/>
              <a:t>) are placed in small 	black containers. </a:t>
            </a:r>
          </a:p>
          <a:p>
            <a:pPr>
              <a:buNone/>
            </a:pPr>
            <a:r>
              <a:rPr lang="en-US" dirty="0"/>
              <a:t>		</a:t>
            </a:r>
            <a:r>
              <a:rPr lang="en-US" dirty="0" smtClean="0"/>
              <a:t> 	no sharps</a:t>
            </a:r>
          </a:p>
          <a:p>
            <a:pPr>
              <a:buNone/>
            </a:pPr>
            <a:r>
              <a:rPr lang="en-US" dirty="0"/>
              <a:t>	</a:t>
            </a:r>
            <a:r>
              <a:rPr lang="en-US" dirty="0" smtClean="0"/>
              <a:t>	 	empty </a:t>
            </a:r>
            <a:r>
              <a:rPr lang="en-US" dirty="0" err="1" smtClean="0"/>
              <a:t>coumadin</a:t>
            </a:r>
            <a:r>
              <a:rPr lang="en-US" dirty="0" smtClean="0"/>
              <a:t> containers</a:t>
            </a:r>
          </a:p>
          <a:p>
            <a:pPr>
              <a:buNone/>
            </a:pPr>
            <a:r>
              <a:rPr lang="en-US" dirty="0"/>
              <a:t>	</a:t>
            </a:r>
            <a:r>
              <a:rPr lang="en-US" dirty="0" smtClean="0"/>
              <a:t>	 	nicotine packages/patches</a:t>
            </a:r>
          </a:p>
          <a:p>
            <a:pPr>
              <a:buNone/>
            </a:pPr>
            <a:r>
              <a:rPr lang="en-US" dirty="0" smtClean="0"/>
              <a:t>		</a:t>
            </a:r>
            <a:endParaRPr lang="en-US" dirty="0"/>
          </a:p>
        </p:txBody>
      </p:sp>
      <p:sp>
        <p:nvSpPr>
          <p:cNvPr id="5" name="Rectangle 4"/>
          <p:cNvSpPr/>
          <p:nvPr/>
        </p:nvSpPr>
        <p:spPr>
          <a:xfrm>
            <a:off x="5105400" y="0"/>
            <a:ext cx="4103944" cy="369332"/>
          </a:xfrm>
          <a:prstGeom prst="rect">
            <a:avLst/>
          </a:prstGeom>
        </p:spPr>
        <p:txBody>
          <a:bodyPr wrap="none">
            <a:spAutoFit/>
          </a:bodyPr>
          <a:lstStyle/>
          <a:p>
            <a:r>
              <a:rPr lang="en-US" dirty="0" smtClean="0">
                <a:solidFill>
                  <a:schemeClr val="bg1">
                    <a:lumMod val="75000"/>
                  </a:schemeClr>
                </a:solidFill>
              </a:rPr>
              <a:t>Model Programs at LMC Continued</a:t>
            </a:r>
            <a:endParaRPr lang="en-US" dirty="0">
              <a:solidFill>
                <a:schemeClr val="bg1">
                  <a:lumMod val="75000"/>
                </a:schemeClr>
              </a:solidFill>
            </a:endParaRPr>
          </a:p>
        </p:txBody>
      </p:sp>
      <p:pic>
        <p:nvPicPr>
          <p:cNvPr id="11268" name="Picture 4" descr="http://www.montgomeryschoolsmd.org/uploadedImages/schools/sligoms/mediacenter/going%20green%202.jpg"/>
          <p:cNvPicPr>
            <a:picLocks noChangeAspect="1" noChangeArrowheads="1"/>
          </p:cNvPicPr>
          <p:nvPr/>
        </p:nvPicPr>
        <p:blipFill>
          <a:blip r:embed="rId2" cstate="print"/>
          <a:srcRect/>
          <a:stretch>
            <a:fillRect/>
          </a:stretch>
        </p:blipFill>
        <p:spPr bwMode="auto">
          <a:xfrm rot="884544">
            <a:off x="7239000" y="4800600"/>
            <a:ext cx="1371600" cy="1603764"/>
          </a:xfrm>
          <a:prstGeom prst="rect">
            <a:avLst/>
          </a:prstGeom>
          <a:noFill/>
        </p:spPr>
      </p:pic>
      <p:pic>
        <p:nvPicPr>
          <p:cNvPr id="11270" name="Picture 6" descr="http://www.webstaurantstore.com/cal-mil-640-countertop-waste-container-black/cal-mil-640-countertop-waste-container-black.jpg"/>
          <p:cNvPicPr>
            <a:picLocks noChangeAspect="1" noChangeArrowheads="1"/>
          </p:cNvPicPr>
          <p:nvPr/>
        </p:nvPicPr>
        <p:blipFill>
          <a:blip r:embed="rId3" cstate="print"/>
          <a:srcRect/>
          <a:stretch>
            <a:fillRect/>
          </a:stretch>
        </p:blipFill>
        <p:spPr bwMode="auto">
          <a:xfrm rot="20968561">
            <a:off x="1524000" y="4953000"/>
            <a:ext cx="1371600" cy="1524000"/>
          </a:xfrm>
          <a:prstGeom prst="rect">
            <a:avLst/>
          </a:prstGeom>
          <a:noFill/>
        </p:spPr>
      </p:pic>
      <p:sp>
        <p:nvSpPr>
          <p:cNvPr id="8" name="Oval 7"/>
          <p:cNvSpPr/>
          <p:nvPr/>
        </p:nvSpPr>
        <p:spPr>
          <a:xfrm>
            <a:off x="381000" y="990600"/>
            <a:ext cx="685800" cy="609600"/>
          </a:xfrm>
          <a:prstGeom prst="ellipse">
            <a:avLst/>
          </a:prstGeom>
          <a:solidFill>
            <a:srgbClr val="92D05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533400" y="1828800"/>
            <a:ext cx="304800" cy="3048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762000" y="228600"/>
            <a:ext cx="838200" cy="76200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11" name="Picture 4" descr="http://dunncountywi.govoffice2.com/vertical/Sites/%7B8D65D186-760D-414B-890C-7C4376A23107%7D/uploads/%7BDA71EDEB-9D95-4761-A82A-88A5C2E8CBFC%7D.GIF"/>
          <p:cNvPicPr>
            <a:picLocks noChangeAspect="1" noChangeArrowheads="1"/>
          </p:cNvPicPr>
          <p:nvPr/>
        </p:nvPicPr>
        <p:blipFill>
          <a:blip r:embed="rId4" cstate="print"/>
          <a:srcRect/>
          <a:stretch>
            <a:fillRect/>
          </a:stretch>
        </p:blipFill>
        <p:spPr bwMode="auto">
          <a:xfrm>
            <a:off x="990600" y="1371600"/>
            <a:ext cx="1246950" cy="106519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1295400"/>
            <a:ext cx="6096000" cy="4038600"/>
          </a:xfrm>
        </p:spPr>
        <p:txBody>
          <a:bodyPr>
            <a:normAutofit fontScale="55000" lnSpcReduction="20000"/>
          </a:bodyPr>
          <a:lstStyle/>
          <a:p>
            <a:pPr>
              <a:buNone/>
            </a:pPr>
            <a:r>
              <a:rPr lang="en-US" dirty="0" smtClean="0"/>
              <a:t>	</a:t>
            </a:r>
            <a:r>
              <a:rPr lang="en-US" sz="4700" dirty="0" err="1" smtClean="0"/>
              <a:t>Nacortics</a:t>
            </a:r>
            <a:r>
              <a:rPr lang="en-US" sz="4700" dirty="0" smtClean="0"/>
              <a:t>/DEA controlled </a:t>
            </a:r>
          </a:p>
          <a:p>
            <a:pPr>
              <a:buNone/>
            </a:pPr>
            <a:r>
              <a:rPr lang="en-US" sz="4700" dirty="0" smtClean="0"/>
              <a:t>	substances are disposed in </a:t>
            </a:r>
          </a:p>
          <a:p>
            <a:pPr>
              <a:buNone/>
            </a:pPr>
            <a:r>
              <a:rPr lang="en-US" sz="4700" dirty="0" smtClean="0"/>
              <a:t>	omnicell return bins.</a:t>
            </a:r>
          </a:p>
          <a:p>
            <a:pPr>
              <a:buNone/>
            </a:pPr>
            <a:r>
              <a:rPr lang="en-US" sz="4700" dirty="0" smtClean="0"/>
              <a:t>	</a:t>
            </a:r>
          </a:p>
          <a:p>
            <a:pPr>
              <a:buNone/>
            </a:pPr>
            <a:r>
              <a:rPr lang="en-US" sz="4700" dirty="0" smtClean="0"/>
              <a:t>	Inhalers and aerosol are placed </a:t>
            </a:r>
          </a:p>
          <a:p>
            <a:pPr>
              <a:buNone/>
            </a:pPr>
            <a:r>
              <a:rPr lang="en-US" sz="4700" dirty="0" smtClean="0"/>
              <a:t>	in patient medication cassette for </a:t>
            </a:r>
          </a:p>
          <a:p>
            <a:pPr>
              <a:buNone/>
            </a:pPr>
            <a:r>
              <a:rPr lang="en-US" sz="4700" dirty="0" smtClean="0"/>
              <a:t>	return to pharmacy.</a:t>
            </a:r>
          </a:p>
          <a:p>
            <a:pPr>
              <a:buNone/>
            </a:pPr>
            <a:endParaRPr lang="en-US" dirty="0" smtClean="0"/>
          </a:p>
          <a:p>
            <a:pPr>
              <a:buNone/>
            </a:pPr>
            <a:r>
              <a:rPr lang="en-US" dirty="0"/>
              <a:t>	</a:t>
            </a:r>
            <a:endParaRPr lang="en-US" dirty="0" smtClean="0"/>
          </a:p>
          <a:p>
            <a:pPr>
              <a:buNone/>
            </a:pPr>
            <a:r>
              <a:rPr lang="en-US" dirty="0"/>
              <a:t>	</a:t>
            </a:r>
            <a:endParaRPr lang="en-US" dirty="0" smtClean="0"/>
          </a:p>
          <a:p>
            <a:pPr>
              <a:buNone/>
            </a:pPr>
            <a:r>
              <a:rPr lang="en-US" dirty="0" smtClean="0"/>
              <a:t>	</a:t>
            </a:r>
            <a:endParaRPr lang="en-US" dirty="0"/>
          </a:p>
        </p:txBody>
      </p:sp>
      <p:sp>
        <p:nvSpPr>
          <p:cNvPr id="4" name="Rectangle 3"/>
          <p:cNvSpPr/>
          <p:nvPr/>
        </p:nvSpPr>
        <p:spPr>
          <a:xfrm>
            <a:off x="5040056" y="0"/>
            <a:ext cx="4103944" cy="369332"/>
          </a:xfrm>
          <a:prstGeom prst="rect">
            <a:avLst/>
          </a:prstGeom>
        </p:spPr>
        <p:txBody>
          <a:bodyPr wrap="none">
            <a:spAutoFit/>
          </a:bodyPr>
          <a:lstStyle/>
          <a:p>
            <a:r>
              <a:rPr lang="en-US" dirty="0" smtClean="0">
                <a:solidFill>
                  <a:schemeClr val="bg1">
                    <a:lumMod val="75000"/>
                  </a:schemeClr>
                </a:solidFill>
              </a:rPr>
              <a:t>Model Programs at LMC Continued</a:t>
            </a:r>
            <a:endParaRPr lang="en-US" dirty="0">
              <a:solidFill>
                <a:schemeClr val="bg1">
                  <a:lumMod val="75000"/>
                </a:schemeClr>
              </a:solidFill>
            </a:endParaRPr>
          </a:p>
        </p:txBody>
      </p:sp>
      <p:pic>
        <p:nvPicPr>
          <p:cNvPr id="10" name="Picture 4" descr="http://dunncountywi.govoffice2.com/vertical/Sites/%7B8D65D186-760D-414B-890C-7C4376A23107%7D/uploads/%7BDA71EDEB-9D95-4761-A82A-88A5C2E8CBFC%7D.GIF"/>
          <p:cNvPicPr>
            <a:picLocks noChangeAspect="1" noChangeArrowheads="1"/>
          </p:cNvPicPr>
          <p:nvPr/>
        </p:nvPicPr>
        <p:blipFill>
          <a:blip r:embed="rId2" cstate="print"/>
          <a:srcRect/>
          <a:stretch>
            <a:fillRect/>
          </a:stretch>
        </p:blipFill>
        <p:spPr bwMode="auto">
          <a:xfrm>
            <a:off x="962850" y="990600"/>
            <a:ext cx="1246950" cy="1065191"/>
          </a:xfrm>
          <a:prstGeom prst="rect">
            <a:avLst/>
          </a:prstGeom>
          <a:noFill/>
        </p:spPr>
      </p:pic>
      <p:pic>
        <p:nvPicPr>
          <p:cNvPr id="11" name="Picture 4" descr="http://dunncountywi.govoffice2.com/vertical/Sites/%7B8D65D186-760D-414B-890C-7C4376A23107%7D/uploads/%7BDA71EDEB-9D95-4761-A82A-88A5C2E8CBFC%7D.GIF"/>
          <p:cNvPicPr>
            <a:picLocks noChangeAspect="1" noChangeArrowheads="1"/>
          </p:cNvPicPr>
          <p:nvPr/>
        </p:nvPicPr>
        <p:blipFill>
          <a:blip r:embed="rId2" cstate="print"/>
          <a:srcRect/>
          <a:stretch>
            <a:fillRect/>
          </a:stretch>
        </p:blipFill>
        <p:spPr bwMode="auto">
          <a:xfrm>
            <a:off x="962850" y="2590800"/>
            <a:ext cx="1246950" cy="106519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blogs.trb.com/features/consumer/shopping/blog/EarthRecycle.jpg"/>
          <p:cNvPicPr>
            <a:picLocks noChangeAspect="1" noChangeArrowheads="1"/>
          </p:cNvPicPr>
          <p:nvPr/>
        </p:nvPicPr>
        <p:blipFill>
          <a:blip r:embed="rId2" cstate="print"/>
          <a:srcRect/>
          <a:stretch>
            <a:fillRect/>
          </a:stretch>
        </p:blipFill>
        <p:spPr bwMode="auto">
          <a:xfrm>
            <a:off x="6543162" y="3962400"/>
            <a:ext cx="2600838" cy="2895600"/>
          </a:xfrm>
          <a:prstGeom prst="rect">
            <a:avLst/>
          </a:prstGeom>
          <a:noFill/>
        </p:spPr>
      </p:pic>
      <p:sp>
        <p:nvSpPr>
          <p:cNvPr id="4" name="Rectangle 3"/>
          <p:cNvSpPr/>
          <p:nvPr/>
        </p:nvSpPr>
        <p:spPr>
          <a:xfrm>
            <a:off x="2057400" y="1295400"/>
            <a:ext cx="6019800" cy="4324261"/>
          </a:xfrm>
          <a:prstGeom prst="rect">
            <a:avLst/>
          </a:prstGeom>
        </p:spPr>
        <p:txBody>
          <a:bodyPr wrap="square">
            <a:spAutoFit/>
          </a:bodyPr>
          <a:lstStyle/>
          <a:p>
            <a:pPr>
              <a:buNone/>
            </a:pPr>
            <a:r>
              <a:rPr lang="en-US" sz="2500" dirty="0" smtClean="0"/>
              <a:t>Biohazard pharmaceuticals (albumin, thrombin) are returned to pharmacy and discarded in biohazard red bags. </a:t>
            </a:r>
          </a:p>
          <a:p>
            <a:pPr>
              <a:buNone/>
            </a:pPr>
            <a:endParaRPr lang="en-US" sz="2500" dirty="0" smtClean="0"/>
          </a:p>
          <a:p>
            <a:pPr>
              <a:buNone/>
            </a:pPr>
            <a:endParaRPr lang="en-US" sz="2500" dirty="0" smtClean="0"/>
          </a:p>
          <a:p>
            <a:pPr>
              <a:buNone/>
            </a:pPr>
            <a:r>
              <a:rPr lang="en-US" sz="2500" dirty="0" smtClean="0"/>
              <a:t>Drain or sink disposal are allowed for only IV fluids without medication (normal saline, dextrose solutions), TPN without insulin, IV fluids with electrolytes (potassium chloride, magnesium).</a:t>
            </a:r>
            <a:endParaRPr lang="en-US" sz="2500" dirty="0"/>
          </a:p>
        </p:txBody>
      </p:sp>
      <p:pic>
        <p:nvPicPr>
          <p:cNvPr id="5" name="Picture 4" descr="http://dunncountywi.govoffice2.com/vertical/Sites/%7B8D65D186-760D-414B-890C-7C4376A23107%7D/uploads/%7BDA71EDEB-9D95-4761-A82A-88A5C2E8CBFC%7D.GIF"/>
          <p:cNvPicPr>
            <a:picLocks noChangeAspect="1" noChangeArrowheads="1"/>
          </p:cNvPicPr>
          <p:nvPr/>
        </p:nvPicPr>
        <p:blipFill>
          <a:blip r:embed="rId3" cstate="print"/>
          <a:srcRect/>
          <a:stretch>
            <a:fillRect/>
          </a:stretch>
        </p:blipFill>
        <p:spPr bwMode="auto">
          <a:xfrm>
            <a:off x="838200" y="1066800"/>
            <a:ext cx="1246950" cy="1065191"/>
          </a:xfrm>
          <a:prstGeom prst="rect">
            <a:avLst/>
          </a:prstGeom>
          <a:noFill/>
        </p:spPr>
      </p:pic>
      <p:pic>
        <p:nvPicPr>
          <p:cNvPr id="6" name="Picture 4" descr="http://dunncountywi.govoffice2.com/vertical/Sites/%7B8D65D186-760D-414B-890C-7C4376A23107%7D/uploads/%7BDA71EDEB-9D95-4761-A82A-88A5C2E8CBFC%7D.GIF"/>
          <p:cNvPicPr>
            <a:picLocks noChangeAspect="1" noChangeArrowheads="1"/>
          </p:cNvPicPr>
          <p:nvPr/>
        </p:nvPicPr>
        <p:blipFill>
          <a:blip r:embed="rId3" cstate="print"/>
          <a:srcRect/>
          <a:stretch>
            <a:fillRect/>
          </a:stretch>
        </p:blipFill>
        <p:spPr bwMode="auto">
          <a:xfrm>
            <a:off x="838200" y="2971800"/>
            <a:ext cx="1246950" cy="106519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	Trace chemotherapy (empty chemo syringes, vials, IV bags, contaminated personal protective equipment (PPE) are placed in yellow bins.</a:t>
            </a:r>
          </a:p>
          <a:p>
            <a:pPr>
              <a:buNone/>
            </a:pPr>
            <a:r>
              <a:rPr lang="en-US" dirty="0"/>
              <a:t>	</a:t>
            </a:r>
            <a:endParaRPr lang="en-US" dirty="0" smtClean="0"/>
          </a:p>
          <a:p>
            <a:pPr>
              <a:buNone/>
            </a:pPr>
            <a:r>
              <a:rPr lang="en-US" dirty="0" smtClean="0"/>
              <a:t>	Chemotherapy with more than 3% must be disposed in “Black flammable/</a:t>
            </a:r>
            <a:r>
              <a:rPr lang="en-US" dirty="0" err="1" smtClean="0"/>
              <a:t>toxic”bins</a:t>
            </a:r>
            <a:r>
              <a:rPr lang="en-US" dirty="0" smtClean="0"/>
              <a:t>.</a:t>
            </a:r>
            <a:endParaRPr lang="en-US" dirty="0"/>
          </a:p>
        </p:txBody>
      </p:sp>
      <p:sp>
        <p:nvSpPr>
          <p:cNvPr id="4" name="Rectangle 3"/>
          <p:cNvSpPr/>
          <p:nvPr/>
        </p:nvSpPr>
        <p:spPr>
          <a:xfrm>
            <a:off x="5040056" y="0"/>
            <a:ext cx="4103944" cy="369332"/>
          </a:xfrm>
          <a:prstGeom prst="rect">
            <a:avLst/>
          </a:prstGeom>
        </p:spPr>
        <p:txBody>
          <a:bodyPr wrap="none">
            <a:spAutoFit/>
          </a:bodyPr>
          <a:lstStyle/>
          <a:p>
            <a:r>
              <a:rPr lang="en-US" dirty="0" smtClean="0">
                <a:solidFill>
                  <a:schemeClr val="bg1">
                    <a:lumMod val="75000"/>
                  </a:schemeClr>
                </a:solidFill>
              </a:rPr>
              <a:t>Model Programs at LMC Continued</a:t>
            </a:r>
            <a:endParaRPr lang="en-US" dirty="0">
              <a:solidFill>
                <a:schemeClr val="bg1">
                  <a:lumMod val="75000"/>
                </a:schemeClr>
              </a:solidFill>
            </a:endParaRPr>
          </a:p>
        </p:txBody>
      </p:sp>
      <p:sp>
        <p:nvSpPr>
          <p:cNvPr id="8" name="Oval 7"/>
          <p:cNvSpPr/>
          <p:nvPr/>
        </p:nvSpPr>
        <p:spPr>
          <a:xfrm>
            <a:off x="762000" y="1066800"/>
            <a:ext cx="685800" cy="609600"/>
          </a:xfrm>
          <a:prstGeom prst="ellipse">
            <a:avLst/>
          </a:prstGeom>
          <a:solidFill>
            <a:srgbClr val="92D05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Connector 8"/>
          <p:cNvSpPr/>
          <p:nvPr/>
        </p:nvSpPr>
        <p:spPr>
          <a:xfrm>
            <a:off x="914400" y="1905000"/>
            <a:ext cx="304800" cy="3048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Connector 9"/>
          <p:cNvSpPr/>
          <p:nvPr/>
        </p:nvSpPr>
        <p:spPr>
          <a:xfrm>
            <a:off x="1143000" y="304800"/>
            <a:ext cx="838200" cy="76200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9220" name="Picture 4" descr="http://www.wynnmed.com/images/2-Gal%20Sharps%20Container%20Yellow.JPG"/>
          <p:cNvPicPr>
            <a:picLocks noChangeAspect="1" noChangeArrowheads="1"/>
          </p:cNvPicPr>
          <p:nvPr/>
        </p:nvPicPr>
        <p:blipFill>
          <a:blip r:embed="rId2" cstate="print"/>
          <a:srcRect/>
          <a:stretch>
            <a:fillRect/>
          </a:stretch>
        </p:blipFill>
        <p:spPr bwMode="auto">
          <a:xfrm rot="21053413">
            <a:off x="824074" y="1829264"/>
            <a:ext cx="1037478" cy="8667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381000"/>
            <a:ext cx="7498080" cy="6477000"/>
          </a:xfrm>
        </p:spPr>
        <p:txBody>
          <a:bodyPr>
            <a:normAutofit fontScale="92500" lnSpcReduction="10000"/>
          </a:bodyPr>
          <a:lstStyle/>
          <a:p>
            <a:pPr algn="ctr">
              <a:buNone/>
            </a:pPr>
            <a:r>
              <a:rPr lang="en-US" b="1" dirty="0" smtClean="0"/>
              <a:t>Hazardous Materials and Waste Management Program</a:t>
            </a:r>
          </a:p>
          <a:p>
            <a:pPr>
              <a:buNone/>
            </a:pPr>
            <a:r>
              <a:rPr lang="en-US" b="1" dirty="0"/>
              <a:t>	</a:t>
            </a:r>
            <a:r>
              <a:rPr lang="en-US" dirty="0" smtClean="0"/>
              <a:t>Inspection of hazardous material storage areas</a:t>
            </a:r>
          </a:p>
          <a:p>
            <a:pPr>
              <a:buNone/>
            </a:pPr>
            <a:endParaRPr lang="en-US" dirty="0" smtClean="0"/>
          </a:p>
          <a:p>
            <a:pPr>
              <a:buNone/>
            </a:pPr>
            <a:r>
              <a:rPr lang="en-US" b="1" dirty="0"/>
              <a:t>	</a:t>
            </a:r>
            <a:r>
              <a:rPr lang="en-US" dirty="0" smtClean="0"/>
              <a:t>Training staff that handles hazardous materials and waste</a:t>
            </a:r>
          </a:p>
          <a:p>
            <a:pPr>
              <a:buNone/>
            </a:pPr>
            <a:endParaRPr lang="en-US" dirty="0" smtClean="0"/>
          </a:p>
          <a:p>
            <a:pPr>
              <a:buNone/>
            </a:pPr>
            <a:r>
              <a:rPr lang="en-US" dirty="0"/>
              <a:t>	</a:t>
            </a:r>
            <a:r>
              <a:rPr lang="en-US" dirty="0" smtClean="0"/>
              <a:t>Conducting risk assessments</a:t>
            </a:r>
          </a:p>
          <a:p>
            <a:pPr>
              <a:buNone/>
            </a:pPr>
            <a:r>
              <a:rPr lang="en-US" dirty="0"/>
              <a:t>	</a:t>
            </a:r>
            <a:endParaRPr lang="en-US" dirty="0" smtClean="0"/>
          </a:p>
          <a:p>
            <a:pPr>
              <a:buNone/>
            </a:pPr>
            <a:r>
              <a:rPr lang="en-US" dirty="0" smtClean="0"/>
              <a:t>	Reviewing the waste process</a:t>
            </a:r>
          </a:p>
          <a:p>
            <a:pPr>
              <a:buNone/>
            </a:pPr>
            <a:r>
              <a:rPr lang="en-US" dirty="0"/>
              <a:t>	</a:t>
            </a:r>
            <a:endParaRPr lang="en-US" dirty="0" smtClean="0"/>
          </a:p>
          <a:p>
            <a:pPr>
              <a:buNone/>
            </a:pPr>
            <a:r>
              <a:rPr lang="en-US" dirty="0" smtClean="0"/>
              <a:t>	</a:t>
            </a:r>
            <a:endParaRPr lang="en-US" dirty="0"/>
          </a:p>
        </p:txBody>
      </p:sp>
      <p:sp>
        <p:nvSpPr>
          <p:cNvPr id="4" name="Rectangle 3"/>
          <p:cNvSpPr/>
          <p:nvPr/>
        </p:nvSpPr>
        <p:spPr>
          <a:xfrm>
            <a:off x="5040056" y="0"/>
            <a:ext cx="4103944" cy="369332"/>
          </a:xfrm>
          <a:prstGeom prst="rect">
            <a:avLst/>
          </a:prstGeom>
        </p:spPr>
        <p:txBody>
          <a:bodyPr wrap="none">
            <a:spAutoFit/>
          </a:bodyPr>
          <a:lstStyle/>
          <a:p>
            <a:r>
              <a:rPr lang="en-US" dirty="0" smtClean="0">
                <a:solidFill>
                  <a:schemeClr val="bg1">
                    <a:lumMod val="75000"/>
                  </a:schemeClr>
                </a:solidFill>
              </a:rPr>
              <a:t>Model Programs at LMC Continued</a:t>
            </a:r>
            <a:endParaRPr lang="en-US" dirty="0">
              <a:solidFill>
                <a:schemeClr val="bg1">
                  <a:lumMod val="75000"/>
                </a:schemeClr>
              </a:solidFill>
            </a:endParaRPr>
          </a:p>
        </p:txBody>
      </p:sp>
      <p:sp>
        <p:nvSpPr>
          <p:cNvPr id="5" name="Oval 4"/>
          <p:cNvSpPr/>
          <p:nvPr/>
        </p:nvSpPr>
        <p:spPr>
          <a:xfrm flipH="1">
            <a:off x="8305800" y="3962400"/>
            <a:ext cx="609600" cy="533400"/>
          </a:xfrm>
          <a:prstGeom prst="ellipse">
            <a:avLst/>
          </a:prstGeom>
          <a:solidFill>
            <a:srgbClr val="92D05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flipH="1">
            <a:off x="7696200" y="4572000"/>
            <a:ext cx="270933" cy="2667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flipH="1">
            <a:off x="7543800" y="3048000"/>
            <a:ext cx="745067" cy="66675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8" name="Flowchart: Connector 7"/>
          <p:cNvSpPr/>
          <p:nvPr/>
        </p:nvSpPr>
        <p:spPr>
          <a:xfrm flipH="1">
            <a:off x="7696200" y="5410200"/>
            <a:ext cx="745067" cy="666750"/>
          </a:xfrm>
          <a:prstGeom prst="flowChartConnector">
            <a:avLst/>
          </a:prstGeom>
          <a:solidFill>
            <a:schemeClr val="accent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2020site.org/trees/images/leaf-maple.jpg"/>
          <p:cNvPicPr>
            <a:picLocks noChangeAspect="1" noChangeArrowheads="1"/>
          </p:cNvPicPr>
          <p:nvPr/>
        </p:nvPicPr>
        <p:blipFill>
          <a:blip r:embed="rId2" cstate="print"/>
          <a:srcRect/>
          <a:stretch>
            <a:fillRect/>
          </a:stretch>
        </p:blipFill>
        <p:spPr bwMode="auto">
          <a:xfrm rot="20577079">
            <a:off x="1085934" y="1160005"/>
            <a:ext cx="762000" cy="1143000"/>
          </a:xfrm>
          <a:prstGeom prst="rect">
            <a:avLst/>
          </a:prstGeom>
          <a:noFill/>
        </p:spPr>
      </p:pic>
      <p:pic>
        <p:nvPicPr>
          <p:cNvPr id="34818" name="Picture 2" descr="http://t2.gstatic.com/images?q=tbn:ANd9GcQGQAmw1J7ZPigO051uqmVKWJbLdwnenVeFq8FNYOGE5t3XKToCUpNBrK0G"/>
          <p:cNvPicPr>
            <a:picLocks noChangeAspect="1" noChangeArrowheads="1"/>
          </p:cNvPicPr>
          <p:nvPr/>
        </p:nvPicPr>
        <p:blipFill>
          <a:blip r:embed="rId3" cstate="print"/>
          <a:srcRect/>
          <a:stretch>
            <a:fillRect/>
          </a:stretch>
        </p:blipFill>
        <p:spPr bwMode="auto">
          <a:xfrm>
            <a:off x="7096125" y="4629150"/>
            <a:ext cx="2047875" cy="2228850"/>
          </a:xfrm>
          <a:prstGeom prst="rect">
            <a:avLst/>
          </a:prstGeom>
          <a:noFill/>
        </p:spPr>
      </p:pic>
      <p:sp>
        <p:nvSpPr>
          <p:cNvPr id="4" name="Rectangle 3"/>
          <p:cNvSpPr/>
          <p:nvPr/>
        </p:nvSpPr>
        <p:spPr>
          <a:xfrm>
            <a:off x="5040056" y="0"/>
            <a:ext cx="4103944" cy="369332"/>
          </a:xfrm>
          <a:prstGeom prst="rect">
            <a:avLst/>
          </a:prstGeom>
        </p:spPr>
        <p:txBody>
          <a:bodyPr wrap="none">
            <a:spAutoFit/>
          </a:bodyPr>
          <a:lstStyle/>
          <a:p>
            <a:r>
              <a:rPr lang="en-US" dirty="0" smtClean="0">
                <a:solidFill>
                  <a:schemeClr val="bg1">
                    <a:lumMod val="75000"/>
                  </a:schemeClr>
                </a:solidFill>
              </a:rPr>
              <a:t>Model Programs at LMC Continued</a:t>
            </a:r>
            <a:endParaRPr lang="en-US" dirty="0">
              <a:solidFill>
                <a:schemeClr val="bg1">
                  <a:lumMod val="75000"/>
                </a:schemeClr>
              </a:solidFill>
            </a:endParaRPr>
          </a:p>
        </p:txBody>
      </p:sp>
      <p:sp>
        <p:nvSpPr>
          <p:cNvPr id="5" name="Rectangle 4"/>
          <p:cNvSpPr/>
          <p:nvPr/>
        </p:nvSpPr>
        <p:spPr>
          <a:xfrm>
            <a:off x="2286000" y="914400"/>
            <a:ext cx="5867400" cy="5755422"/>
          </a:xfrm>
          <a:prstGeom prst="rect">
            <a:avLst/>
          </a:prstGeom>
        </p:spPr>
        <p:txBody>
          <a:bodyPr wrap="square">
            <a:spAutoFit/>
          </a:bodyPr>
          <a:lstStyle/>
          <a:p>
            <a:pPr>
              <a:buNone/>
            </a:pPr>
            <a:r>
              <a:rPr lang="en-US" sz="2500" dirty="0" smtClean="0"/>
              <a:t>Testing and inspection of eye wash stations</a:t>
            </a:r>
          </a:p>
          <a:p>
            <a:pPr>
              <a:buNone/>
            </a:pPr>
            <a:r>
              <a:rPr lang="en-US" sz="2500" dirty="0" smtClean="0"/>
              <a:t>	</a:t>
            </a:r>
          </a:p>
          <a:p>
            <a:pPr>
              <a:buNone/>
            </a:pPr>
            <a:r>
              <a:rPr lang="en-US" sz="2500" dirty="0" smtClean="0"/>
              <a:t>Assessing effectiveness</a:t>
            </a:r>
          </a:p>
          <a:p>
            <a:pPr>
              <a:buNone/>
            </a:pPr>
            <a:r>
              <a:rPr lang="en-US" sz="2500" dirty="0" smtClean="0"/>
              <a:t>	</a:t>
            </a:r>
          </a:p>
          <a:p>
            <a:pPr>
              <a:buNone/>
            </a:pPr>
            <a:r>
              <a:rPr lang="en-US" sz="2500" dirty="0" smtClean="0"/>
              <a:t>Review departmental hazardous material handling, storage, and waste procedures</a:t>
            </a:r>
          </a:p>
          <a:p>
            <a:pPr>
              <a:buNone/>
            </a:pPr>
            <a:r>
              <a:rPr lang="en-US" sz="2500" dirty="0" smtClean="0"/>
              <a:t>	</a:t>
            </a:r>
          </a:p>
          <a:p>
            <a:pPr>
              <a:buNone/>
            </a:pPr>
            <a:r>
              <a:rPr lang="en-US" sz="2500" dirty="0" smtClean="0"/>
              <a:t>Monitoring spill procedures and reporting</a:t>
            </a:r>
          </a:p>
          <a:p>
            <a:pPr>
              <a:buNone/>
            </a:pPr>
            <a:r>
              <a:rPr lang="en-US" sz="2500" dirty="0" smtClean="0"/>
              <a:t>	</a:t>
            </a:r>
          </a:p>
          <a:p>
            <a:pPr>
              <a:buNone/>
            </a:pPr>
            <a:r>
              <a:rPr lang="en-US" sz="2500" dirty="0" smtClean="0"/>
              <a:t>Reviewing Hazardous Materials shipment manifest logs</a:t>
            </a:r>
          </a:p>
          <a:p>
            <a:pPr>
              <a:buNone/>
            </a:pPr>
            <a:endParaRPr lang="en-US" dirty="0"/>
          </a:p>
        </p:txBody>
      </p:sp>
      <p:pic>
        <p:nvPicPr>
          <p:cNvPr id="7" name="Picture 2" descr="http://www.2020site.org/trees/images/leaf-maple.jpg"/>
          <p:cNvPicPr>
            <a:picLocks noChangeAspect="1" noChangeArrowheads="1"/>
          </p:cNvPicPr>
          <p:nvPr/>
        </p:nvPicPr>
        <p:blipFill>
          <a:blip r:embed="rId2" cstate="print"/>
          <a:srcRect/>
          <a:stretch>
            <a:fillRect/>
          </a:stretch>
        </p:blipFill>
        <p:spPr bwMode="auto">
          <a:xfrm rot="798606">
            <a:off x="438281" y="638123"/>
            <a:ext cx="762000" cy="1143000"/>
          </a:xfrm>
          <a:prstGeom prst="rect">
            <a:avLst/>
          </a:prstGeom>
          <a:noFill/>
        </p:spPr>
      </p:pic>
      <p:pic>
        <p:nvPicPr>
          <p:cNvPr id="9" name="Picture 2" descr="http://www.2020site.org/trees/images/leaf-maple.jpg"/>
          <p:cNvPicPr>
            <a:picLocks noChangeAspect="1" noChangeArrowheads="1"/>
          </p:cNvPicPr>
          <p:nvPr/>
        </p:nvPicPr>
        <p:blipFill>
          <a:blip r:embed="rId2" cstate="print"/>
          <a:srcRect/>
          <a:stretch>
            <a:fillRect/>
          </a:stretch>
        </p:blipFill>
        <p:spPr bwMode="auto">
          <a:xfrm rot="1415631">
            <a:off x="1187493" y="104722"/>
            <a:ext cx="762000" cy="1143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2209800"/>
          </a:xfrm>
        </p:spPr>
        <p:txBody>
          <a:bodyPr>
            <a:noAutofit/>
          </a:bodyPr>
          <a:lstStyle/>
          <a:p>
            <a:pPr algn="ctr"/>
            <a:r>
              <a:rPr lang="en-US" sz="5400" dirty="0" smtClean="0">
                <a:solidFill>
                  <a:srgbClr val="FF0000"/>
                </a:solidFill>
              </a:rPr>
              <a:t>	</a:t>
            </a:r>
            <a:r>
              <a:rPr lang="en-US" sz="5400" b="1" dirty="0" smtClean="0">
                <a:solidFill>
                  <a:srgbClr val="FF0000"/>
                </a:solidFill>
              </a:rPr>
              <a:t>REDUCE</a:t>
            </a:r>
            <a:r>
              <a:rPr lang="en-US" sz="5400" b="1" dirty="0" smtClean="0"/>
              <a:t> </a:t>
            </a:r>
            <a:r>
              <a:rPr lang="en-US" sz="5400" b="1" dirty="0" smtClean="0">
                <a:solidFill>
                  <a:schemeClr val="accent2"/>
                </a:solidFill>
              </a:rPr>
              <a:t>REUSE 		</a:t>
            </a:r>
            <a:r>
              <a:rPr lang="en-US" sz="5400" b="1" u="sng" dirty="0" smtClean="0">
                <a:solidFill>
                  <a:srgbClr val="00B050"/>
                </a:solidFill>
              </a:rPr>
              <a:t>RECYCLE</a:t>
            </a:r>
            <a:r>
              <a:rPr lang="en-US" sz="5400" b="1" dirty="0" smtClean="0">
                <a:solidFill>
                  <a:srgbClr val="00B050"/>
                </a:solidFill>
              </a:rPr>
              <a:t> </a:t>
            </a:r>
            <a:r>
              <a:rPr lang="en-US" sz="5400" b="1" dirty="0" smtClean="0">
                <a:solidFill>
                  <a:schemeClr val="tx1">
                    <a:lumMod val="85000"/>
                    <a:lumOff val="15000"/>
                  </a:schemeClr>
                </a:solidFill>
              </a:rPr>
              <a:t>PROGRAM</a:t>
            </a:r>
            <a:endParaRPr lang="en-US" sz="5400" b="1" dirty="0">
              <a:solidFill>
                <a:schemeClr val="tx1">
                  <a:lumMod val="85000"/>
                  <a:lumOff val="15000"/>
                </a:schemeClr>
              </a:solidFill>
            </a:endParaRPr>
          </a:p>
        </p:txBody>
      </p:sp>
      <p:sp>
        <p:nvSpPr>
          <p:cNvPr id="3" name="Content Placeholder 2"/>
          <p:cNvSpPr>
            <a:spLocks noGrp="1"/>
          </p:cNvSpPr>
          <p:nvPr>
            <p:ph idx="1"/>
          </p:nvPr>
        </p:nvSpPr>
        <p:spPr>
          <a:xfrm>
            <a:off x="1435608" y="1752600"/>
            <a:ext cx="7498080" cy="5105400"/>
          </a:xfrm>
        </p:spPr>
        <p:txBody>
          <a:bodyPr>
            <a:normAutofit fontScale="85000" lnSpcReduction="20000"/>
          </a:bodyPr>
          <a:lstStyle/>
          <a:p>
            <a:pPr>
              <a:buNone/>
            </a:pPr>
            <a:endParaRPr lang="en-US" dirty="0" smtClean="0"/>
          </a:p>
          <a:p>
            <a:pPr>
              <a:buNone/>
            </a:pPr>
            <a:endParaRPr lang="en-US" dirty="0"/>
          </a:p>
          <a:p>
            <a:pPr>
              <a:buNone/>
            </a:pPr>
            <a:r>
              <a:rPr lang="en-US" dirty="0" smtClean="0"/>
              <a:t>	LMC joined the “</a:t>
            </a:r>
            <a:r>
              <a:rPr lang="en-US" dirty="0" err="1" smtClean="0"/>
              <a:t>PlaNYC</a:t>
            </a:r>
            <a:r>
              <a:rPr lang="en-US" dirty="0" smtClean="0"/>
              <a:t> Mayor’s Challenge,” to reduce greenhouse gas emissions by 2030</a:t>
            </a:r>
          </a:p>
          <a:p>
            <a:endParaRPr lang="en-US" dirty="0" smtClean="0"/>
          </a:p>
          <a:p>
            <a:pPr>
              <a:buNone/>
            </a:pPr>
            <a:r>
              <a:rPr lang="en-US" dirty="0" smtClean="0"/>
              <a:t>	Collection and recycling of bottles, cartridges, copier bottles, drum/fuser, inkjet, ribbon,  toner, paper, plastics, and cans</a:t>
            </a:r>
          </a:p>
          <a:p>
            <a:pPr>
              <a:buNone/>
            </a:pPr>
            <a:endParaRPr lang="en-US" dirty="0" smtClean="0"/>
          </a:p>
          <a:p>
            <a:pPr>
              <a:buNone/>
            </a:pPr>
            <a:r>
              <a:rPr lang="en-US" dirty="0" smtClean="0"/>
              <a:t>	Reduced overall CO</a:t>
            </a:r>
            <a:r>
              <a:rPr lang="en-US" baseline="-25000" dirty="0" smtClean="0"/>
              <a:t>2</a:t>
            </a:r>
            <a:r>
              <a:rPr lang="en-US" dirty="0" smtClean="0"/>
              <a:t> footprint by nearly 2M pounds</a:t>
            </a:r>
          </a:p>
          <a:p>
            <a:pPr>
              <a:buNone/>
            </a:pPr>
            <a:r>
              <a:rPr lang="en-US" dirty="0" smtClean="0"/>
              <a:t>	</a:t>
            </a:r>
          </a:p>
          <a:p>
            <a:pPr>
              <a:buNone/>
            </a:pPr>
            <a:r>
              <a:rPr lang="en-US" dirty="0" smtClean="0"/>
              <a:t>	</a:t>
            </a:r>
          </a:p>
          <a:p>
            <a:endParaRPr lang="en-US" dirty="0" smtClean="0"/>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295400" y="1066800"/>
            <a:ext cx="7467600" cy="3785652"/>
          </a:xfrm>
          <a:prstGeom prst="rect">
            <a:avLst/>
          </a:prstGeom>
        </p:spPr>
        <p:txBody>
          <a:bodyPr wrap="square">
            <a:spAutoFit/>
          </a:bodyPr>
          <a:lstStyle/>
          <a:p>
            <a:pPr>
              <a:buNone/>
            </a:pPr>
            <a:r>
              <a:rPr lang="en-US" sz="3000" dirty="0" smtClean="0"/>
              <a:t>Performed lighting retrofit throughout LMC, yielding $180,000 in savings.</a:t>
            </a:r>
          </a:p>
          <a:p>
            <a:pPr>
              <a:buNone/>
            </a:pPr>
            <a:endParaRPr lang="en-US" sz="3000" dirty="0" smtClean="0"/>
          </a:p>
          <a:p>
            <a:pPr>
              <a:buNone/>
            </a:pPr>
            <a:r>
              <a:rPr lang="en-US" sz="3000" dirty="0" smtClean="0"/>
              <a:t>Switched to eco-friendly cleaning products</a:t>
            </a:r>
          </a:p>
          <a:p>
            <a:pPr>
              <a:buNone/>
            </a:pPr>
            <a:endParaRPr lang="en-US" sz="3000" dirty="0" smtClean="0"/>
          </a:p>
          <a:p>
            <a:pPr>
              <a:buNone/>
            </a:pPr>
            <a:r>
              <a:rPr lang="en-US" sz="3000" dirty="0" smtClean="0"/>
              <a:t>Switched to environmentally safe filters in the HVAC system.</a:t>
            </a:r>
          </a:p>
        </p:txBody>
      </p:sp>
      <p:sp>
        <p:nvSpPr>
          <p:cNvPr id="5" name="Rectangle 4"/>
          <p:cNvSpPr/>
          <p:nvPr/>
        </p:nvSpPr>
        <p:spPr>
          <a:xfrm>
            <a:off x="4174178" y="0"/>
            <a:ext cx="4969822" cy="369332"/>
          </a:xfrm>
          <a:prstGeom prst="rect">
            <a:avLst/>
          </a:prstGeom>
        </p:spPr>
        <p:txBody>
          <a:bodyPr wrap="none">
            <a:spAutoFit/>
          </a:bodyPr>
          <a:lstStyle/>
          <a:p>
            <a:r>
              <a:rPr lang="en-US" dirty="0" smtClean="0">
                <a:solidFill>
                  <a:schemeClr val="bg1">
                    <a:lumMod val="75000"/>
                  </a:schemeClr>
                </a:solidFill>
              </a:rPr>
              <a:t>Reduce, Reuse, Recycle Program Continued</a:t>
            </a:r>
            <a:endParaRPr lang="en-US" dirty="0">
              <a:solidFill>
                <a:schemeClr val="bg1">
                  <a:lumMod val="75000"/>
                </a:schemeClr>
              </a:solidFill>
            </a:endParaRPr>
          </a:p>
        </p:txBody>
      </p:sp>
      <p:pic>
        <p:nvPicPr>
          <p:cNvPr id="6" name="Picture 2" descr="http://cityofcorinth.com/images/pages/N403/gogreenhome1.png"/>
          <p:cNvPicPr>
            <a:picLocks noChangeAspect="1" noChangeArrowheads="1"/>
          </p:cNvPicPr>
          <p:nvPr/>
        </p:nvPicPr>
        <p:blipFill>
          <a:blip r:embed="rId2" cstate="print"/>
          <a:srcRect/>
          <a:stretch>
            <a:fillRect/>
          </a:stretch>
        </p:blipFill>
        <p:spPr bwMode="auto">
          <a:xfrm>
            <a:off x="5638800" y="4353098"/>
            <a:ext cx="2438400" cy="250490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838200"/>
            <a:ext cx="7498080" cy="1143000"/>
          </a:xfrm>
        </p:spPr>
        <p:txBody>
          <a:bodyPr>
            <a:normAutofit fontScale="90000"/>
          </a:bodyPr>
          <a:lstStyle/>
          <a:p>
            <a:pPr algn="ctr"/>
            <a:r>
              <a:rPr lang="en-US" b="1" dirty="0" smtClean="0">
                <a:solidFill>
                  <a:schemeClr val="accent4"/>
                </a:solidFill>
              </a:rPr>
              <a:t/>
            </a:r>
            <a:br>
              <a:rPr lang="en-US" b="1" dirty="0" smtClean="0">
                <a:solidFill>
                  <a:schemeClr val="accent4"/>
                </a:solidFill>
              </a:rPr>
            </a:br>
            <a:r>
              <a:rPr lang="en-US" b="1" dirty="0" smtClean="0">
                <a:solidFill>
                  <a:schemeClr val="accent4"/>
                </a:solidFill>
              </a:rPr>
              <a:t/>
            </a:r>
            <a:br>
              <a:rPr lang="en-US" b="1" dirty="0" smtClean="0">
                <a:solidFill>
                  <a:schemeClr val="accent4"/>
                </a:solidFill>
              </a:rPr>
            </a:br>
            <a:endParaRPr lang="en-US" dirty="0"/>
          </a:p>
        </p:txBody>
      </p:sp>
      <p:sp>
        <p:nvSpPr>
          <p:cNvPr id="3" name="Content Placeholder 2"/>
          <p:cNvSpPr>
            <a:spLocks noGrp="1"/>
          </p:cNvSpPr>
          <p:nvPr>
            <p:ph idx="1"/>
          </p:nvPr>
        </p:nvSpPr>
        <p:spPr>
          <a:xfrm>
            <a:off x="1600200" y="2362200"/>
            <a:ext cx="7010400" cy="3276600"/>
          </a:xfrm>
        </p:spPr>
        <p:txBody>
          <a:bodyPr/>
          <a:lstStyle/>
          <a:p>
            <a:pPr algn="ctr">
              <a:buNone/>
            </a:pPr>
            <a:endParaRPr lang="en-US" dirty="0" smtClean="0"/>
          </a:p>
          <a:p>
            <a:pPr algn="ctr">
              <a:buNone/>
            </a:pPr>
            <a:r>
              <a:rPr lang="en-US" b="1" dirty="0" smtClean="0">
                <a:solidFill>
                  <a:schemeClr val="accent4"/>
                </a:solidFill>
              </a:rPr>
              <a:t>TRACEY-ANN KNIGHT</a:t>
            </a:r>
          </a:p>
          <a:p>
            <a:pPr algn="ctr">
              <a:buNone/>
            </a:pPr>
            <a:r>
              <a:rPr lang="en-US" b="1" dirty="0" smtClean="0">
                <a:solidFill>
                  <a:schemeClr val="accent4"/>
                </a:solidFill>
              </a:rPr>
              <a:t>LOUISE CHARLES</a:t>
            </a:r>
          </a:p>
          <a:p>
            <a:pPr algn="ctr">
              <a:buNone/>
            </a:pPr>
            <a:r>
              <a:rPr lang="en-US" b="1" dirty="0" smtClean="0">
                <a:solidFill>
                  <a:schemeClr val="accent4"/>
                </a:solidFill>
              </a:rPr>
              <a:t>ROSE LI</a:t>
            </a:r>
          </a:p>
          <a:p>
            <a:endParaRPr lang="en-US" dirty="0"/>
          </a:p>
        </p:txBody>
      </p:sp>
      <p:sp>
        <p:nvSpPr>
          <p:cNvPr id="4" name="Oval 3"/>
          <p:cNvSpPr/>
          <p:nvPr/>
        </p:nvSpPr>
        <p:spPr>
          <a:xfrm>
            <a:off x="762000" y="1066800"/>
            <a:ext cx="685800" cy="609600"/>
          </a:xfrm>
          <a:prstGeom prst="ellipse">
            <a:avLst/>
          </a:prstGeom>
          <a:solidFill>
            <a:srgbClr val="92D05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914400" y="1905000"/>
            <a:ext cx="304800" cy="3048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1143000" y="304800"/>
            <a:ext cx="838200" cy="76200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7" name="Rectangle 6"/>
          <p:cNvSpPr/>
          <p:nvPr/>
        </p:nvSpPr>
        <p:spPr>
          <a:xfrm>
            <a:off x="2362200" y="1371600"/>
            <a:ext cx="5602752" cy="923330"/>
          </a:xfrm>
          <a:prstGeom prst="rect">
            <a:avLst/>
          </a:prstGeom>
          <a:noFill/>
        </p:spPr>
        <p:txBody>
          <a:bodyPr wrap="none" lIns="91440" tIns="45720" rIns="91440" bIns="45720">
            <a:spAutoFit/>
          </a:bodyPr>
          <a:lstStyle/>
          <a:p>
            <a:pPr algn="ctr"/>
            <a:r>
              <a:rPr lang="en-US" sz="5400" b="1" cap="none" spc="0" dirty="0" smtClean="0">
                <a:ln w="19050">
                  <a:solidFill>
                    <a:schemeClr val="tx2">
                      <a:tint val="1000"/>
                    </a:schemeClr>
                  </a:solidFill>
                  <a:prstDash val="solid"/>
                </a:ln>
                <a:solidFill>
                  <a:schemeClr val="accent4">
                    <a:lumMod val="75000"/>
                  </a:schemeClr>
                </a:solidFill>
                <a:effectLst>
                  <a:outerShdw blurRad="50000" dist="50800" dir="7500000" algn="tl">
                    <a:srgbClr val="000000">
                      <a:shade val="5000"/>
                      <a:alpha val="35000"/>
                    </a:srgbClr>
                  </a:outerShdw>
                </a:effectLst>
              </a:rPr>
              <a:t>PRESENTED BY:</a:t>
            </a:r>
            <a:endParaRPr lang="en-US" sz="5400" b="1" cap="none" spc="0" dirty="0">
              <a:ln w="19050">
                <a:solidFill>
                  <a:schemeClr val="tx2">
                    <a:tint val="1000"/>
                  </a:schemeClr>
                </a:solidFill>
                <a:prstDash val="solid"/>
              </a:ln>
              <a:solidFill>
                <a:schemeClr val="accent4">
                  <a:lumMod val="75000"/>
                </a:schemeClr>
              </a:solidFill>
              <a:effectLst>
                <a:outerShdw blurRad="50000" dist="50800" dir="7500000" algn="tl">
                  <a:srgbClr val="000000">
                    <a:shade val="5000"/>
                    <a:alpha val="35000"/>
                  </a:srgbClr>
                </a:outerShdw>
              </a:effectLst>
            </a:endParaRPr>
          </a:p>
        </p:txBody>
      </p:sp>
      <p:pic>
        <p:nvPicPr>
          <p:cNvPr id="1026" name="Picture 2" descr="http://www.austintenantadvisors.com/austin-office-commercial-blog/wp-content/uploads/2011/05/Go-green.jpg"/>
          <p:cNvPicPr>
            <a:picLocks noChangeAspect="1" noChangeArrowheads="1"/>
          </p:cNvPicPr>
          <p:nvPr/>
        </p:nvPicPr>
        <p:blipFill>
          <a:blip r:embed="rId2" cstate="print"/>
          <a:srcRect/>
          <a:stretch>
            <a:fillRect/>
          </a:stretch>
        </p:blipFill>
        <p:spPr bwMode="auto">
          <a:xfrm>
            <a:off x="6096000" y="4191000"/>
            <a:ext cx="2819400" cy="2667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447800"/>
            <a:ext cx="7498080" cy="5181600"/>
          </a:xfrm>
        </p:spPr>
        <p:txBody>
          <a:bodyPr>
            <a:normAutofit fontScale="55000" lnSpcReduction="20000"/>
          </a:bodyPr>
          <a:lstStyle/>
          <a:p>
            <a:pPr>
              <a:buNone/>
            </a:pPr>
            <a:r>
              <a:rPr lang="en-US" dirty="0" smtClean="0"/>
              <a:t>	Now using non VOC (volatile organic compounds) paints</a:t>
            </a:r>
          </a:p>
          <a:p>
            <a:pPr>
              <a:buNone/>
            </a:pPr>
            <a:r>
              <a:rPr lang="en-US" dirty="0" smtClean="0"/>
              <a:t>	</a:t>
            </a:r>
          </a:p>
          <a:p>
            <a:pPr>
              <a:buNone/>
            </a:pPr>
            <a:r>
              <a:rPr lang="en-US" dirty="0" smtClean="0"/>
              <a:t>	Reprocessing medical/surgical instruments/items where appropriate</a:t>
            </a:r>
          </a:p>
          <a:p>
            <a:pPr>
              <a:buNone/>
            </a:pPr>
            <a:endParaRPr lang="en-US" dirty="0" smtClean="0"/>
          </a:p>
          <a:p>
            <a:pPr>
              <a:buNone/>
            </a:pPr>
            <a:r>
              <a:rPr lang="en-US" dirty="0" smtClean="0"/>
              <a:t>	Using more recycled content paper (ex. In towel dispensers).</a:t>
            </a:r>
          </a:p>
          <a:p>
            <a:pPr>
              <a:buNone/>
            </a:pPr>
            <a:endParaRPr lang="en-US" dirty="0" smtClean="0"/>
          </a:p>
          <a:p>
            <a:pPr>
              <a:buNone/>
            </a:pPr>
            <a:r>
              <a:rPr lang="en-US" dirty="0" smtClean="0"/>
              <a:t>	Encouraged biking and installed bike racks</a:t>
            </a:r>
          </a:p>
          <a:p>
            <a:pPr>
              <a:buNone/>
            </a:pPr>
            <a:endParaRPr lang="en-US" dirty="0" smtClean="0"/>
          </a:p>
          <a:p>
            <a:pPr>
              <a:buNone/>
            </a:pPr>
            <a:r>
              <a:rPr lang="en-US" dirty="0" smtClean="0"/>
              <a:t>	Planted 22 trees around the medical campus</a:t>
            </a:r>
          </a:p>
          <a:p>
            <a:pPr>
              <a:buNone/>
            </a:pPr>
            <a:endParaRPr lang="en-US" dirty="0" smtClean="0"/>
          </a:p>
          <a:p>
            <a:pPr>
              <a:buNone/>
            </a:pPr>
            <a:r>
              <a:rPr lang="en-US" dirty="0" smtClean="0"/>
              <a:t>	Moved from disposable tray ware to reusable tray ware</a:t>
            </a:r>
          </a:p>
          <a:p>
            <a:pPr>
              <a:buNone/>
            </a:pPr>
            <a:endParaRPr lang="en-US" dirty="0" smtClean="0"/>
          </a:p>
          <a:p>
            <a:pPr>
              <a:buNone/>
            </a:pPr>
            <a:r>
              <a:rPr lang="en-US" dirty="0" smtClean="0"/>
              <a:t>	Installed a natural gas cogeneration facility to produce our own electricity.</a:t>
            </a:r>
          </a:p>
          <a:p>
            <a:pPr>
              <a:buNone/>
            </a:pPr>
            <a:endParaRPr lang="en-US" dirty="0" smtClean="0"/>
          </a:p>
          <a:p>
            <a:pPr>
              <a:buNone/>
            </a:pPr>
            <a:r>
              <a:rPr lang="en-US" dirty="0" smtClean="0"/>
              <a:t>	Reduced water consumption in sterilization process by 1.5 million gallons</a:t>
            </a:r>
          </a:p>
        </p:txBody>
      </p:sp>
      <p:pic>
        <p:nvPicPr>
          <p:cNvPr id="4" name="Picture 2" descr="http://1.bp.blogspot.com/_VUbYYM7zlIc/TUAkyvs-_II/AAAAAAAABA4/XrZhwxa6K0w/s1600/GoGreenTearoomLogo-752582.png"/>
          <p:cNvPicPr>
            <a:picLocks noChangeAspect="1" noChangeArrowheads="1"/>
          </p:cNvPicPr>
          <p:nvPr/>
        </p:nvPicPr>
        <p:blipFill>
          <a:blip r:embed="rId2" cstate="print"/>
          <a:srcRect/>
          <a:stretch>
            <a:fillRect/>
          </a:stretch>
        </p:blipFill>
        <p:spPr bwMode="auto">
          <a:xfrm>
            <a:off x="3962400" y="0"/>
            <a:ext cx="1876804" cy="1361856"/>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7498080" cy="1143000"/>
          </a:xfrm>
        </p:spPr>
        <p:txBody>
          <a:bodyPr>
            <a:normAutofit fontScale="90000"/>
          </a:bodyPr>
          <a:lstStyle/>
          <a:p>
            <a:pPr algn="ctr"/>
            <a:r>
              <a:rPr lang="en-US" sz="5400" b="1" dirty="0" smtClean="0">
                <a:solidFill>
                  <a:schemeClr val="accent4"/>
                </a:solidFill>
              </a:rPr>
              <a:t>RECOMMENDATIONS</a:t>
            </a:r>
            <a:br>
              <a:rPr lang="en-US" sz="5400" b="1" dirty="0" smtClean="0">
                <a:solidFill>
                  <a:schemeClr val="accent4"/>
                </a:solidFill>
              </a:rPr>
            </a:br>
            <a:r>
              <a:rPr lang="en-US" sz="5400" b="1" dirty="0" smtClean="0">
                <a:solidFill>
                  <a:schemeClr val="accent4"/>
                </a:solidFill>
              </a:rPr>
              <a:t>for Future</a:t>
            </a:r>
            <a:endParaRPr lang="en-US" sz="5400" b="1" dirty="0">
              <a:solidFill>
                <a:schemeClr val="accent4"/>
              </a:solidFill>
            </a:endParaRPr>
          </a:p>
        </p:txBody>
      </p:sp>
      <p:sp>
        <p:nvSpPr>
          <p:cNvPr id="3" name="Content Placeholder 2"/>
          <p:cNvSpPr>
            <a:spLocks noGrp="1"/>
          </p:cNvSpPr>
          <p:nvPr>
            <p:ph idx="1"/>
          </p:nvPr>
        </p:nvSpPr>
        <p:spPr/>
        <p:txBody>
          <a:bodyPr>
            <a:normAutofit fontScale="77500" lnSpcReduction="20000"/>
          </a:bodyPr>
          <a:lstStyle/>
          <a:p>
            <a:pPr>
              <a:buNone/>
            </a:pPr>
            <a:r>
              <a:rPr lang="en-US" dirty="0" smtClean="0"/>
              <a:t>	RN on LMC’s green team to collaborate with other disciplines in an effort to continue to protect and preserve the environment</a:t>
            </a:r>
          </a:p>
          <a:p>
            <a:pPr>
              <a:buNone/>
            </a:pPr>
            <a:endParaRPr lang="en-US" dirty="0" smtClean="0"/>
          </a:p>
          <a:p>
            <a:pPr>
              <a:buNone/>
            </a:pPr>
            <a:r>
              <a:rPr lang="en-US" dirty="0" smtClean="0"/>
              <a:t>	Place recycle bins at strategic points throughout patient care areas</a:t>
            </a:r>
          </a:p>
          <a:p>
            <a:pPr>
              <a:buNone/>
            </a:pPr>
            <a:endParaRPr lang="en-US" dirty="0" smtClean="0"/>
          </a:p>
          <a:p>
            <a:pPr>
              <a:buNone/>
            </a:pPr>
            <a:r>
              <a:rPr lang="en-US" dirty="0" smtClean="0"/>
              <a:t>	Encourage “Bring your own cup campaign” for coffee, tea, soda </a:t>
            </a:r>
            <a:r>
              <a:rPr lang="en-US" dirty="0" err="1" smtClean="0"/>
              <a:t>e.t.c</a:t>
            </a:r>
            <a:r>
              <a:rPr lang="en-US" dirty="0" smtClean="0"/>
              <a:t> in the cafeteria  or coffee shop</a:t>
            </a:r>
          </a:p>
          <a:p>
            <a:pPr>
              <a:buNone/>
            </a:pPr>
            <a:endParaRPr lang="en-US" dirty="0" smtClean="0"/>
          </a:p>
          <a:p>
            <a:pPr>
              <a:buNone/>
            </a:pPr>
            <a:r>
              <a:rPr lang="en-US" dirty="0" smtClean="0"/>
              <a:t>	“Green” Lutheran Roof</a:t>
            </a:r>
          </a:p>
          <a:p>
            <a:pPr>
              <a:buNone/>
            </a:pPr>
            <a:r>
              <a:rPr lang="en-US" dirty="0" smtClean="0"/>
              <a:t>	</a:t>
            </a:r>
          </a:p>
          <a:p>
            <a:endParaRPr lang="en-US" dirty="0" smtClean="0"/>
          </a:p>
          <a:p>
            <a:endParaRPr lang="en-US" dirty="0" smtClean="0"/>
          </a:p>
          <a:p>
            <a:endParaRPr lang="en-US" dirty="0" smtClean="0"/>
          </a:p>
          <a:p>
            <a:pPr>
              <a:buNone/>
            </a:pPr>
            <a:endParaRPr lang="en-US" dirty="0"/>
          </a:p>
        </p:txBody>
      </p:sp>
      <p:pic>
        <p:nvPicPr>
          <p:cNvPr id="5122" name="Picture 2" descr="http://www.bccenter.org/downloads/userfiles/image/half%20underhang.jpg"/>
          <p:cNvPicPr>
            <a:picLocks noChangeAspect="1" noChangeArrowheads="1"/>
          </p:cNvPicPr>
          <p:nvPr/>
        </p:nvPicPr>
        <p:blipFill>
          <a:blip r:embed="rId2" cstate="print"/>
          <a:srcRect/>
          <a:stretch>
            <a:fillRect/>
          </a:stretch>
        </p:blipFill>
        <p:spPr bwMode="auto">
          <a:xfrm>
            <a:off x="5791200" y="4648200"/>
            <a:ext cx="3048000" cy="2032000"/>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70" name="Picture 6" descr="http://www.atmyfingertips.us.com/wordpress/wp-content/uploads/2011/07/MP900398845.jpg"/>
          <p:cNvPicPr>
            <a:picLocks noChangeAspect="1" noChangeArrowheads="1"/>
          </p:cNvPicPr>
          <p:nvPr/>
        </p:nvPicPr>
        <p:blipFill>
          <a:blip r:embed="rId2" cstate="print"/>
          <a:srcRect/>
          <a:stretch>
            <a:fillRect/>
          </a:stretch>
        </p:blipFill>
        <p:spPr bwMode="auto">
          <a:xfrm>
            <a:off x="762000" y="2514600"/>
            <a:ext cx="1981200" cy="2438400"/>
          </a:xfrm>
          <a:prstGeom prst="rect">
            <a:avLst/>
          </a:prstGeom>
          <a:noFill/>
        </p:spPr>
      </p:pic>
      <p:pic>
        <p:nvPicPr>
          <p:cNvPr id="36872" name="Picture 8" descr="http://breastenlargementmedication.com/wp-content/uploads/2010/10/breast-enlargement-medication1.jpg"/>
          <p:cNvPicPr>
            <a:picLocks noChangeAspect="1" noChangeArrowheads="1"/>
          </p:cNvPicPr>
          <p:nvPr/>
        </p:nvPicPr>
        <p:blipFill>
          <a:blip r:embed="rId3" cstate="print"/>
          <a:srcRect/>
          <a:stretch>
            <a:fillRect/>
          </a:stretch>
        </p:blipFill>
        <p:spPr bwMode="auto">
          <a:xfrm>
            <a:off x="762000" y="1371600"/>
            <a:ext cx="2095500" cy="1743076"/>
          </a:xfrm>
          <a:prstGeom prst="rect">
            <a:avLst/>
          </a:prstGeom>
          <a:noFill/>
        </p:spPr>
      </p:pic>
      <p:sp>
        <p:nvSpPr>
          <p:cNvPr id="4" name="Rectangle 3"/>
          <p:cNvSpPr/>
          <p:nvPr/>
        </p:nvSpPr>
        <p:spPr>
          <a:xfrm>
            <a:off x="2438400" y="1371600"/>
            <a:ext cx="4572000" cy="3939540"/>
          </a:xfrm>
          <a:prstGeom prst="rect">
            <a:avLst/>
          </a:prstGeom>
        </p:spPr>
        <p:txBody>
          <a:bodyPr>
            <a:spAutoFit/>
          </a:bodyPr>
          <a:lstStyle/>
          <a:p>
            <a:pPr>
              <a:buNone/>
            </a:pPr>
            <a:r>
              <a:rPr lang="en-US" sz="2500" dirty="0" smtClean="0"/>
              <a:t>Car-pooling to work</a:t>
            </a:r>
          </a:p>
          <a:p>
            <a:pPr>
              <a:buNone/>
            </a:pPr>
            <a:endParaRPr lang="en-US" sz="2500" dirty="0" smtClean="0"/>
          </a:p>
          <a:p>
            <a:pPr>
              <a:buNone/>
            </a:pPr>
            <a:r>
              <a:rPr lang="en-US" sz="2500" dirty="0" smtClean="0"/>
              <a:t>Investigate the use of single-use glass recyclable  glass bottles/vials for medication administration</a:t>
            </a:r>
          </a:p>
          <a:p>
            <a:pPr>
              <a:buNone/>
            </a:pPr>
            <a:endParaRPr lang="en-US" sz="2500" dirty="0" smtClean="0"/>
          </a:p>
          <a:p>
            <a:pPr>
              <a:buNone/>
            </a:pPr>
            <a:r>
              <a:rPr lang="en-US" sz="2500" dirty="0" smtClean="0"/>
              <a:t>Treating all medications whether hazardous or not as universal hazards</a:t>
            </a:r>
          </a:p>
        </p:txBody>
      </p:sp>
      <p:sp>
        <p:nvSpPr>
          <p:cNvPr id="5" name="Rectangle 4"/>
          <p:cNvSpPr/>
          <p:nvPr/>
        </p:nvSpPr>
        <p:spPr>
          <a:xfrm>
            <a:off x="5410200" y="0"/>
            <a:ext cx="3733800" cy="369332"/>
          </a:xfrm>
          <a:prstGeom prst="rect">
            <a:avLst/>
          </a:prstGeom>
        </p:spPr>
        <p:txBody>
          <a:bodyPr wrap="square">
            <a:spAutoFit/>
          </a:bodyPr>
          <a:lstStyle/>
          <a:p>
            <a:r>
              <a:rPr lang="en-US" dirty="0" smtClean="0">
                <a:solidFill>
                  <a:schemeClr val="bg1">
                    <a:lumMod val="75000"/>
                  </a:schemeClr>
                </a:solidFill>
              </a:rPr>
              <a:t>Recommendations Continued</a:t>
            </a:r>
            <a:endParaRPr lang="en-US" dirty="0">
              <a:solidFill>
                <a:schemeClr val="bg1">
                  <a:lumMod val="75000"/>
                </a:schemeClr>
              </a:solidFill>
            </a:endParaRPr>
          </a:p>
        </p:txBody>
      </p:sp>
      <p:pic>
        <p:nvPicPr>
          <p:cNvPr id="36866" name="Picture 2" descr="http://www.anr.state.vt.us/air/mobilesources/mobile/driver/images/Carpool.gif"/>
          <p:cNvPicPr>
            <a:picLocks noChangeAspect="1" noChangeArrowheads="1"/>
          </p:cNvPicPr>
          <p:nvPr/>
        </p:nvPicPr>
        <p:blipFill>
          <a:blip r:embed="rId4" cstate="print"/>
          <a:srcRect/>
          <a:stretch>
            <a:fillRect/>
          </a:stretch>
        </p:blipFill>
        <p:spPr bwMode="auto">
          <a:xfrm>
            <a:off x="5867400" y="511492"/>
            <a:ext cx="2667000" cy="1726883"/>
          </a:xfrm>
          <a:prstGeom prst="rect">
            <a:avLst/>
          </a:prstGeom>
          <a:noFill/>
        </p:spPr>
      </p:pic>
      <p:pic>
        <p:nvPicPr>
          <p:cNvPr id="36874" name="Picture 10" descr="http://www.lime-office.com.au/img/productImages/italplast/i80black.jpg"/>
          <p:cNvPicPr>
            <a:picLocks noChangeAspect="1" noChangeArrowheads="1"/>
          </p:cNvPicPr>
          <p:nvPr/>
        </p:nvPicPr>
        <p:blipFill>
          <a:blip r:embed="rId5" cstate="print"/>
          <a:srcRect/>
          <a:stretch>
            <a:fillRect/>
          </a:stretch>
        </p:blipFill>
        <p:spPr bwMode="auto">
          <a:xfrm>
            <a:off x="762000" y="4800600"/>
            <a:ext cx="1603375" cy="1905000"/>
          </a:xfrm>
          <a:prstGeom prst="rect">
            <a:avLst/>
          </a:prstGeom>
          <a:noFill/>
        </p:spPr>
      </p:pic>
      <p:pic>
        <p:nvPicPr>
          <p:cNvPr id="36876" name="Picture 12" descr="http://ecofuture.net/greenslogans/files/2009/08/GoGreen.jpg"/>
          <p:cNvPicPr>
            <a:picLocks noChangeAspect="1" noChangeArrowheads="1"/>
          </p:cNvPicPr>
          <p:nvPr/>
        </p:nvPicPr>
        <p:blipFill>
          <a:blip r:embed="rId6" cstate="print"/>
          <a:srcRect/>
          <a:stretch>
            <a:fillRect/>
          </a:stretch>
        </p:blipFill>
        <p:spPr bwMode="auto">
          <a:xfrm>
            <a:off x="1066800" y="5410200"/>
            <a:ext cx="1006203" cy="847726"/>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85800"/>
            <a:ext cx="7498080" cy="5562600"/>
          </a:xfrm>
        </p:spPr>
        <p:txBody>
          <a:bodyPr>
            <a:normAutofit lnSpcReduction="10000"/>
          </a:bodyPr>
          <a:lstStyle/>
          <a:p>
            <a:pPr>
              <a:buNone/>
            </a:pPr>
            <a:r>
              <a:rPr lang="en-US" dirty="0" smtClean="0"/>
              <a:t>	Encourage utilization of employee e-mail as opposed to distribution of information via paper</a:t>
            </a:r>
          </a:p>
          <a:p>
            <a:pPr>
              <a:buNone/>
            </a:pPr>
            <a:endParaRPr lang="en-US" dirty="0" smtClean="0"/>
          </a:p>
          <a:p>
            <a:pPr>
              <a:buNone/>
            </a:pPr>
            <a:r>
              <a:rPr lang="en-US" dirty="0" smtClean="0"/>
              <a:t>	Fast track total computerized charting in order to eliminate the use of paper charting</a:t>
            </a:r>
          </a:p>
          <a:p>
            <a:pPr>
              <a:buNone/>
            </a:pPr>
            <a:endParaRPr lang="en-US" dirty="0" smtClean="0"/>
          </a:p>
          <a:p>
            <a:pPr>
              <a:buNone/>
            </a:pPr>
            <a:r>
              <a:rPr lang="en-US" dirty="0" smtClean="0"/>
              <a:t>	Investigate the use of a less strong smelling liquid used by housekeeping for waxing floors</a:t>
            </a:r>
          </a:p>
          <a:p>
            <a:pPr>
              <a:buNone/>
            </a:pPr>
            <a:endParaRPr lang="en-US" dirty="0"/>
          </a:p>
        </p:txBody>
      </p:sp>
      <p:sp>
        <p:nvSpPr>
          <p:cNvPr id="4" name="Rectangle 3"/>
          <p:cNvSpPr/>
          <p:nvPr/>
        </p:nvSpPr>
        <p:spPr>
          <a:xfrm>
            <a:off x="5668946" y="0"/>
            <a:ext cx="3475054" cy="369332"/>
          </a:xfrm>
          <a:prstGeom prst="rect">
            <a:avLst/>
          </a:prstGeom>
        </p:spPr>
        <p:txBody>
          <a:bodyPr wrap="none">
            <a:spAutoFit/>
          </a:bodyPr>
          <a:lstStyle/>
          <a:p>
            <a:r>
              <a:rPr lang="en-US" dirty="0" smtClean="0">
                <a:solidFill>
                  <a:schemeClr val="bg1">
                    <a:lumMod val="75000"/>
                  </a:schemeClr>
                </a:solidFill>
              </a:rPr>
              <a:t>Recommendations Continued</a:t>
            </a:r>
            <a:endParaRPr lang="en-US" dirty="0">
              <a:solidFill>
                <a:schemeClr val="bg1">
                  <a:lumMod val="75000"/>
                </a:schemeClr>
              </a:solidFill>
            </a:endParaRPr>
          </a:p>
        </p:txBody>
      </p:sp>
      <p:pic>
        <p:nvPicPr>
          <p:cNvPr id="4098" name="Picture 2" descr="http://shutterbooth.com/files/2009/08/GoGreen2-300x300.png"/>
          <p:cNvPicPr>
            <a:picLocks noChangeAspect="1" noChangeArrowheads="1"/>
          </p:cNvPicPr>
          <p:nvPr/>
        </p:nvPicPr>
        <p:blipFill>
          <a:blip r:embed="rId2" cstate="print"/>
          <a:srcRect/>
          <a:stretch>
            <a:fillRect/>
          </a:stretch>
        </p:blipFill>
        <p:spPr bwMode="auto">
          <a:xfrm>
            <a:off x="-152400" y="990600"/>
            <a:ext cx="2400300" cy="24003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066800"/>
            <a:ext cx="5791200" cy="5016758"/>
          </a:xfrm>
          <a:prstGeom prst="rect">
            <a:avLst/>
          </a:prstGeom>
        </p:spPr>
        <p:txBody>
          <a:bodyPr wrap="square">
            <a:spAutoFit/>
          </a:bodyPr>
          <a:lstStyle/>
          <a:p>
            <a:pPr>
              <a:buNone/>
            </a:pPr>
            <a:r>
              <a:rPr lang="en-US" sz="3200" dirty="0" smtClean="0"/>
              <a:t>Greener cleaners</a:t>
            </a:r>
          </a:p>
          <a:p>
            <a:pPr>
              <a:buNone/>
            </a:pPr>
            <a:endParaRPr lang="en-US" sz="3200" dirty="0" smtClean="0"/>
          </a:p>
          <a:p>
            <a:pPr>
              <a:buNone/>
            </a:pPr>
            <a:r>
              <a:rPr lang="en-US" sz="3200" dirty="0" smtClean="0"/>
              <a:t>Green electronics</a:t>
            </a:r>
          </a:p>
          <a:p>
            <a:pPr>
              <a:buNone/>
            </a:pPr>
            <a:endParaRPr lang="en-US" sz="3200" dirty="0" smtClean="0"/>
          </a:p>
          <a:p>
            <a:pPr>
              <a:buNone/>
            </a:pPr>
            <a:r>
              <a:rPr lang="en-US" sz="3200" dirty="0" smtClean="0"/>
              <a:t>In order to conserve energy, encourage employees to turn off non-essential electronics on the weekends when certain departments are closed</a:t>
            </a:r>
            <a:endParaRPr lang="en-US" sz="3200" dirty="0"/>
          </a:p>
        </p:txBody>
      </p:sp>
      <p:sp>
        <p:nvSpPr>
          <p:cNvPr id="5" name="Rectangle 4"/>
          <p:cNvSpPr/>
          <p:nvPr/>
        </p:nvSpPr>
        <p:spPr>
          <a:xfrm>
            <a:off x="5668946" y="0"/>
            <a:ext cx="3475054" cy="369332"/>
          </a:xfrm>
          <a:prstGeom prst="rect">
            <a:avLst/>
          </a:prstGeom>
        </p:spPr>
        <p:txBody>
          <a:bodyPr wrap="none">
            <a:spAutoFit/>
          </a:bodyPr>
          <a:lstStyle/>
          <a:p>
            <a:r>
              <a:rPr lang="en-US" dirty="0" smtClean="0">
                <a:solidFill>
                  <a:schemeClr val="bg1">
                    <a:lumMod val="75000"/>
                  </a:schemeClr>
                </a:solidFill>
              </a:rPr>
              <a:t>Recommendations Continued</a:t>
            </a:r>
            <a:endParaRPr lang="en-US" dirty="0">
              <a:solidFill>
                <a:schemeClr val="bg1">
                  <a:lumMod val="75000"/>
                </a:schemeClr>
              </a:solidFill>
            </a:endParaRPr>
          </a:p>
        </p:txBody>
      </p:sp>
      <p:pic>
        <p:nvPicPr>
          <p:cNvPr id="38914" name="Picture 2" descr="http://www.cleanwateraction.org/files/jvickers@cleanwater.org/greencleaning.jpg"/>
          <p:cNvPicPr>
            <a:picLocks noChangeAspect="1" noChangeArrowheads="1"/>
          </p:cNvPicPr>
          <p:nvPr/>
        </p:nvPicPr>
        <p:blipFill>
          <a:blip r:embed="rId2" cstate="print"/>
          <a:srcRect/>
          <a:stretch>
            <a:fillRect/>
          </a:stretch>
        </p:blipFill>
        <p:spPr bwMode="auto">
          <a:xfrm>
            <a:off x="5943600" y="304800"/>
            <a:ext cx="2057400" cy="2568432"/>
          </a:xfrm>
          <a:prstGeom prst="rect">
            <a:avLst/>
          </a:prstGeom>
          <a:noFill/>
        </p:spPr>
      </p:pic>
      <p:pic>
        <p:nvPicPr>
          <p:cNvPr id="38916" name="Picture 4" descr="http://www.xppower.com/images/GPower_web.jpg"/>
          <p:cNvPicPr>
            <a:picLocks noChangeAspect="1" noChangeArrowheads="1"/>
          </p:cNvPicPr>
          <p:nvPr/>
        </p:nvPicPr>
        <p:blipFill>
          <a:blip r:embed="rId3" cstate="print"/>
          <a:srcRect/>
          <a:stretch>
            <a:fillRect/>
          </a:stretch>
        </p:blipFill>
        <p:spPr bwMode="auto">
          <a:xfrm>
            <a:off x="76200" y="3048000"/>
            <a:ext cx="2133600" cy="2562226"/>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solidFill>
                  <a:schemeClr val="accent4"/>
                </a:solidFill>
              </a:rPr>
              <a:t>SUMMARY</a:t>
            </a:r>
            <a:endParaRPr lang="en-US" sz="5400" b="1" dirty="0">
              <a:solidFill>
                <a:schemeClr val="accent4"/>
              </a:solidFill>
            </a:endParaRPr>
          </a:p>
        </p:txBody>
      </p:sp>
      <p:sp>
        <p:nvSpPr>
          <p:cNvPr id="3" name="Content Placeholder 2"/>
          <p:cNvSpPr>
            <a:spLocks noGrp="1"/>
          </p:cNvSpPr>
          <p:nvPr>
            <p:ph idx="1"/>
          </p:nvPr>
        </p:nvSpPr>
        <p:spPr/>
        <p:txBody>
          <a:bodyPr>
            <a:normAutofit fontScale="92500" lnSpcReduction="20000"/>
          </a:bodyPr>
          <a:lstStyle/>
          <a:p>
            <a:pPr>
              <a:buNone/>
            </a:pPr>
            <a:r>
              <a:rPr lang="en-US" dirty="0" smtClean="0"/>
              <a:t>	If the earth’s  ecosystem is to continue to support human health, each community needs to maintain public health and provide health care in ways that will sustain the earth’s ecosystem.  Although the exact amount of dollars saved may never truly be known, green and healthy hospital initiatives have been associated with improved quality of life for patients, their visitors, and medical staff are priceless. So we as part of Lutheran Medical Center, we will continue to go green.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save-money-with-alternative-energy.com/images/lets-all-go-green-coaster.jpg"/>
          <p:cNvPicPr>
            <a:picLocks noChangeAspect="1" noChangeArrowheads="1"/>
          </p:cNvPicPr>
          <p:nvPr/>
        </p:nvPicPr>
        <p:blipFill>
          <a:blip r:embed="rId2" cstate="print"/>
          <a:srcRect/>
          <a:stretch>
            <a:fillRect/>
          </a:stretch>
        </p:blipFill>
        <p:spPr bwMode="auto">
          <a:xfrm rot="20040513">
            <a:off x="266499" y="266500"/>
            <a:ext cx="1581150" cy="1581150"/>
          </a:xfrm>
          <a:prstGeom prst="rect">
            <a:avLst/>
          </a:prstGeom>
          <a:noFill/>
        </p:spPr>
      </p:pic>
      <p:sp>
        <p:nvSpPr>
          <p:cNvPr id="2" name="Title 1"/>
          <p:cNvSpPr>
            <a:spLocks noGrp="1"/>
          </p:cNvSpPr>
          <p:nvPr>
            <p:ph type="title"/>
          </p:nvPr>
        </p:nvSpPr>
        <p:spPr/>
        <p:txBody>
          <a:bodyPr>
            <a:normAutofit/>
          </a:bodyPr>
          <a:lstStyle/>
          <a:p>
            <a:pPr algn="ctr"/>
            <a:r>
              <a:rPr lang="en-US" sz="5400" b="1" dirty="0" smtClean="0">
                <a:solidFill>
                  <a:schemeClr val="accent4"/>
                </a:solidFill>
              </a:rPr>
              <a:t>REFERENCES</a:t>
            </a:r>
            <a:endParaRPr lang="en-US" sz="5400" b="1" dirty="0">
              <a:solidFill>
                <a:schemeClr val="accent4"/>
              </a:solidFill>
            </a:endParaRPr>
          </a:p>
        </p:txBody>
      </p:sp>
      <p:sp>
        <p:nvSpPr>
          <p:cNvPr id="3" name="Content Placeholder 2"/>
          <p:cNvSpPr>
            <a:spLocks noGrp="1"/>
          </p:cNvSpPr>
          <p:nvPr>
            <p:ph idx="1"/>
          </p:nvPr>
        </p:nvSpPr>
        <p:spPr/>
        <p:txBody>
          <a:bodyPr>
            <a:normAutofit fontScale="62500" lnSpcReduction="20000"/>
          </a:bodyPr>
          <a:lstStyle/>
          <a:p>
            <a:r>
              <a:rPr lang="en-US" dirty="0"/>
              <a:t>Wilson DE, MSc, RD, CFE, Garcia A C, PhD, RD, CFE. ‘Going Green’ in Food Services: Can Healthcare Adopt Environmentally Friendly Practices? Canadian Journal of Dietetic Practice and Research, Spring 2011. </a:t>
            </a:r>
            <a:r>
              <a:rPr lang="en-US" dirty="0" err="1"/>
              <a:t>Vol</a:t>
            </a:r>
            <a:r>
              <a:rPr lang="en-US" dirty="0"/>
              <a:t> 72 No1. </a:t>
            </a:r>
            <a:r>
              <a:rPr lang="en-US" dirty="0" err="1"/>
              <a:t>pp</a:t>
            </a:r>
            <a:r>
              <a:rPr lang="en-US" dirty="0"/>
              <a:t> 43-47</a:t>
            </a:r>
            <a:r>
              <a:rPr lang="en-US" dirty="0" smtClean="0"/>
              <a:t>.</a:t>
            </a:r>
          </a:p>
          <a:p>
            <a:r>
              <a:rPr lang="en-US" dirty="0" err="1"/>
              <a:t>Gillmeister</a:t>
            </a:r>
            <a:r>
              <a:rPr lang="en-US" dirty="0"/>
              <a:t> D. Hospitals that go green can see green with effective waste strategies. Healthcare Purchasing News. January 2012. </a:t>
            </a:r>
            <a:r>
              <a:rPr lang="en-US" dirty="0" err="1"/>
              <a:t>pp</a:t>
            </a:r>
            <a:r>
              <a:rPr lang="en-US" dirty="0"/>
              <a:t> 46-47.</a:t>
            </a:r>
          </a:p>
          <a:p>
            <a:r>
              <a:rPr lang="en-US" dirty="0"/>
              <a:t>Cantrell S, ELS. Go green to avoid seeing, turning red. Healthcare Purchasing News, August 2011. </a:t>
            </a:r>
            <a:r>
              <a:rPr lang="en-US" dirty="0" err="1"/>
              <a:t>pp</a:t>
            </a:r>
            <a:r>
              <a:rPr lang="en-US" dirty="0"/>
              <a:t> 30-34</a:t>
            </a:r>
            <a:r>
              <a:rPr lang="en-US" dirty="0" smtClean="0"/>
              <a:t>.</a:t>
            </a:r>
          </a:p>
          <a:p>
            <a:r>
              <a:rPr lang="en-US" dirty="0" err="1"/>
              <a:t>Jameton</a:t>
            </a:r>
            <a:r>
              <a:rPr lang="en-US" dirty="0"/>
              <a:t>, A., Pierce, J. (2001). Environment and Health: 8. Sustainable Health Care and Emerging Ethical Responsibilities. </a:t>
            </a:r>
            <a:r>
              <a:rPr lang="en-US" i="1" dirty="0"/>
              <a:t>Canadian Medical Association or its Licensors, </a:t>
            </a:r>
            <a:r>
              <a:rPr lang="en-US" dirty="0"/>
              <a:t>164(3), 365-369.</a:t>
            </a:r>
          </a:p>
          <a:p>
            <a:endParaRPr lang="en-US" dirty="0"/>
          </a:p>
          <a:p>
            <a:r>
              <a:rPr lang="en-US" dirty="0" smtClean="0">
                <a:hlinkClick r:id="rId3"/>
              </a:rPr>
              <a:t>www.heritage-enviro.com</a:t>
            </a:r>
            <a:endParaRPr lang="en-US" dirty="0" smtClean="0"/>
          </a:p>
          <a:p>
            <a:r>
              <a:rPr lang="en-US" dirty="0" smtClean="0">
                <a:hlinkClick r:id="rId4"/>
              </a:rPr>
              <a:t>www.ewg.org/reports/greening</a:t>
            </a:r>
            <a:endParaRPr lang="en-US" dirty="0" smtClean="0"/>
          </a:p>
          <a:p>
            <a:r>
              <a:rPr lang="en-US" dirty="0"/>
              <a:t>Carpenter D, </a:t>
            </a:r>
            <a:r>
              <a:rPr lang="en-US" dirty="0" err="1"/>
              <a:t>Hoppszallern</a:t>
            </a:r>
            <a:r>
              <a:rPr lang="en-US" dirty="0"/>
              <a:t> S. Greening Up, Hospitals getting savvier on sustainability. Health Facilities Management, July 2008. </a:t>
            </a:r>
            <a:r>
              <a:rPr lang="en-US" dirty="0" err="1"/>
              <a:t>pp</a:t>
            </a:r>
            <a:r>
              <a:rPr lang="en-US" dirty="0"/>
              <a:t> 15-21. </a:t>
            </a:r>
          </a:p>
          <a:p>
            <a:endParaRPr lang="en-US" dirty="0" smtClean="0"/>
          </a:p>
          <a:p>
            <a:endParaRPr lang="en-US" dirty="0"/>
          </a:p>
        </p:txBody>
      </p:sp>
    </p:spTree>
    <p:extLst>
      <p:ext uri="{BB962C8B-B14F-4D97-AF65-F5344CB8AC3E}">
        <p14:creationId xmlns:p14="http://schemas.microsoft.com/office/powerpoint/2010/main" val="1339736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www.2020site.org/trees/images/leaf-maple.jpg"/>
          <p:cNvPicPr>
            <a:picLocks noChangeAspect="1" noChangeArrowheads="1"/>
          </p:cNvPicPr>
          <p:nvPr/>
        </p:nvPicPr>
        <p:blipFill>
          <a:blip r:embed="rId2" cstate="print"/>
          <a:srcRect/>
          <a:stretch>
            <a:fillRect/>
          </a:stretch>
        </p:blipFill>
        <p:spPr bwMode="auto">
          <a:xfrm rot="1415631">
            <a:off x="7435893" y="4905322"/>
            <a:ext cx="762000" cy="1143000"/>
          </a:xfrm>
          <a:prstGeom prst="rect">
            <a:avLst/>
          </a:prstGeom>
          <a:noFill/>
        </p:spPr>
      </p:pic>
      <p:sp>
        <p:nvSpPr>
          <p:cNvPr id="2" name="Title 1"/>
          <p:cNvSpPr>
            <a:spLocks noGrp="1"/>
          </p:cNvSpPr>
          <p:nvPr>
            <p:ph type="title"/>
          </p:nvPr>
        </p:nvSpPr>
        <p:spPr/>
        <p:txBody>
          <a:bodyPr/>
          <a:lstStyle/>
          <a:p>
            <a:pPr algn="ctr"/>
            <a:r>
              <a:rPr lang="en-US" b="1" dirty="0" smtClean="0">
                <a:solidFill>
                  <a:schemeClr val="accent4"/>
                </a:solidFill>
              </a:rPr>
              <a:t>TABLE OF CONTENTS</a:t>
            </a:r>
            <a:endParaRPr lang="en-US" b="1" dirty="0">
              <a:solidFill>
                <a:schemeClr val="accent4"/>
              </a:solidFill>
            </a:endParaRPr>
          </a:p>
        </p:txBody>
      </p:sp>
      <p:sp>
        <p:nvSpPr>
          <p:cNvPr id="3" name="Content Placeholder 2"/>
          <p:cNvSpPr>
            <a:spLocks noGrp="1"/>
          </p:cNvSpPr>
          <p:nvPr>
            <p:ph idx="1"/>
          </p:nvPr>
        </p:nvSpPr>
        <p:spPr/>
        <p:txBody>
          <a:bodyPr/>
          <a:lstStyle/>
          <a:p>
            <a:pPr>
              <a:buClr>
                <a:schemeClr val="accent4"/>
              </a:buClr>
              <a:buFont typeface="Wingdings" pitchFamily="2" charset="2"/>
              <a:buChar char="Ø"/>
            </a:pPr>
            <a:r>
              <a:rPr lang="en-US" dirty="0" smtClean="0"/>
              <a:t>INTRODUCTION</a:t>
            </a:r>
          </a:p>
          <a:p>
            <a:pPr>
              <a:buClr>
                <a:schemeClr val="accent4"/>
              </a:buClr>
              <a:buFont typeface="Wingdings" pitchFamily="2" charset="2"/>
              <a:buChar char="Ø"/>
            </a:pPr>
            <a:r>
              <a:rPr lang="en-US" dirty="0" smtClean="0"/>
              <a:t>RACIAL AND HEALTH DISPARITIES</a:t>
            </a:r>
          </a:p>
          <a:p>
            <a:pPr>
              <a:buClr>
                <a:schemeClr val="accent4"/>
              </a:buClr>
              <a:buFont typeface="Wingdings" pitchFamily="2" charset="2"/>
              <a:buChar char="Ø"/>
            </a:pPr>
            <a:r>
              <a:rPr lang="en-US" dirty="0" smtClean="0"/>
              <a:t>STAKEHOLDERS </a:t>
            </a:r>
          </a:p>
          <a:p>
            <a:pPr>
              <a:buClr>
                <a:schemeClr val="accent4"/>
              </a:buClr>
              <a:buFont typeface="Wingdings" pitchFamily="2" charset="2"/>
              <a:buChar char="Ø"/>
            </a:pPr>
            <a:r>
              <a:rPr lang="en-US" dirty="0" smtClean="0"/>
              <a:t>MODEL PROGRAMS</a:t>
            </a:r>
          </a:p>
          <a:p>
            <a:pPr>
              <a:buClr>
                <a:schemeClr val="accent4"/>
              </a:buClr>
              <a:buFont typeface="Wingdings" pitchFamily="2" charset="2"/>
              <a:buChar char="Ø"/>
            </a:pPr>
            <a:r>
              <a:rPr lang="en-US" dirty="0" smtClean="0"/>
              <a:t>POLICY RECOMMENDATIONS</a:t>
            </a:r>
          </a:p>
          <a:p>
            <a:pPr>
              <a:buClr>
                <a:schemeClr val="accent4"/>
              </a:buClr>
              <a:buFont typeface="Wingdings" pitchFamily="2" charset="2"/>
              <a:buChar char="Ø"/>
            </a:pPr>
            <a:r>
              <a:rPr lang="en-US" dirty="0" smtClean="0"/>
              <a:t>SUMMARY</a:t>
            </a:r>
          </a:p>
          <a:p>
            <a:pPr>
              <a:buClr>
                <a:schemeClr val="accent4"/>
              </a:buClr>
              <a:buFont typeface="Wingdings" pitchFamily="2" charset="2"/>
              <a:buChar char="Ø"/>
            </a:pPr>
            <a:r>
              <a:rPr lang="en-US" dirty="0" smtClean="0"/>
              <a:t>SOURCES</a:t>
            </a:r>
            <a:endParaRPr lang="en-US" dirty="0"/>
          </a:p>
        </p:txBody>
      </p:sp>
      <p:sp>
        <p:nvSpPr>
          <p:cNvPr id="4" name="Oval 3"/>
          <p:cNvSpPr/>
          <p:nvPr/>
        </p:nvSpPr>
        <p:spPr>
          <a:xfrm>
            <a:off x="762000" y="1066800"/>
            <a:ext cx="685800" cy="609600"/>
          </a:xfrm>
          <a:prstGeom prst="ellipse">
            <a:avLst/>
          </a:prstGeom>
          <a:solidFill>
            <a:srgbClr val="92D05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914400" y="1905000"/>
            <a:ext cx="304800" cy="3048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1143000" y="304800"/>
            <a:ext cx="838200" cy="76200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20482" name="Picture 2" descr="http://www.2020site.org/trees/images/leaf-maple.jpg"/>
          <p:cNvPicPr>
            <a:picLocks noChangeAspect="1" noChangeArrowheads="1"/>
          </p:cNvPicPr>
          <p:nvPr/>
        </p:nvPicPr>
        <p:blipFill>
          <a:blip r:embed="rId2" cstate="print"/>
          <a:srcRect/>
          <a:stretch>
            <a:fillRect/>
          </a:stretch>
        </p:blipFill>
        <p:spPr bwMode="auto">
          <a:xfrm rot="3883815">
            <a:off x="8083546" y="5427204"/>
            <a:ext cx="762000" cy="1143000"/>
          </a:xfrm>
          <a:prstGeom prst="rect">
            <a:avLst/>
          </a:prstGeom>
          <a:noFill/>
        </p:spPr>
      </p:pic>
      <p:pic>
        <p:nvPicPr>
          <p:cNvPr id="9" name="Picture 2" descr="http://www.2020site.org/trees/images/leaf-maple.jpg"/>
          <p:cNvPicPr>
            <a:picLocks noChangeAspect="1" noChangeArrowheads="1"/>
          </p:cNvPicPr>
          <p:nvPr/>
        </p:nvPicPr>
        <p:blipFill>
          <a:blip r:embed="rId2" cstate="print"/>
          <a:srcRect/>
          <a:stretch>
            <a:fillRect/>
          </a:stretch>
        </p:blipFill>
        <p:spPr bwMode="auto">
          <a:xfrm rot="1415631">
            <a:off x="8185105" y="4371921"/>
            <a:ext cx="762000" cy="11430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ecobees.com/_images/carbon-footprint-calculator/carbon-footprint.png"/>
          <p:cNvPicPr>
            <a:picLocks noChangeAspect="1" noChangeArrowheads="1"/>
          </p:cNvPicPr>
          <p:nvPr/>
        </p:nvPicPr>
        <p:blipFill>
          <a:blip r:embed="rId2" cstate="print"/>
          <a:srcRect/>
          <a:stretch>
            <a:fillRect/>
          </a:stretch>
        </p:blipFill>
        <p:spPr bwMode="auto">
          <a:xfrm>
            <a:off x="7924800" y="5695949"/>
            <a:ext cx="826346" cy="1162051"/>
          </a:xfrm>
          <a:prstGeom prst="rect">
            <a:avLst/>
          </a:prstGeom>
          <a:noFill/>
        </p:spPr>
      </p:pic>
      <p:pic>
        <p:nvPicPr>
          <p:cNvPr id="10" name="Picture 2" descr="http://www.ecobees.com/_images/carbon-footprint-calculator/carbon-footprint.png"/>
          <p:cNvPicPr>
            <a:picLocks noChangeAspect="1" noChangeArrowheads="1"/>
          </p:cNvPicPr>
          <p:nvPr/>
        </p:nvPicPr>
        <p:blipFill>
          <a:blip r:embed="rId2" cstate="print"/>
          <a:srcRect/>
          <a:stretch>
            <a:fillRect/>
          </a:stretch>
        </p:blipFill>
        <p:spPr bwMode="auto">
          <a:xfrm>
            <a:off x="6400800" y="5029200"/>
            <a:ext cx="381000" cy="535782"/>
          </a:xfrm>
          <a:prstGeom prst="rect">
            <a:avLst/>
          </a:prstGeom>
          <a:noFill/>
        </p:spPr>
      </p:pic>
      <p:pic>
        <p:nvPicPr>
          <p:cNvPr id="9" name="Picture 2" descr="http://www.ecobees.com/_images/carbon-footprint-calculator/carbon-footprint.png"/>
          <p:cNvPicPr>
            <a:picLocks noChangeAspect="1" noChangeArrowheads="1"/>
          </p:cNvPicPr>
          <p:nvPr/>
        </p:nvPicPr>
        <p:blipFill>
          <a:blip r:embed="rId2" cstate="print"/>
          <a:srcRect/>
          <a:stretch>
            <a:fillRect/>
          </a:stretch>
        </p:blipFill>
        <p:spPr bwMode="auto">
          <a:xfrm>
            <a:off x="7162800" y="5105400"/>
            <a:ext cx="501226" cy="704851"/>
          </a:xfrm>
          <a:prstGeom prst="rect">
            <a:avLst/>
          </a:prstGeom>
          <a:noFill/>
        </p:spPr>
      </p:pic>
      <p:sp>
        <p:nvSpPr>
          <p:cNvPr id="2" name="Title 1"/>
          <p:cNvSpPr>
            <a:spLocks noGrp="1"/>
          </p:cNvSpPr>
          <p:nvPr>
            <p:ph type="title"/>
          </p:nvPr>
        </p:nvSpPr>
        <p:spPr/>
        <p:txBody>
          <a:bodyPr>
            <a:normAutofit/>
          </a:bodyPr>
          <a:lstStyle/>
          <a:p>
            <a:pPr algn="ctr"/>
            <a:r>
              <a:rPr lang="en-US" sz="5400" b="1" dirty="0" smtClean="0">
                <a:solidFill>
                  <a:schemeClr val="accent4"/>
                </a:solidFill>
              </a:rPr>
              <a:t>INTRODUCTION</a:t>
            </a:r>
            <a:endParaRPr lang="en-US" sz="5400" b="1" dirty="0">
              <a:solidFill>
                <a:schemeClr val="accent4"/>
              </a:solidFill>
            </a:endParaRPr>
          </a:p>
        </p:txBody>
      </p:sp>
      <p:sp>
        <p:nvSpPr>
          <p:cNvPr id="3" name="Content Placeholder 2"/>
          <p:cNvSpPr>
            <a:spLocks noGrp="1"/>
          </p:cNvSpPr>
          <p:nvPr>
            <p:ph idx="1"/>
          </p:nvPr>
        </p:nvSpPr>
        <p:spPr>
          <a:xfrm>
            <a:off x="1447800" y="1447800"/>
            <a:ext cx="7498080" cy="4800600"/>
          </a:xfrm>
        </p:spPr>
        <p:txBody>
          <a:bodyPr>
            <a:normAutofit fontScale="85000" lnSpcReduction="20000"/>
          </a:bodyPr>
          <a:lstStyle/>
          <a:p>
            <a:pPr>
              <a:buNone/>
            </a:pPr>
            <a:r>
              <a:rPr lang="en-US" dirty="0" smtClean="0"/>
              <a:t>   According to Practice </a:t>
            </a:r>
            <a:r>
              <a:rPr lang="en-US" dirty="0" err="1" smtClean="0"/>
              <a:t>Greenhealth</a:t>
            </a:r>
            <a:r>
              <a:rPr lang="en-US" dirty="0" smtClean="0"/>
              <a:t>, hospitals ranks the</a:t>
            </a:r>
          </a:p>
          <a:p>
            <a:pPr>
              <a:buNone/>
            </a:pPr>
            <a:r>
              <a:rPr lang="en-US" dirty="0" smtClean="0"/>
              <a:t>		largest users of energy, </a:t>
            </a:r>
          </a:p>
          <a:p>
            <a:pPr>
              <a:buNone/>
            </a:pPr>
            <a:r>
              <a:rPr lang="en-US" dirty="0" smtClean="0"/>
              <a:t>		highest producers of waste, </a:t>
            </a:r>
          </a:p>
          <a:p>
            <a:pPr>
              <a:buNone/>
            </a:pPr>
            <a:r>
              <a:rPr lang="en-US" dirty="0" smtClean="0"/>
              <a:t>		major consumer of chemicals, paper, 	water and other resources;</a:t>
            </a:r>
          </a:p>
          <a:p>
            <a:pPr>
              <a:buNone/>
            </a:pPr>
            <a:r>
              <a:rPr lang="en-US" dirty="0" smtClean="0"/>
              <a:t> 	resulting in an industry with a huge environmental footprint. In an effort to reduce the impact on the environment, healthcare organizations are asking for information on best practices, guidance in establishing green practices and methods  to measure success”.</a:t>
            </a:r>
            <a:endParaRPr lang="en-US" dirty="0"/>
          </a:p>
        </p:txBody>
      </p:sp>
      <p:sp>
        <p:nvSpPr>
          <p:cNvPr id="4" name="Oval 3"/>
          <p:cNvSpPr/>
          <p:nvPr/>
        </p:nvSpPr>
        <p:spPr>
          <a:xfrm>
            <a:off x="762000" y="1066800"/>
            <a:ext cx="685800" cy="609600"/>
          </a:xfrm>
          <a:prstGeom prst="ellipse">
            <a:avLst/>
          </a:prstGeom>
          <a:solidFill>
            <a:srgbClr val="92D05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Connector 4"/>
          <p:cNvSpPr/>
          <p:nvPr/>
        </p:nvSpPr>
        <p:spPr>
          <a:xfrm>
            <a:off x="914400" y="1905000"/>
            <a:ext cx="304800" cy="3048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a:off x="1143000" y="304800"/>
            <a:ext cx="838200" cy="76200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pic>
        <p:nvPicPr>
          <p:cNvPr id="8" name="Picture 2" descr="http://www.ecobees.com/_images/carbon-footprint-calculator/carbon-footprint.png"/>
          <p:cNvPicPr>
            <a:picLocks noChangeAspect="1" noChangeArrowheads="1"/>
          </p:cNvPicPr>
          <p:nvPr/>
        </p:nvPicPr>
        <p:blipFill>
          <a:blip r:embed="rId2" cstate="print"/>
          <a:srcRect/>
          <a:stretch>
            <a:fillRect/>
          </a:stretch>
        </p:blipFill>
        <p:spPr bwMode="auto">
          <a:xfrm>
            <a:off x="7315201" y="6019800"/>
            <a:ext cx="447040" cy="628651"/>
          </a:xfrm>
          <a:prstGeom prst="rect">
            <a:avLst/>
          </a:prstGeom>
          <a:noFill/>
        </p:spPr>
      </p:pic>
      <p:pic>
        <p:nvPicPr>
          <p:cNvPr id="11" name="Picture 2" descr="http://www.ecobees.com/_images/carbon-footprint-calculator/carbon-footprint.png"/>
          <p:cNvPicPr>
            <a:picLocks noChangeAspect="1" noChangeArrowheads="1"/>
          </p:cNvPicPr>
          <p:nvPr/>
        </p:nvPicPr>
        <p:blipFill>
          <a:blip r:embed="rId2" cstate="print"/>
          <a:srcRect/>
          <a:stretch>
            <a:fillRect/>
          </a:stretch>
        </p:blipFill>
        <p:spPr bwMode="auto">
          <a:xfrm flipH="1">
            <a:off x="2133600" y="2209800"/>
            <a:ext cx="230294" cy="323851"/>
          </a:xfrm>
          <a:prstGeom prst="rect">
            <a:avLst/>
          </a:prstGeom>
          <a:noFill/>
        </p:spPr>
      </p:pic>
      <p:pic>
        <p:nvPicPr>
          <p:cNvPr id="12" name="Picture 2" descr="http://www.ecobees.com/_images/carbon-footprint-calculator/carbon-footprint.png"/>
          <p:cNvPicPr>
            <a:picLocks noChangeAspect="1" noChangeArrowheads="1"/>
          </p:cNvPicPr>
          <p:nvPr/>
        </p:nvPicPr>
        <p:blipFill>
          <a:blip r:embed="rId2" cstate="print"/>
          <a:srcRect/>
          <a:stretch>
            <a:fillRect/>
          </a:stretch>
        </p:blipFill>
        <p:spPr bwMode="auto">
          <a:xfrm flipH="1">
            <a:off x="2133600" y="2647949"/>
            <a:ext cx="230294" cy="323851"/>
          </a:xfrm>
          <a:prstGeom prst="rect">
            <a:avLst/>
          </a:prstGeom>
          <a:noFill/>
        </p:spPr>
      </p:pic>
      <p:pic>
        <p:nvPicPr>
          <p:cNvPr id="13" name="Picture 2" descr="http://www.ecobees.com/_images/carbon-footprint-calculator/carbon-footprint.png"/>
          <p:cNvPicPr>
            <a:picLocks noChangeAspect="1" noChangeArrowheads="1"/>
          </p:cNvPicPr>
          <p:nvPr/>
        </p:nvPicPr>
        <p:blipFill>
          <a:blip r:embed="rId2" cstate="print"/>
          <a:srcRect/>
          <a:stretch>
            <a:fillRect/>
          </a:stretch>
        </p:blipFill>
        <p:spPr bwMode="auto">
          <a:xfrm flipH="1">
            <a:off x="2133600" y="3048000"/>
            <a:ext cx="230294" cy="323851"/>
          </a:xfrm>
          <a:prstGeom prst="rect">
            <a:avLst/>
          </a:prstGeom>
          <a:noFill/>
        </p:spPr>
      </p:pic>
      <p:pic>
        <p:nvPicPr>
          <p:cNvPr id="14" name="Picture 2" descr="http://www.ecobees.com/_images/carbon-footprint-calculator/carbon-footprint.png"/>
          <p:cNvPicPr>
            <a:picLocks noChangeAspect="1" noChangeArrowheads="1"/>
          </p:cNvPicPr>
          <p:nvPr/>
        </p:nvPicPr>
        <p:blipFill>
          <a:blip r:embed="rId2" cstate="print"/>
          <a:srcRect/>
          <a:stretch>
            <a:fillRect/>
          </a:stretch>
        </p:blipFill>
        <p:spPr bwMode="auto">
          <a:xfrm flipH="1">
            <a:off x="2133600" y="3409949"/>
            <a:ext cx="230294" cy="32385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huffmankoos.com/pc/images/green/green_03.jpg"/>
          <p:cNvPicPr>
            <a:picLocks noChangeAspect="1" noChangeArrowheads="1"/>
          </p:cNvPicPr>
          <p:nvPr/>
        </p:nvPicPr>
        <p:blipFill>
          <a:blip r:embed="rId2" cstate="print"/>
          <a:srcRect/>
          <a:stretch>
            <a:fillRect/>
          </a:stretch>
        </p:blipFill>
        <p:spPr bwMode="auto">
          <a:xfrm rot="20542859">
            <a:off x="1458887" y="1170328"/>
            <a:ext cx="1388319" cy="1295400"/>
          </a:xfrm>
          <a:prstGeom prst="rect">
            <a:avLst/>
          </a:prstGeom>
          <a:noFill/>
        </p:spPr>
      </p:pic>
      <p:sp>
        <p:nvSpPr>
          <p:cNvPr id="3" name="Content Placeholder 2"/>
          <p:cNvSpPr>
            <a:spLocks noGrp="1"/>
          </p:cNvSpPr>
          <p:nvPr>
            <p:ph idx="1"/>
          </p:nvPr>
        </p:nvSpPr>
        <p:spPr>
          <a:xfrm>
            <a:off x="1219200" y="152400"/>
            <a:ext cx="7543800" cy="5410200"/>
          </a:xfrm>
        </p:spPr>
        <p:txBody>
          <a:bodyPr>
            <a:normAutofit fontScale="77500" lnSpcReduction="20000"/>
          </a:bodyPr>
          <a:lstStyle/>
          <a:p>
            <a:pPr>
              <a:buNone/>
            </a:pPr>
            <a:r>
              <a:rPr lang="en-US" dirty="0"/>
              <a:t> </a:t>
            </a:r>
            <a:r>
              <a:rPr lang="en-US" dirty="0" smtClean="0"/>
              <a:t>   	</a:t>
            </a:r>
          </a:p>
          <a:p>
            <a:pPr>
              <a:buNone/>
            </a:pPr>
            <a:r>
              <a:rPr lang="en-US" dirty="0" smtClean="0"/>
              <a:t>		Hospitals consume energy in: 					heating,</a:t>
            </a:r>
          </a:p>
          <a:p>
            <a:pPr>
              <a:buNone/>
            </a:pPr>
            <a:r>
              <a:rPr lang="en-US" dirty="0" smtClean="0"/>
              <a:t>			cooling, </a:t>
            </a:r>
          </a:p>
          <a:p>
            <a:pPr>
              <a:buNone/>
            </a:pPr>
            <a:r>
              <a:rPr lang="en-US" dirty="0" smtClean="0"/>
              <a:t>			manufacturing, </a:t>
            </a:r>
          </a:p>
          <a:p>
            <a:pPr>
              <a:buNone/>
            </a:pPr>
            <a:r>
              <a:rPr lang="en-US" dirty="0" smtClean="0"/>
              <a:t>			and transportation.</a:t>
            </a:r>
          </a:p>
          <a:p>
            <a:pPr>
              <a:buNone/>
            </a:pPr>
            <a:r>
              <a:rPr lang="en-US" dirty="0" smtClean="0"/>
              <a:t> </a:t>
            </a:r>
          </a:p>
          <a:p>
            <a:pPr>
              <a:buNone/>
            </a:pPr>
            <a:r>
              <a:rPr lang="en-US" dirty="0" smtClean="0"/>
              <a:t>	Health services face the unique problems through the use of pharmaceuticals and biological products. </a:t>
            </a:r>
          </a:p>
          <a:p>
            <a:pPr>
              <a:buNone/>
            </a:pPr>
            <a:endParaRPr lang="en-US" dirty="0" smtClean="0"/>
          </a:p>
          <a:p>
            <a:pPr>
              <a:buNone/>
            </a:pPr>
            <a:r>
              <a:rPr lang="en-US" dirty="0" smtClean="0"/>
              <a:t>	Environmental waste, toxic bodily byproducts, infectious and radioactive waste can contribute to environmental decline which impacts the community.</a:t>
            </a:r>
            <a:endParaRPr lang="en-US" dirty="0"/>
          </a:p>
        </p:txBody>
      </p:sp>
      <p:sp>
        <p:nvSpPr>
          <p:cNvPr id="5" name="Oval 4"/>
          <p:cNvSpPr/>
          <p:nvPr/>
        </p:nvSpPr>
        <p:spPr>
          <a:xfrm rot="7242046">
            <a:off x="8363950" y="5632058"/>
            <a:ext cx="685800" cy="609600"/>
          </a:xfrm>
          <a:prstGeom prst="ellipse">
            <a:avLst/>
          </a:prstGeom>
          <a:solidFill>
            <a:srgbClr val="92D050"/>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Connector 5"/>
          <p:cNvSpPr/>
          <p:nvPr/>
        </p:nvSpPr>
        <p:spPr>
          <a:xfrm rot="7242046">
            <a:off x="8057449" y="6228649"/>
            <a:ext cx="304800" cy="304800"/>
          </a:xfrm>
          <a:prstGeom prst="flowChartConnector">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Connector 6"/>
          <p:cNvSpPr/>
          <p:nvPr/>
        </p:nvSpPr>
        <p:spPr>
          <a:xfrm rot="7242046">
            <a:off x="6980475" y="5922118"/>
            <a:ext cx="838200" cy="762000"/>
          </a:xfrm>
          <a:prstGeom prst="flowChartConnector">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8" name="TextBox 7"/>
          <p:cNvSpPr txBox="1"/>
          <p:nvPr/>
        </p:nvSpPr>
        <p:spPr>
          <a:xfrm>
            <a:off x="6362533" y="0"/>
            <a:ext cx="2781467" cy="369332"/>
          </a:xfrm>
          <a:prstGeom prst="rect">
            <a:avLst/>
          </a:prstGeom>
          <a:noFill/>
        </p:spPr>
        <p:txBody>
          <a:bodyPr wrap="none" rtlCol="0">
            <a:spAutoFit/>
          </a:bodyPr>
          <a:lstStyle/>
          <a:p>
            <a:r>
              <a:rPr lang="en-US" dirty="0" smtClean="0">
                <a:solidFill>
                  <a:schemeClr val="bg1">
                    <a:lumMod val="75000"/>
                  </a:schemeClr>
                </a:solidFill>
              </a:rPr>
              <a:t>Introduction Continued</a:t>
            </a:r>
            <a:endParaRPr lang="en-US"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676400"/>
            <a:ext cx="7498080" cy="4800600"/>
          </a:xfrm>
        </p:spPr>
        <p:txBody>
          <a:bodyPr>
            <a:normAutofit fontScale="85000" lnSpcReduction="20000"/>
          </a:bodyPr>
          <a:lstStyle/>
          <a:p>
            <a:pPr>
              <a:buNone/>
            </a:pPr>
            <a:r>
              <a:rPr lang="en-US" dirty="0" smtClean="0"/>
              <a:t>   </a:t>
            </a:r>
          </a:p>
          <a:p>
            <a:pPr>
              <a:buNone/>
            </a:pPr>
            <a:r>
              <a:rPr lang="en-US" dirty="0" smtClean="0"/>
              <a:t>   Environmental practices at major U.S. hospitals have contributed to the increase of pollution as well as environmental costs. </a:t>
            </a:r>
          </a:p>
          <a:p>
            <a:pPr>
              <a:buNone/>
            </a:pPr>
            <a:r>
              <a:rPr lang="en-US" dirty="0" smtClean="0"/>
              <a:t>	</a:t>
            </a:r>
          </a:p>
          <a:p>
            <a:pPr>
              <a:buNone/>
            </a:pPr>
            <a:r>
              <a:rPr lang="en-US" dirty="0" smtClean="0"/>
              <a:t>	There has been contamination of baby foods, meat, milk, and fish which impacted the health of populations in many U.S. cities. </a:t>
            </a:r>
          </a:p>
          <a:p>
            <a:pPr>
              <a:buNone/>
            </a:pPr>
            <a:r>
              <a:rPr lang="en-US" dirty="0" smtClean="0"/>
              <a:t>	</a:t>
            </a:r>
          </a:p>
          <a:p>
            <a:pPr>
              <a:buNone/>
            </a:pPr>
            <a:r>
              <a:rPr lang="en-US" dirty="0" smtClean="0"/>
              <a:t>	Toxic emissions, potent carcinogens, mercury, plastic, medications (hormones, narcotics) constitute  a major environmental contaminant.</a:t>
            </a:r>
            <a:endParaRPr lang="en-US" dirty="0"/>
          </a:p>
        </p:txBody>
      </p:sp>
      <p:sp>
        <p:nvSpPr>
          <p:cNvPr id="4" name="Rectangle 3"/>
          <p:cNvSpPr/>
          <p:nvPr/>
        </p:nvSpPr>
        <p:spPr>
          <a:xfrm>
            <a:off x="1066800" y="228600"/>
            <a:ext cx="8077200" cy="1752600"/>
          </a:xfrm>
          <a:prstGeom prst="rect">
            <a:avLst/>
          </a:prstGeom>
          <a:solidFill>
            <a:schemeClr val="bg1"/>
          </a:solidFill>
          <a:ln>
            <a:solidFill>
              <a:schemeClr val="bg1"/>
            </a:solidFill>
          </a:ln>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cap="none" spc="0" dirty="0" smtClean="0">
                <a:ln w="11430">
                  <a:solidFill>
                    <a:schemeClr val="accent4">
                      <a:lumMod val="50000"/>
                    </a:schemeClr>
                  </a:solidFill>
                </a:ln>
                <a:solidFill>
                  <a:srgbClr val="2BB54C"/>
                </a:solidFill>
                <a:effectLst>
                  <a:outerShdw blurRad="80000" dist="40000" dir="5040000" algn="tl">
                    <a:srgbClr val="000000">
                      <a:alpha val="30000"/>
                    </a:srgbClr>
                  </a:outerShdw>
                </a:effectLst>
              </a:rPr>
              <a:t>Racial and Health Disparities</a:t>
            </a:r>
            <a:endParaRPr lang="en-US" sz="5400" b="1" cap="none" spc="0" dirty="0">
              <a:ln w="11430">
                <a:solidFill>
                  <a:schemeClr val="accent4">
                    <a:lumMod val="50000"/>
                  </a:schemeClr>
                </a:solidFill>
              </a:ln>
              <a:solidFill>
                <a:srgbClr val="2BB54C"/>
              </a:solidFill>
              <a:effectLst>
                <a:outerShdw blurRad="80000" dist="40000" dir="5040000" algn="tl">
                  <a:srgbClr val="000000">
                    <a:alpha val="30000"/>
                  </a:srgbClr>
                </a:outerShdw>
              </a:effectLst>
            </a:endParaRPr>
          </a:p>
        </p:txBody>
      </p:sp>
      <p:pic>
        <p:nvPicPr>
          <p:cNvPr id="6" name="Picture 2" descr="http://www.ecobees.com/_images/carbon-footprint-calculator/carbon-footprint.png"/>
          <p:cNvPicPr>
            <a:picLocks noChangeAspect="1" noChangeArrowheads="1"/>
          </p:cNvPicPr>
          <p:nvPr/>
        </p:nvPicPr>
        <p:blipFill>
          <a:blip r:embed="rId2" cstate="print"/>
          <a:srcRect/>
          <a:stretch>
            <a:fillRect/>
          </a:stretch>
        </p:blipFill>
        <p:spPr bwMode="auto">
          <a:xfrm rot="3941590">
            <a:off x="894059" y="396991"/>
            <a:ext cx="381000" cy="535782"/>
          </a:xfrm>
          <a:prstGeom prst="rect">
            <a:avLst/>
          </a:prstGeom>
          <a:noFill/>
        </p:spPr>
      </p:pic>
      <p:pic>
        <p:nvPicPr>
          <p:cNvPr id="7" name="Picture 2" descr="http://www.ecobees.com/_images/carbon-footprint-calculator/carbon-footprint.png"/>
          <p:cNvPicPr>
            <a:picLocks noChangeAspect="1" noChangeArrowheads="1"/>
          </p:cNvPicPr>
          <p:nvPr/>
        </p:nvPicPr>
        <p:blipFill>
          <a:blip r:embed="rId2" cstate="print"/>
          <a:srcRect/>
          <a:stretch>
            <a:fillRect/>
          </a:stretch>
        </p:blipFill>
        <p:spPr bwMode="auto">
          <a:xfrm rot="3941590">
            <a:off x="554729" y="1316438"/>
            <a:ext cx="501226" cy="704851"/>
          </a:xfrm>
          <a:prstGeom prst="rect">
            <a:avLst/>
          </a:prstGeom>
          <a:noFill/>
        </p:spPr>
      </p:pic>
      <p:pic>
        <p:nvPicPr>
          <p:cNvPr id="8" name="Picture 2" descr="http://www.ecobees.com/_images/carbon-footprint-calculator/carbon-footprint.png"/>
          <p:cNvPicPr>
            <a:picLocks noChangeAspect="1" noChangeArrowheads="1"/>
          </p:cNvPicPr>
          <p:nvPr/>
        </p:nvPicPr>
        <p:blipFill>
          <a:blip r:embed="rId2" cstate="print"/>
          <a:srcRect/>
          <a:stretch>
            <a:fillRect/>
          </a:stretch>
        </p:blipFill>
        <p:spPr bwMode="auto">
          <a:xfrm rot="3941590">
            <a:off x="1374149" y="1009364"/>
            <a:ext cx="447040" cy="628651"/>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a:buNone/>
            </a:pPr>
            <a:r>
              <a:rPr lang="en-US" dirty="0" smtClean="0"/>
              <a:t>	Human tissue, blood, infectious body material, radioactive agents, laboratory chemicals, and hazardous gas vapors are somewhat regulated and organizations are exploring new ways to protect the environment from further harm. </a:t>
            </a:r>
          </a:p>
          <a:p>
            <a:pPr>
              <a:buNone/>
            </a:pPr>
            <a:endParaRPr lang="en-US" dirty="0" smtClean="0"/>
          </a:p>
          <a:p>
            <a:pPr>
              <a:buNone/>
            </a:pPr>
            <a:r>
              <a:rPr lang="en-US" dirty="0" smtClean="0"/>
              <a:t>	According to the CDC, only 2 percent of hospital waste needs to be incinerated to protect the public health, but some hospitals incinerate 75 to 100 percent.</a:t>
            </a:r>
            <a:endParaRPr lang="en-US" dirty="0"/>
          </a:p>
        </p:txBody>
      </p:sp>
      <p:pic>
        <p:nvPicPr>
          <p:cNvPr id="4" name="Picture 2" descr="http://rpsec.usca.edu/goinggreen/goinggreen.png"/>
          <p:cNvPicPr>
            <a:picLocks noChangeAspect="1" noChangeArrowheads="1"/>
          </p:cNvPicPr>
          <p:nvPr/>
        </p:nvPicPr>
        <p:blipFill>
          <a:blip r:embed="rId2" cstate="print"/>
          <a:srcRect/>
          <a:stretch>
            <a:fillRect/>
          </a:stretch>
        </p:blipFill>
        <p:spPr bwMode="auto">
          <a:xfrm rot="19593997">
            <a:off x="-120170" y="510604"/>
            <a:ext cx="3383280" cy="1409700"/>
          </a:xfrm>
          <a:prstGeom prst="rect">
            <a:avLst/>
          </a:prstGeom>
          <a:noFill/>
        </p:spPr>
      </p:pic>
      <p:sp>
        <p:nvSpPr>
          <p:cNvPr id="5" name="TextBox 4"/>
          <p:cNvSpPr txBox="1"/>
          <p:nvPr/>
        </p:nvSpPr>
        <p:spPr>
          <a:xfrm>
            <a:off x="4648200" y="0"/>
            <a:ext cx="4495800" cy="369332"/>
          </a:xfrm>
          <a:prstGeom prst="rect">
            <a:avLst/>
          </a:prstGeom>
          <a:noFill/>
        </p:spPr>
        <p:txBody>
          <a:bodyPr wrap="square" rtlCol="0">
            <a:spAutoFit/>
          </a:bodyPr>
          <a:lstStyle/>
          <a:p>
            <a:r>
              <a:rPr lang="en-US" dirty="0" smtClean="0">
                <a:solidFill>
                  <a:schemeClr val="bg1">
                    <a:lumMod val="75000"/>
                  </a:schemeClr>
                </a:solidFill>
              </a:rPr>
              <a:t>Racial and Health Disparities continued</a:t>
            </a:r>
            <a:endParaRPr lang="en-US"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Royalty-Free Stock Vector Image: Ecology green planet vector concept background"/>
          <p:cNvPicPr>
            <a:picLocks noChangeAspect="1" noChangeArrowheads="1"/>
          </p:cNvPicPr>
          <p:nvPr/>
        </p:nvPicPr>
        <p:blipFill>
          <a:blip r:embed="rId2" cstate="print"/>
          <a:srcRect/>
          <a:stretch>
            <a:fillRect/>
          </a:stretch>
        </p:blipFill>
        <p:spPr bwMode="auto">
          <a:xfrm>
            <a:off x="1905000" y="4267199"/>
            <a:ext cx="685800" cy="685801"/>
          </a:xfrm>
          <a:prstGeom prst="rect">
            <a:avLst/>
          </a:prstGeom>
          <a:noFill/>
        </p:spPr>
      </p:pic>
      <p:pic>
        <p:nvPicPr>
          <p:cNvPr id="15362" name="Picture 2" descr="http://www.ltlmagazine.com/Media/GoingGreenRoots.jpg"/>
          <p:cNvPicPr>
            <a:picLocks noChangeAspect="1" noChangeArrowheads="1"/>
          </p:cNvPicPr>
          <p:nvPr/>
        </p:nvPicPr>
        <p:blipFill>
          <a:blip r:embed="rId3" cstate="print"/>
          <a:srcRect/>
          <a:stretch>
            <a:fillRect/>
          </a:stretch>
        </p:blipFill>
        <p:spPr bwMode="auto">
          <a:xfrm>
            <a:off x="1143000" y="0"/>
            <a:ext cx="1571625" cy="1973961"/>
          </a:xfrm>
          <a:prstGeom prst="rect">
            <a:avLst/>
          </a:prstGeom>
          <a:noFill/>
        </p:spPr>
      </p:pic>
      <p:sp>
        <p:nvSpPr>
          <p:cNvPr id="3" name="Content Placeholder 2"/>
          <p:cNvSpPr>
            <a:spLocks noGrp="1"/>
          </p:cNvSpPr>
          <p:nvPr>
            <p:ph idx="1"/>
          </p:nvPr>
        </p:nvSpPr>
        <p:spPr>
          <a:xfrm>
            <a:off x="1645920" y="914400"/>
            <a:ext cx="7498080" cy="5181600"/>
          </a:xfrm>
        </p:spPr>
        <p:txBody>
          <a:bodyPr>
            <a:normAutofit lnSpcReduction="10000"/>
          </a:bodyPr>
          <a:lstStyle/>
          <a:p>
            <a:pPr>
              <a:buNone/>
            </a:pPr>
            <a:r>
              <a:rPr lang="en-US" dirty="0" smtClean="0"/>
              <a:t>   	As a result, this has proven to be 		very costly for hospitals and poses 	serious risks to the environment and human health; all of which could be avoided. </a:t>
            </a:r>
          </a:p>
          <a:p>
            <a:pPr>
              <a:buNone/>
            </a:pPr>
            <a:endParaRPr lang="en-US" dirty="0" smtClean="0"/>
          </a:p>
          <a:p>
            <a:pPr>
              <a:buNone/>
            </a:pPr>
            <a:r>
              <a:rPr lang="en-US" dirty="0" smtClean="0"/>
              <a:t>	Pollution impacts our environment, which impacts our health.  </a:t>
            </a:r>
          </a:p>
          <a:p>
            <a:pPr lvl="2">
              <a:buNone/>
            </a:pPr>
            <a:r>
              <a:rPr lang="en-US" dirty="0" smtClean="0"/>
              <a:t>	Transportation utilizes fuel to deliver goods, material, and people which decreases air quality. With increased air pollution, more people are predisposed to respiratory illnesses. </a:t>
            </a:r>
          </a:p>
          <a:p>
            <a:pPr lvl="1">
              <a:buNone/>
            </a:pPr>
            <a:endParaRPr lang="en-US" dirty="0"/>
          </a:p>
        </p:txBody>
      </p:sp>
      <p:sp>
        <p:nvSpPr>
          <p:cNvPr id="4" name="Rectangle 3"/>
          <p:cNvSpPr/>
          <p:nvPr/>
        </p:nvSpPr>
        <p:spPr>
          <a:xfrm>
            <a:off x="4623275" y="0"/>
            <a:ext cx="4520725" cy="369332"/>
          </a:xfrm>
          <a:prstGeom prst="rect">
            <a:avLst/>
          </a:prstGeom>
        </p:spPr>
        <p:txBody>
          <a:bodyPr wrap="none">
            <a:spAutoFit/>
          </a:bodyPr>
          <a:lstStyle/>
          <a:p>
            <a:r>
              <a:rPr lang="en-US" dirty="0" smtClean="0">
                <a:solidFill>
                  <a:schemeClr val="bg1">
                    <a:lumMod val="75000"/>
                  </a:schemeClr>
                </a:solidFill>
              </a:rPr>
              <a:t>Racial and Health Disparities continued</a:t>
            </a:r>
            <a:endParaRPr lang="en-US" dirty="0">
              <a:solidFill>
                <a:schemeClr val="bg1">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838200"/>
            <a:ext cx="7498080" cy="5410200"/>
          </a:xfrm>
        </p:spPr>
        <p:txBody>
          <a:bodyPr>
            <a:normAutofit fontScale="92500" lnSpcReduction="20000"/>
          </a:bodyPr>
          <a:lstStyle/>
          <a:p>
            <a:pPr lvl="1">
              <a:buNone/>
            </a:pPr>
            <a:r>
              <a:rPr lang="en-US" dirty="0" smtClean="0"/>
              <a:t>	Hospital buildings uses energy through heating and cooling which increase air pollution as well. Through the use of coal generated electricity, there is an increase likelihood of cardiovascular disease, cancer and osteoporosis. </a:t>
            </a:r>
          </a:p>
          <a:p>
            <a:pPr lvl="1">
              <a:buNone/>
            </a:pPr>
            <a:endParaRPr lang="en-US" dirty="0" smtClean="0"/>
          </a:p>
          <a:p>
            <a:pPr lvl="1">
              <a:buNone/>
            </a:pPr>
            <a:r>
              <a:rPr lang="en-US" dirty="0" smtClean="0"/>
              <a:t> 	Polyvinyl Chloride (PVC) plastic is considered to  be a source of toxic compounds in the environment. According to research done by the Minnesota Hospital and Health care Partnership, PVC has been proven to have contributed to 45 percent of total dioxin emissions from the health care industry. </a:t>
            </a:r>
            <a:endParaRPr lang="en-US" dirty="0"/>
          </a:p>
        </p:txBody>
      </p:sp>
      <p:sp>
        <p:nvSpPr>
          <p:cNvPr id="4" name="Rectangle 3"/>
          <p:cNvSpPr/>
          <p:nvPr/>
        </p:nvSpPr>
        <p:spPr>
          <a:xfrm>
            <a:off x="4623275" y="0"/>
            <a:ext cx="4520725" cy="369332"/>
          </a:xfrm>
          <a:prstGeom prst="rect">
            <a:avLst/>
          </a:prstGeom>
        </p:spPr>
        <p:txBody>
          <a:bodyPr wrap="none">
            <a:spAutoFit/>
          </a:bodyPr>
          <a:lstStyle/>
          <a:p>
            <a:r>
              <a:rPr lang="en-US" dirty="0" smtClean="0">
                <a:solidFill>
                  <a:schemeClr val="bg1">
                    <a:lumMod val="75000"/>
                  </a:schemeClr>
                </a:solidFill>
              </a:rPr>
              <a:t>Racial and Health Disparities continued</a:t>
            </a:r>
            <a:endParaRPr lang="en-US" dirty="0">
              <a:solidFill>
                <a:schemeClr val="bg1">
                  <a:lumMod val="75000"/>
                </a:schemeClr>
              </a:solidFill>
            </a:endParaRPr>
          </a:p>
        </p:txBody>
      </p:sp>
      <p:pic>
        <p:nvPicPr>
          <p:cNvPr id="14338" name="Picture 2" descr="Royalty-Free Stock Vector Image: Ecology green planet vector concept background"/>
          <p:cNvPicPr>
            <a:picLocks noChangeAspect="1" noChangeArrowheads="1"/>
          </p:cNvPicPr>
          <p:nvPr/>
        </p:nvPicPr>
        <p:blipFill>
          <a:blip r:embed="rId2" cstate="print"/>
          <a:srcRect/>
          <a:stretch>
            <a:fillRect/>
          </a:stretch>
        </p:blipFill>
        <p:spPr bwMode="auto">
          <a:xfrm>
            <a:off x="1371600" y="762000"/>
            <a:ext cx="685800" cy="685801"/>
          </a:xfrm>
          <a:prstGeom prst="rect">
            <a:avLst/>
          </a:prstGeom>
          <a:noFill/>
        </p:spPr>
      </p:pic>
      <p:pic>
        <p:nvPicPr>
          <p:cNvPr id="9" name="Picture 2" descr="Royalty-Free Stock Vector Image: Ecology green planet vector concept background"/>
          <p:cNvPicPr>
            <a:picLocks noChangeAspect="1" noChangeArrowheads="1"/>
          </p:cNvPicPr>
          <p:nvPr/>
        </p:nvPicPr>
        <p:blipFill>
          <a:blip r:embed="rId2" cstate="print"/>
          <a:srcRect/>
          <a:stretch>
            <a:fillRect/>
          </a:stretch>
        </p:blipFill>
        <p:spPr bwMode="auto">
          <a:xfrm>
            <a:off x="1371600" y="3047999"/>
            <a:ext cx="685800" cy="68580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712</TotalTime>
  <Words>449</Words>
  <Application>Microsoft Office PowerPoint</Application>
  <PresentationFormat>On-screen Show (4:3)</PresentationFormat>
  <Paragraphs>185</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Solstice</vt:lpstr>
      <vt:lpstr>GREENING  HOSPITALS</vt:lpstr>
      <vt:lpstr>  </vt:lpstr>
      <vt:lpstr>TABLE OF CONTENTS</vt:lpstr>
      <vt:lpstr>INTRODUCTION</vt:lpstr>
      <vt:lpstr>PowerPoint Presentation</vt:lpstr>
      <vt:lpstr>PowerPoint Presentation</vt:lpstr>
      <vt:lpstr>PowerPoint Presentation</vt:lpstr>
      <vt:lpstr>PowerPoint Presentation</vt:lpstr>
      <vt:lpstr>PowerPoint Presentation</vt:lpstr>
      <vt:lpstr> STAKEHOLDERS</vt:lpstr>
      <vt:lpstr>MODEL PROGRAMS AT LMC</vt:lpstr>
      <vt:lpstr>PowerPoint Presentation</vt:lpstr>
      <vt:lpstr>PowerPoint Presentation</vt:lpstr>
      <vt:lpstr>PowerPoint Presentation</vt:lpstr>
      <vt:lpstr>PowerPoint Presentation</vt:lpstr>
      <vt:lpstr>PowerPoint Presentation</vt:lpstr>
      <vt:lpstr>PowerPoint Presentation</vt:lpstr>
      <vt:lpstr> REDUCE REUSE   RECYCLE PROGRAM</vt:lpstr>
      <vt:lpstr>PowerPoint Presentation</vt:lpstr>
      <vt:lpstr>PowerPoint Presentation</vt:lpstr>
      <vt:lpstr>RECOMMENDATIONS for Future</vt:lpstr>
      <vt:lpstr>PowerPoint Presentation</vt:lpstr>
      <vt:lpstr>PowerPoint Presentation</vt:lpstr>
      <vt:lpstr>PowerPoint Presentation</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GREENING  HOSPITALS</dc:title>
  <dc:creator>LOUISE</dc:creator>
  <cp:lastModifiedBy>LOUISE</cp:lastModifiedBy>
  <cp:revision>74</cp:revision>
  <cp:lastPrinted>2012-05-12T17:23:07Z</cp:lastPrinted>
  <dcterms:created xsi:type="dcterms:W3CDTF">2012-04-24T15:07:16Z</dcterms:created>
  <dcterms:modified xsi:type="dcterms:W3CDTF">2012-05-12T17:24:51Z</dcterms:modified>
</cp:coreProperties>
</file>