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5" r:id="rId7"/>
    <p:sldId id="264" r:id="rId8"/>
    <p:sldId id="277" r:id="rId9"/>
    <p:sldId id="267" r:id="rId10"/>
    <p:sldId id="275" r:id="rId11"/>
    <p:sldId id="272" r:id="rId12"/>
    <p:sldId id="274" r:id="rId13"/>
    <p:sldId id="273" r:id="rId14"/>
    <p:sldId id="278" r:id="rId15"/>
    <p:sldId id="27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31E53-1DEF-4FF6-9A3F-11E033119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F44DD5-1462-439C-BADA-A94805629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CAF63-A843-4536-B6B1-AED32A6EB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15C5-A992-4B9F-9917-0F1746239F81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6A977-4E8F-4B0A-8477-33540417A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B6695-DEBD-4C4A-BA48-249FC8B78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06D6-C26F-463D-8435-647898358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3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F0339-C0FE-4946-A83E-25ABE407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7CF253-D46F-4CDF-8D91-44AF38126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3F251-1035-43A1-84EE-5EB1466C1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15C5-A992-4B9F-9917-0F1746239F81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63A43-3220-4F66-9BF6-76EBF01A2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B95D-2B9A-4D41-B86D-2AD7134C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06D6-C26F-463D-8435-647898358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0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BEBEBA-4D7E-4205-A8BC-6CE30AB2BD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D0D1FE-9F81-4DAA-A5A7-742FF98EC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99F80-7B98-472C-B226-E3B3B4A1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15C5-A992-4B9F-9917-0F1746239F81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FDE74-A45C-4FC6-84F9-F7255D9B4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A9903-B0AA-4EB5-88D1-29CA8CEEA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06D6-C26F-463D-8435-647898358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9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32EC3-BB6B-4ECA-8A1F-C5CC2D256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8AC0B-AB42-4196-8D1C-D78A2BD65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AEF98-150D-4D5F-A4CD-1B929879C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15C5-A992-4B9F-9917-0F1746239F81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BCEBE-EC14-4851-B29F-A160C7CBF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44B2D-91AE-4CAA-89CB-0DC9A6F40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06D6-C26F-463D-8435-647898358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9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2DCCD-BD28-430F-BF1B-6922932C9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20C5E-E5CD-4DF5-BD3B-CE59D9BF9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712FD-7320-47EC-95B0-D0D8FE1FD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15C5-A992-4B9F-9917-0F1746239F81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7505F-0EE0-430F-8253-70F037975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7CD20-1E65-4377-A593-D32A7B8D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06D6-C26F-463D-8435-647898358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9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5A6B0-A0FB-40BF-AC01-B762213A5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C82C2-1605-4708-95C3-C8AB362FE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4E031-AB14-4F7F-8B2D-71DD150F9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0C617-EF10-47E8-8796-E133B366A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15C5-A992-4B9F-9917-0F1746239F81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C7150-66C9-46BD-BCA5-8DC54BB6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14AE4-192D-4569-9669-5F5FB762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06D6-C26F-463D-8435-647898358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45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1DB50-A728-41A3-A11E-724924F5A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BB4B2-AF6F-4BC9-85EA-D3F988C6C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04FAB-3B04-4701-BEF2-0C0E505C8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90D6D9-398A-493B-B185-37C5BC02E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E0BA81-D535-4180-81E9-E906F8A7E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9DB583-1CD0-4390-B0A8-5A2FE1F8E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15C5-A992-4B9F-9917-0F1746239F81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4A1DDA-D96E-485C-8C4A-87A8E0E15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C2CC8-3BCF-43B4-988E-BE3A6C39B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06D6-C26F-463D-8435-647898358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0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082E2-BC62-4BE2-BB03-C7AEEB2A7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38B7C0-C74B-4AB6-A0B9-1379BC97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15C5-A992-4B9F-9917-0F1746239F81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C01970-CD03-4988-91C6-7FA1AF714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09DA6D-B127-417E-AA92-172446A7C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06D6-C26F-463D-8435-647898358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94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242B95-1328-4566-B423-E893DD6D9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15C5-A992-4B9F-9917-0F1746239F81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35C763-46BB-4623-B2EE-ABACDD8CF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2EEE2-FEA3-44E8-86F1-66B5F2083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06D6-C26F-463D-8435-647898358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9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A749-9D3C-41D6-8D41-85524960E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B83FB-C74C-41BE-B0AE-0821A137E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8DCD5-EB7B-46F9-8105-1CC671EF5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1B4DE-4619-4A91-9B62-E4B564809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15C5-A992-4B9F-9917-0F1746239F81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131D8-DD7A-4DE0-AB49-478F842A8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DDCA8-74C4-4CF4-9718-EA168AEC0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06D6-C26F-463D-8435-647898358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78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11F53-1973-4B54-A99B-20E9AEE73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E7B6C1-B15F-4082-AC12-8F64B5E33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F78FE-6993-4B95-956D-ED7E43AE4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DF6B9-8A95-40E0-A0DF-600BE7BFA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15C5-A992-4B9F-9917-0F1746239F81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9BB0E-B727-46FB-8722-8F293D988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B71F3-4A66-4C0F-8CDA-562770B9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06D6-C26F-463D-8435-647898358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9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9498AC-2690-4D6A-A83C-779A576A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94702-2A82-455B-804D-AEE2712E7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7A504-9605-4C76-A63E-2CD32E584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315C5-A992-4B9F-9917-0F1746239F81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B8B7F-C9C0-4AC9-92BE-014EF683E4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E47CA-FC7A-48F1-AAA2-4E6ABCE40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B06D6-C26F-463D-8435-647898358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7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lab.citytech.cuny.edu/groups/writing-syllabi-that-promote-and-embrace-diversity-and-inclusion/" TargetMode="External"/><Relationship Id="rId2" Type="http://schemas.openxmlformats.org/officeDocument/2006/relationships/hyperlink" Target="https://openlab.citytech.cuny.edu/members/luciemingla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educationconference.org/page/2019conference" TargetMode="External"/><Relationship Id="rId2" Type="http://schemas.openxmlformats.org/officeDocument/2006/relationships/hyperlink" Target="http://sections.maa.org/metrony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A6FF6D-6DB4-465D-B4AA-F6EB54CBC3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DD39C0-B7B2-4585-ADE3-A4D9382B0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 dirty="0"/>
              <a:t>MY OG Experience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41BDC-6FD1-493A-A1AA-9255A45A4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US" sz="2000" dirty="0"/>
              <a:t>Lucie Mingla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821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08BC10-52C4-4FB4-B50D-482E98AB5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81000"/>
            <a:ext cx="80772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60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08D60E-C83B-46B5-BAA1-FB53C780E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306" y="0"/>
            <a:ext cx="9617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24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A8A7CC-D315-4096-A2DB-9E8138837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813" y="0"/>
            <a:ext cx="8816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99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AC7B11-9CAB-4A99-BFB6-B0939C498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451" y="0"/>
            <a:ext cx="8351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44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0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FC439F7-69C2-48D4-AB98-C58CE135BB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73" r="-1" b="7772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sp>
        <p:nvSpPr>
          <p:cNvPr id="27" name="Rectangle 18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892040"/>
            <a:ext cx="11548872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6AF13B-F8C9-48D3-BEF3-DFEE8B0CF530}"/>
              </a:ext>
            </a:extLst>
          </p:cNvPr>
          <p:cNvSpPr/>
          <p:nvPr/>
        </p:nvSpPr>
        <p:spPr>
          <a:xfrm>
            <a:off x="4242491" y="5093208"/>
            <a:ext cx="7111301" cy="126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Amazing teams each year, and especially amazing Leadership </a:t>
            </a:r>
          </a:p>
        </p:txBody>
      </p:sp>
      <p:cxnSp>
        <p:nvCxnSpPr>
          <p:cNvPr id="28" name="Straight Connector 20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64106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450DF5D-665B-453F-933A-FB8AA9B8C8D7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009543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FE87B6-0BA9-495A-A779-182ACCFD1BF8}"/>
              </a:ext>
            </a:extLst>
          </p:cNvPr>
          <p:cNvSpPr/>
          <p:nvPr/>
        </p:nvSpPr>
        <p:spPr>
          <a:xfrm>
            <a:off x="1021492" y="1098890"/>
            <a:ext cx="96465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Thank you, Professors Jonas Reitz, Charlotte Edwards, Marianna </a:t>
            </a:r>
            <a:r>
              <a:rPr lang="en-US" sz="4000" dirty="0" err="1"/>
              <a:t>Bonanome</a:t>
            </a:r>
            <a:r>
              <a:rPr lang="en-US" sz="4000" dirty="0"/>
              <a:t>, and Laura </a:t>
            </a:r>
            <a:r>
              <a:rPr lang="en-US" sz="4000" dirty="0" err="1"/>
              <a:t>Ghezzi</a:t>
            </a:r>
            <a:r>
              <a:rPr lang="en-US" sz="4000" dirty="0"/>
              <a:t> for all the effort and valuable input to this project. </a:t>
            </a:r>
          </a:p>
          <a:p>
            <a:r>
              <a:rPr lang="en-US" sz="4000" dirty="0"/>
              <a:t>Not to forget the contribution of everyone else especially the Speakers,  Andrew Parker for the amazing work in webwork, </a:t>
            </a:r>
            <a:r>
              <a:rPr lang="en-US" sz="4000" dirty="0" err="1"/>
              <a:t>etc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14970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8B6B77-FFD6-4141-8D83-23874D644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4"/>
            <a:ext cx="12206157" cy="68500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EBFA58-A2B1-4274-A6D5-09F5E22ADBFD}"/>
              </a:ext>
            </a:extLst>
          </p:cNvPr>
          <p:cNvSpPr txBox="1"/>
          <p:nvPr/>
        </p:nvSpPr>
        <p:spPr>
          <a:xfrm>
            <a:off x="6252519" y="4349579"/>
            <a:ext cx="29171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Exchanging experiences 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and ideas about new 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Effective approaches and 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pedagogies of teaching</a:t>
            </a:r>
          </a:p>
        </p:txBody>
      </p:sp>
    </p:spTree>
    <p:extLst>
      <p:ext uri="{BB962C8B-B14F-4D97-AF65-F5344CB8AC3E}">
        <p14:creationId xmlns:p14="http://schemas.microsoft.com/office/powerpoint/2010/main" val="1869340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145D5-6B5E-460E-851B-01E6482C0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449"/>
            <a:ext cx="10226879" cy="81772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How all my qualifications and especially OG have affected  my teaching: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2F7DCC-D757-4E19-B8D4-C20B597C1FDA}"/>
              </a:ext>
            </a:extLst>
          </p:cNvPr>
          <p:cNvSpPr/>
          <p:nvPr/>
        </p:nvSpPr>
        <p:spPr>
          <a:xfrm>
            <a:off x="679508" y="1063172"/>
            <a:ext cx="1131115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1-Creating better structure of my math courses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2- Enriching the content in my courses by creating and using OER-s materials</a:t>
            </a:r>
          </a:p>
          <a:p>
            <a:r>
              <a:rPr lang="en-US" sz="2000" dirty="0"/>
              <a:t>A- OER courses on Open Lab (Discussions, reflections, information, and more)</a:t>
            </a:r>
          </a:p>
          <a:p>
            <a:r>
              <a:rPr lang="en-US" sz="2000" dirty="0">
                <a:hlinkClick r:id="rId2"/>
              </a:rPr>
              <a:t>https://openlab.citytech.cuny.edu/members/luciemingla/</a:t>
            </a:r>
            <a:endParaRPr lang="en-US" sz="2000" dirty="0"/>
          </a:p>
          <a:p>
            <a:r>
              <a:rPr lang="en-US" sz="2000" dirty="0"/>
              <a:t>B- Deliverables, interactive </a:t>
            </a:r>
            <a:r>
              <a:rPr lang="en-US" sz="2000" dirty="0" err="1"/>
              <a:t>desmos</a:t>
            </a:r>
            <a:r>
              <a:rPr lang="en-US" sz="2000" dirty="0"/>
              <a:t> activities, video lessons, </a:t>
            </a:r>
            <a:r>
              <a:rPr lang="en-US" sz="2000" dirty="0" err="1"/>
              <a:t>etc</a:t>
            </a:r>
            <a:endParaRPr lang="en-US" sz="2000" dirty="0"/>
          </a:p>
          <a:p>
            <a:r>
              <a:rPr lang="en-US" sz="2000" dirty="0"/>
              <a:t>C- STEM applications. STEM projects with my students for every class. </a:t>
            </a:r>
          </a:p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3- </a:t>
            </a:r>
            <a:r>
              <a:rPr lang="en-US" sz="2000" b="1" dirty="0">
                <a:solidFill>
                  <a:srgbClr val="C00000"/>
                </a:solidFill>
              </a:rPr>
              <a:t>Increasing the professional collaboration and growth</a:t>
            </a:r>
          </a:p>
          <a:p>
            <a:r>
              <a:rPr lang="en-US" sz="2000" dirty="0"/>
              <a:t>A- Increasing students’ involvement in making decisions </a:t>
            </a:r>
          </a:p>
          <a:p>
            <a:r>
              <a:rPr lang="en-US" sz="2000" dirty="0"/>
              <a:t>B- Creating Inclusive syllabus. </a:t>
            </a:r>
            <a:r>
              <a:rPr lang="en-US" sz="2000" dirty="0">
                <a:hlinkClick r:id="rId3"/>
              </a:rPr>
              <a:t>https://openlab.citytech.cuny.edu/groups/writing-syllabi-that-promote-and-embrace-diversity-and-inclusion/</a:t>
            </a:r>
            <a:r>
              <a:rPr lang="en-US" sz="2000" dirty="0"/>
              <a:t> (TLH)</a:t>
            </a:r>
          </a:p>
          <a:p>
            <a:r>
              <a:rPr lang="en-US" sz="2000" dirty="0"/>
              <a:t>C- Giving constructive feedback, reflection papers, </a:t>
            </a:r>
            <a:r>
              <a:rPr lang="en-US" sz="2000" dirty="0" err="1"/>
              <a:t>etc</a:t>
            </a:r>
            <a:endParaRPr lang="en-US" sz="2000" dirty="0"/>
          </a:p>
          <a:p>
            <a:r>
              <a:rPr lang="en-US" sz="2000" b="1" dirty="0">
                <a:solidFill>
                  <a:srgbClr val="C00000"/>
                </a:solidFill>
              </a:rPr>
              <a:t>4- Exchanging experiences and ideas with colleagues about new effective approaches and pedagogies of teaching. Many projects such as OER, OG fellowship, </a:t>
            </a:r>
            <a:r>
              <a:rPr lang="en-US" sz="2000" b="1" dirty="0" err="1">
                <a:solidFill>
                  <a:srgbClr val="C00000"/>
                </a:solidFill>
              </a:rPr>
              <a:t>etc</a:t>
            </a:r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dirty="0"/>
              <a:t>A- Be active in PD that the institution offers such as cohorts, courses, conferences, </a:t>
            </a:r>
            <a:r>
              <a:rPr lang="en-US" sz="2000" dirty="0" err="1"/>
              <a:t>etc</a:t>
            </a:r>
            <a:endParaRPr lang="en-US" sz="2000" dirty="0"/>
          </a:p>
          <a:p>
            <a:r>
              <a:rPr lang="en-US" sz="2000" dirty="0"/>
              <a:t>B- Presenting in conferences and symposiums to deliver creative ideas with others (my presentations).</a:t>
            </a:r>
          </a:p>
          <a:p>
            <a:r>
              <a:rPr lang="en-US" sz="2000" dirty="0"/>
              <a:t>C OG fellowship wasn’t the last. Only during the Pandemic, I was certified for ACUE Cohort (1 year enrollment. Fall 2020-Spring 2021 ), CUNY Online Essentials winter 21, Inclusive STEM teaching Project Summer 2021.</a:t>
            </a:r>
          </a:p>
        </p:txBody>
      </p:sp>
    </p:spTree>
    <p:extLst>
      <p:ext uri="{BB962C8B-B14F-4D97-AF65-F5344CB8AC3E}">
        <p14:creationId xmlns:p14="http://schemas.microsoft.com/office/powerpoint/2010/main" val="1431063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E5A4A-58D7-462A-A08F-77D82A6F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01712" cy="396735"/>
          </a:xfrm>
        </p:spPr>
        <p:txBody>
          <a:bodyPr>
            <a:normAutofit fontScale="90000"/>
          </a:bodyPr>
          <a:lstStyle/>
          <a:p>
            <a:r>
              <a:rPr lang="en-US" dirty="0"/>
              <a:t>Presenting and Co-presenting in conferences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FA1CC1-30ED-4DC0-B800-9DD90C48A844}"/>
              </a:ext>
            </a:extLst>
          </p:cNvPr>
          <p:cNvSpPr/>
          <p:nvPr/>
        </p:nvSpPr>
        <p:spPr>
          <a:xfrm>
            <a:off x="838199" y="952024"/>
            <a:ext cx="9723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1A1A1A"/>
                </a:solidFill>
                <a:effectLst/>
                <a:latin typeface="Merriweather"/>
              </a:rPr>
              <a:t>An Introduction to Desmos</a:t>
            </a:r>
            <a:r>
              <a:rPr lang="en-US" b="0" i="0" dirty="0">
                <a:solidFill>
                  <a:srgbClr val="1A1A1A"/>
                </a:solidFill>
                <a:effectLst/>
                <a:latin typeface="Merriweather"/>
              </a:rPr>
              <a:t>, 30</a:t>
            </a:r>
            <a:r>
              <a:rPr lang="en-US" b="0" i="0" baseline="30000" dirty="0">
                <a:solidFill>
                  <a:srgbClr val="1A1A1A"/>
                </a:solidFill>
                <a:effectLst/>
                <a:latin typeface="Merriweather"/>
              </a:rPr>
              <a:t>th</a:t>
            </a:r>
            <a:r>
              <a:rPr lang="en-US" b="0" i="0" dirty="0">
                <a:solidFill>
                  <a:srgbClr val="1A1A1A"/>
                </a:solidFill>
                <a:effectLst/>
                <a:latin typeface="Merriweather"/>
              </a:rPr>
              <a:t> International Conference on Technology in Collegiate Mathematics, Washington, DC, USA, March 15 – 18, 2018 (joint presentation with Arianne Masuda)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CC5F3A-2424-4754-BA2C-B591D2077B2C}"/>
              </a:ext>
            </a:extLst>
          </p:cNvPr>
          <p:cNvSpPr/>
          <p:nvPr/>
        </p:nvSpPr>
        <p:spPr>
          <a:xfrm>
            <a:off x="838200" y="1788519"/>
            <a:ext cx="9438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A1A1A"/>
                </a:solidFill>
                <a:effectLst/>
                <a:latin typeface="Merriweather"/>
              </a:rPr>
              <a:t>Using Technology for Interactive STEM Applications, MAA Hofstra Metro New York Annual Meeting, New York, USA, May 13, 2018 (Presenter) </a:t>
            </a:r>
            <a:r>
              <a:rPr lang="en-US" b="0" i="0" u="none" strike="noStrike" dirty="0">
                <a:solidFill>
                  <a:srgbClr val="007ACC"/>
                </a:solidFill>
                <a:effectLst/>
                <a:latin typeface="Merriweather"/>
                <a:hlinkClick r:id="rId2"/>
              </a:rPr>
              <a:t>Link</a:t>
            </a:r>
            <a:r>
              <a:rPr lang="en-US" b="0" i="0" dirty="0">
                <a:solidFill>
                  <a:srgbClr val="1A1A1A"/>
                </a:solidFill>
                <a:effectLst/>
                <a:latin typeface="Merriweather"/>
              </a:rPr>
              <a:t> New York City College of Technology, CUNY Program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35A855-A266-43DB-ACB1-ED990F442B3B}"/>
              </a:ext>
            </a:extLst>
          </p:cNvPr>
          <p:cNvSpPr/>
          <p:nvPr/>
        </p:nvSpPr>
        <p:spPr>
          <a:xfrm>
            <a:off x="838199" y="2563185"/>
            <a:ext cx="972353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1A1A1A"/>
                </a:solidFill>
                <a:effectLst/>
                <a:latin typeface="Merriweather"/>
              </a:rPr>
              <a:t>Creating OER-s and Interactive STEM Applications in Mathematics Higher Education, </a:t>
            </a:r>
            <a:r>
              <a:rPr lang="en-US" b="0" i="0" u="none" strike="noStrike" dirty="0">
                <a:solidFill>
                  <a:srgbClr val="007ACC"/>
                </a:solidFill>
                <a:effectLst/>
                <a:latin typeface="Merriweather"/>
                <a:hlinkClick r:id="rId3"/>
              </a:rPr>
              <a:t>Global Education Conference, November 2019</a:t>
            </a:r>
            <a:r>
              <a:rPr lang="en-US" b="0" i="0" dirty="0">
                <a:solidFill>
                  <a:srgbClr val="1A1A1A"/>
                </a:solidFill>
                <a:effectLst/>
                <a:latin typeface="Merriweather"/>
              </a:rPr>
              <a:t>,</a:t>
            </a:r>
          </a:p>
          <a:p>
            <a:endParaRPr lang="en-US" dirty="0">
              <a:solidFill>
                <a:srgbClr val="1A1A1A"/>
              </a:solidFill>
              <a:latin typeface="Merriweather"/>
            </a:endParaRPr>
          </a:p>
          <a:p>
            <a:r>
              <a:rPr lang="en-US" i="1" dirty="0"/>
              <a:t>Engaging College Algebra and Trigonometry students with OERs</a:t>
            </a:r>
            <a:r>
              <a:rPr lang="en-US" dirty="0"/>
              <a:t>, Joint Mathematics Meetings (JMM), Baltimore, MD, US, January 16-19, 2019 (joint presentation with Arianne Masuda)</a:t>
            </a:r>
          </a:p>
          <a:p>
            <a:endParaRPr lang="en-US" dirty="0"/>
          </a:p>
          <a:p>
            <a:r>
              <a:rPr lang="en-US" b="1" dirty="0">
                <a:solidFill>
                  <a:srgbClr val="1A1A1A"/>
                </a:solidFill>
                <a:latin typeface="Montserrat"/>
              </a:rPr>
              <a:t>Transformative Learning in the Humanities (THL): </a:t>
            </a:r>
            <a:r>
              <a:rPr lang="en-US" dirty="0"/>
              <a:t>Writing Syllabi that Promote and Embrace Diversity and Inclusion</a:t>
            </a:r>
            <a:endParaRPr lang="en-US" b="1" dirty="0">
              <a:solidFill>
                <a:srgbClr val="1A1A1A"/>
              </a:solidFill>
              <a:latin typeface="Montserrat"/>
            </a:endParaRPr>
          </a:p>
          <a:p>
            <a:r>
              <a:rPr lang="en-US" dirty="0"/>
              <a:t>Friday, February 26, 2021  from 11:00 am-1:00 pm</a:t>
            </a:r>
          </a:p>
          <a:p>
            <a:endParaRPr lang="en-US" b="1" dirty="0">
              <a:solidFill>
                <a:srgbClr val="1A1A1A"/>
              </a:solidFill>
              <a:latin typeface="Montserrat"/>
            </a:endParaRPr>
          </a:p>
          <a:p>
            <a:r>
              <a:rPr lang="en-US" b="1" dirty="0">
                <a:solidFill>
                  <a:srgbClr val="1A1A1A"/>
                </a:solidFill>
                <a:latin typeface="Montserrat"/>
              </a:rPr>
              <a:t>MAA NY metropolitan area presentation: </a:t>
            </a:r>
            <a:r>
              <a:rPr lang="en-US" dirty="0"/>
              <a:t>Writing Syllabi that Promote and Embrace Diversity (Spring 2021) </a:t>
            </a:r>
            <a:endParaRPr lang="en-US" b="1" dirty="0">
              <a:solidFill>
                <a:srgbClr val="1A1A1A"/>
              </a:solidFill>
              <a:latin typeface="Montserra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38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BF8C45-5D14-4D6C-A7AC-435F6D62B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66712"/>
            <a:ext cx="822960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90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A28630-D6DE-40D2-9831-63D743C7D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57258"/>
            <a:ext cx="10905066" cy="534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19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5AA43F-CC12-498F-B291-C4AA6AB03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37" y="238125"/>
            <a:ext cx="8315325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31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A8EEB5BC74664DA9CFC1CAE5A698B7" ma:contentTypeVersion="4" ma:contentTypeDescription="Create a new document." ma:contentTypeScope="" ma:versionID="33c3d889fbfa6d69b17ef52fd324ec64">
  <xsd:schema xmlns:xsd="http://www.w3.org/2001/XMLSchema" xmlns:xs="http://www.w3.org/2001/XMLSchema" xmlns:p="http://schemas.microsoft.com/office/2006/metadata/properties" xmlns:ns3="5044c25a-d47e-4cab-b507-a647a250e46f" targetNamespace="http://schemas.microsoft.com/office/2006/metadata/properties" ma:root="true" ma:fieldsID="daf4abc27cf8776c59456897a4b9c9db" ns3:_="">
    <xsd:import namespace="5044c25a-d47e-4cab-b507-a647a250e4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44c25a-d47e-4cab-b507-a647a250e4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DC1036-5F4F-474D-A7B8-6DC841AE07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A0F893-2319-410D-B7A7-74825B8402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44c25a-d47e-4cab-b507-a647a250e4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2B7973-4056-4F6A-AAE5-5467278C9D75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044c25a-d47e-4cab-b507-a647a250e46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4313</TotalTime>
  <Words>477</Words>
  <Application>Microsoft Office PowerPoint</Application>
  <PresentationFormat>Widescreen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Merriweather</vt:lpstr>
      <vt:lpstr>Montserrat</vt:lpstr>
      <vt:lpstr>Office Theme</vt:lpstr>
      <vt:lpstr>MY OG Experience</vt:lpstr>
      <vt:lpstr>PowerPoint Presentation</vt:lpstr>
      <vt:lpstr>PowerPoint Presentation</vt:lpstr>
      <vt:lpstr>PowerPoint Presentation</vt:lpstr>
      <vt:lpstr>How all my qualifications and especially OG have affected  my teaching:</vt:lpstr>
      <vt:lpstr>Presenting and Co-presenting in conferences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OG Experience</dc:title>
  <dc:creator>Lucie Mingla</dc:creator>
  <cp:lastModifiedBy>Lucie Mingla</cp:lastModifiedBy>
  <cp:revision>4</cp:revision>
  <cp:lastPrinted>2021-11-19T17:06:26Z</cp:lastPrinted>
  <dcterms:created xsi:type="dcterms:W3CDTF">2021-11-17T02:20:08Z</dcterms:created>
  <dcterms:modified xsi:type="dcterms:W3CDTF">2021-11-21T17:41:19Z</dcterms:modified>
</cp:coreProperties>
</file>