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5" r:id="rId3"/>
    <p:sldId id="257" r:id="rId4"/>
    <p:sldId id="259" r:id="rId5"/>
    <p:sldId id="273" r:id="rId6"/>
    <p:sldId id="266" r:id="rId7"/>
    <p:sldId id="264" r:id="rId8"/>
    <p:sldId id="274" r:id="rId9"/>
    <p:sldId id="260" r:id="rId10"/>
    <p:sldId id="261" r:id="rId11"/>
    <p:sldId id="262" r:id="rId12"/>
    <p:sldId id="275" r:id="rId13"/>
    <p:sldId id="276" r:id="rId14"/>
    <p:sldId id="263" r:id="rId15"/>
    <p:sldId id="268" r:id="rId16"/>
    <p:sldId id="270" r:id="rId17"/>
    <p:sldId id="271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56F09-E728-4549-AA3E-7A016BEBE58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03A-2635-4C80-896C-F2B7A6C2E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03A-2635-4C80-896C-F2B7A6C2E4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D6F5C6-4DE4-47DD-A00A-CA4F49ECB3E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81400"/>
            <a:ext cx="8763000" cy="3200400"/>
          </a:xfrm>
        </p:spPr>
        <p:txBody>
          <a:bodyPr/>
          <a:lstStyle/>
          <a:p>
            <a:r>
              <a:rPr lang="en-US" b="0" dirty="0" smtClean="0"/>
              <a:t> </a:t>
            </a:r>
            <a:r>
              <a:rPr lang="en-US" b="0" dirty="0" smtClean="0">
                <a:solidFill>
                  <a:srgbClr val="00B0F0"/>
                </a:solidFill>
              </a:rPr>
              <a:t>*</a:t>
            </a:r>
            <a: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  <a:t>One-to-one functions                                                                             </a:t>
            </a:r>
            <a:b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</a:br>
            <a: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  <a:t>( or injective)</a:t>
            </a:r>
            <a:b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</a:br>
            <a: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  <a:t>  * Inverse functions</a:t>
            </a:r>
            <a:b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</a:br>
            <a: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  <a:t/>
            </a:r>
            <a:b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Lucida Bright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latin typeface="Lucida Bright" pitchFamily="18" charset="0"/>
              </a:rPr>
              <a:t>Instructor: L . </a:t>
            </a:r>
            <a:r>
              <a:rPr lang="en-US" sz="3600" dirty="0" err="1" smtClean="0">
                <a:solidFill>
                  <a:schemeClr val="tx2">
                    <a:lumMod val="25000"/>
                  </a:schemeClr>
                </a:solidFill>
                <a:latin typeface="Lucida Bright" pitchFamily="18" charset="0"/>
              </a:rPr>
              <a:t>Mingla</a:t>
            </a:r>
            <a:r>
              <a:rPr lang="en-US" sz="6000" dirty="0" smtClean="0">
                <a:solidFill>
                  <a:schemeClr val="tx2">
                    <a:lumMod val="25000"/>
                  </a:schemeClr>
                </a:solidFill>
                <a:latin typeface="Lucida Bright" pitchFamily="18" charset="0"/>
              </a:rPr>
              <a:t> </a:t>
            </a:r>
            <a:endParaRPr lang="en-US" sz="3600" dirty="0">
              <a:solidFill>
                <a:schemeClr val="tx2">
                  <a:lumMod val="25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8610600" cy="33528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Lucida Bright" pitchFamily="18" charset="0"/>
              </a:rPr>
              <a:t> 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  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Lucida Bright" pitchFamily="18" charset="0"/>
              </a:rPr>
              <a:t>    </a:t>
            </a:r>
            <a:r>
              <a:rPr lang="en-US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Lucida Bright" pitchFamily="18" charset="0"/>
              </a:rPr>
              <a:t>     </a:t>
            </a:r>
            <a:endParaRPr lang="en-US" sz="6600" dirty="0" smtClean="0">
              <a:solidFill>
                <a:schemeClr val="tx2">
                  <a:lumMod val="90000"/>
                </a:schemeClr>
              </a:solidFill>
              <a:latin typeface="Lucida Bright" pitchFamily="18" charset="0"/>
            </a:endParaRPr>
          </a:p>
          <a:p>
            <a:r>
              <a:rPr lang="en-US" sz="6600" smtClean="0">
                <a:solidFill>
                  <a:schemeClr val="tx2">
                    <a:lumMod val="90000"/>
                  </a:schemeClr>
                </a:solidFill>
                <a:latin typeface="Lucida Bright" pitchFamily="18" charset="0"/>
              </a:rPr>
              <a:t>Session 8/Mat </a:t>
            </a:r>
            <a:r>
              <a:rPr lang="en-US" sz="6600" dirty="0" smtClean="0">
                <a:solidFill>
                  <a:schemeClr val="tx2">
                    <a:lumMod val="90000"/>
                  </a:schemeClr>
                </a:solidFill>
                <a:latin typeface="Lucida Bright" pitchFamily="18" charset="0"/>
              </a:rPr>
              <a:t>1375</a:t>
            </a:r>
          </a:p>
          <a:p>
            <a:r>
              <a:rPr lang="en-US" sz="6600" dirty="0" smtClean="0">
                <a:solidFill>
                  <a:schemeClr val="tx2">
                    <a:lumMod val="90000"/>
                  </a:schemeClr>
                </a:solidFill>
                <a:latin typeface="Lucida Bright" pitchFamily="18" charset="0"/>
              </a:rPr>
              <a:t>   (Pre-calculus)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1810"/>
            <a:ext cx="3124200" cy="87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"/>
            <a:ext cx="8477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2514600"/>
          </a:xfrm>
        </p:spPr>
        <p:txBody>
          <a:bodyPr/>
          <a:lstStyle/>
          <a:p>
            <a:r>
              <a:rPr lang="en-US" sz="3600" dirty="0" smtClean="0">
                <a:latin typeface="Lucida Bright" pitchFamily="18" charset="0"/>
              </a:rPr>
              <a:t>A function </a:t>
            </a:r>
            <a:r>
              <a:rPr lang="en-US" sz="3600" i="1" dirty="0" smtClean="0">
                <a:latin typeface="Lucida Bright" pitchFamily="18" charset="0"/>
              </a:rPr>
              <a:t>f</a:t>
            </a:r>
            <a:r>
              <a:rPr lang="en-US" sz="3600" dirty="0" smtClean="0">
                <a:latin typeface="Lucida Bright" pitchFamily="18" charset="0"/>
              </a:rPr>
              <a:t> from </a:t>
            </a:r>
            <a:r>
              <a:rPr lang="en-US" sz="3600" b="1" dirty="0" smtClean="0">
                <a:latin typeface="Lucida Bright" pitchFamily="18" charset="0"/>
              </a:rPr>
              <a:t>A</a:t>
            </a:r>
            <a:r>
              <a:rPr lang="en-US" sz="3600" dirty="0" smtClean="0">
                <a:latin typeface="Lucida Bright" pitchFamily="18" charset="0"/>
              </a:rPr>
              <a:t> to </a:t>
            </a:r>
            <a:r>
              <a:rPr lang="en-US" sz="3600" b="1" dirty="0" smtClean="0">
                <a:latin typeface="Lucida Bright" pitchFamily="18" charset="0"/>
              </a:rPr>
              <a:t>B</a:t>
            </a:r>
            <a:r>
              <a:rPr lang="en-US" sz="3600" dirty="0" smtClean="0">
                <a:latin typeface="Lucida Bright" pitchFamily="18" charset="0"/>
              </a:rPr>
              <a:t> is called </a:t>
            </a:r>
            <a:r>
              <a:rPr lang="en-US" sz="3600" b="1" dirty="0" smtClean="0">
                <a:latin typeface="Lucida Bright" pitchFamily="18" charset="0"/>
              </a:rPr>
              <a:t>one-to-one</a:t>
            </a:r>
            <a:r>
              <a:rPr lang="en-US" sz="3600" dirty="0" smtClean="0">
                <a:latin typeface="Lucida Bright" pitchFamily="18" charset="0"/>
              </a:rPr>
              <a:t> (or 1-1) if whenever</a:t>
            </a:r>
            <a:br>
              <a:rPr lang="en-US" sz="3600" dirty="0" smtClean="0">
                <a:latin typeface="Lucida Bright" pitchFamily="18" charset="0"/>
              </a:rPr>
            </a:br>
            <a:r>
              <a:rPr lang="en-US" sz="3600" dirty="0" smtClean="0">
                <a:latin typeface="Lucida Bright" pitchFamily="18" charset="0"/>
              </a:rPr>
              <a:t> </a:t>
            </a:r>
            <a:r>
              <a:rPr lang="en-US" sz="3600" i="1" dirty="0" smtClean="0">
                <a:latin typeface="Lucida Bright" pitchFamily="18" charset="0"/>
              </a:rPr>
              <a:t>f </a:t>
            </a:r>
            <a:r>
              <a:rPr lang="en-US" sz="3600" dirty="0" smtClean="0">
                <a:latin typeface="Lucida Bright" pitchFamily="18" charset="0"/>
              </a:rPr>
              <a:t>(</a:t>
            </a:r>
            <a:r>
              <a:rPr lang="en-US" sz="3600" i="1" dirty="0" smtClean="0">
                <a:latin typeface="Lucida Bright" pitchFamily="18" charset="0"/>
              </a:rPr>
              <a:t>a</a:t>
            </a:r>
            <a:r>
              <a:rPr lang="en-US" sz="3600" dirty="0" smtClean="0">
                <a:latin typeface="Lucida Bright" pitchFamily="18" charset="0"/>
              </a:rPr>
              <a:t>)</a:t>
            </a:r>
            <a:r>
              <a:rPr lang="en-US" sz="3600" i="1" dirty="0" smtClean="0">
                <a:latin typeface="Lucida Bright" pitchFamily="18" charset="0"/>
              </a:rPr>
              <a:t> = f </a:t>
            </a:r>
            <a:r>
              <a:rPr lang="en-US" sz="3600" dirty="0" smtClean="0">
                <a:latin typeface="Lucida Bright" pitchFamily="18" charset="0"/>
              </a:rPr>
              <a:t>(</a:t>
            </a:r>
            <a:r>
              <a:rPr lang="en-US" sz="3600" i="1" dirty="0" smtClean="0">
                <a:latin typeface="Lucida Bright" pitchFamily="18" charset="0"/>
              </a:rPr>
              <a:t>b</a:t>
            </a:r>
            <a:r>
              <a:rPr lang="en-US" sz="3600" dirty="0" smtClean="0">
                <a:latin typeface="Lucida Bright" pitchFamily="18" charset="0"/>
              </a:rPr>
              <a:t>) then </a:t>
            </a:r>
            <a:r>
              <a:rPr lang="en-US" sz="3600" i="1" dirty="0" smtClean="0">
                <a:latin typeface="Lucida Bright" pitchFamily="18" charset="0"/>
              </a:rPr>
              <a:t>a = b</a:t>
            </a:r>
            <a:r>
              <a:rPr lang="en-US" sz="3600" dirty="0" smtClean="0">
                <a:latin typeface="Lucida Bright" pitchFamily="18" charset="0"/>
              </a:rPr>
              <a:t>.   No element of </a:t>
            </a:r>
            <a:r>
              <a:rPr lang="en-US" sz="3600" b="1" dirty="0" smtClean="0">
                <a:latin typeface="Lucida Bright" pitchFamily="18" charset="0"/>
              </a:rPr>
              <a:t>B</a:t>
            </a:r>
            <a:r>
              <a:rPr lang="en-US" sz="3600" dirty="0" smtClean="0">
                <a:latin typeface="Lucida Bright" pitchFamily="18" charset="0"/>
              </a:rPr>
              <a:t> is the image of more than one element in </a:t>
            </a:r>
            <a:r>
              <a:rPr lang="en-US" sz="3600" b="1" dirty="0" smtClean="0">
                <a:latin typeface="Lucida Bright" pitchFamily="18" charset="0"/>
              </a:rPr>
              <a:t>A.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Lucida Bright" pitchFamily="18" charset="0"/>
              </a:rPr>
              <a:t/>
            </a:r>
            <a:br>
              <a:rPr lang="en-US" dirty="0" smtClean="0">
                <a:latin typeface="Lucida Bright" pitchFamily="18" charset="0"/>
              </a:rPr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13873"/>
            <a:ext cx="8610600" cy="37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9144000" cy="2362200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  One to one functions and onto     functions</a:t>
            </a:r>
            <a:br>
              <a:rPr lang="en-US" dirty="0" smtClean="0">
                <a:latin typeface="Lucida Bright" pitchFamily="18" charset="0"/>
              </a:rPr>
            </a:br>
            <a:r>
              <a:rPr lang="en-US" sz="3600" dirty="0" smtClean="0">
                <a:latin typeface="Lucida Bright" pitchFamily="18" charset="0"/>
              </a:rPr>
              <a:t/>
            </a:r>
            <a:br>
              <a:rPr lang="en-US" sz="3600" dirty="0" smtClean="0">
                <a:latin typeface="Lucida Bright" pitchFamily="18" charset="0"/>
              </a:rPr>
            </a:br>
            <a:r>
              <a:rPr lang="en-US" sz="3600" dirty="0" smtClean="0">
                <a:latin typeface="Lucida Bright" pitchFamily="18" charset="0"/>
              </a:rPr>
              <a:t> One-to one &amp; onto/one to one-not &amp; </a:t>
            </a:r>
            <a:r>
              <a:rPr lang="en-US" dirty="0" smtClean="0">
                <a:latin typeface="Lucida Bright" pitchFamily="18" charset="0"/>
              </a:rPr>
              <a:t>onto onto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1" y="2590801"/>
            <a:ext cx="8794749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2740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One to one functions (for c and d graph in the graphing calculator and see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861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Horizontal line test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364" y="1524000"/>
            <a:ext cx="7922235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152400"/>
            <a:ext cx="7772400" cy="990600"/>
          </a:xfrm>
        </p:spPr>
        <p:txBody>
          <a:bodyPr/>
          <a:lstStyle/>
          <a:p>
            <a:r>
              <a:rPr lang="en-US" sz="4400" dirty="0" smtClean="0">
                <a:latin typeface="Lucida Bright" pitchFamily="18" charset="0"/>
              </a:rPr>
              <a:t>Functions in graphs</a:t>
            </a:r>
            <a:endParaRPr lang="en-US" sz="4400" dirty="0">
              <a:latin typeface="Lucida Bright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153511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Lucida Bright" pitchFamily="18" charset="0"/>
              </a:rPr>
              <a:t>For each value of x there is only one value of y &amp; for each y there is only one x ( R=(- ∞, ∞)</a:t>
            </a:r>
            <a:endParaRPr lang="en-US" dirty="0">
              <a:latin typeface="Lucida Bright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066800"/>
            <a:ext cx="4041775" cy="1382712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Not all values of y are used: R=[-2,∞)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911" y="2667000"/>
            <a:ext cx="409222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67000"/>
            <a:ext cx="4038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1274064"/>
          </a:xfrm>
        </p:spPr>
        <p:txBody>
          <a:bodyPr/>
          <a:lstStyle/>
          <a:p>
            <a:r>
              <a:rPr lang="en-US" b="1" dirty="0" smtClean="0">
                <a:latin typeface="Lucida Bright" pitchFamily="18" charset="0"/>
              </a:rPr>
              <a:t>Find the inverse of </a:t>
            </a:r>
            <a:r>
              <a:rPr lang="en-US" b="1" i="1" dirty="0" smtClean="0">
                <a:latin typeface="Lucida Bright" pitchFamily="18" charset="0"/>
              </a:rPr>
              <a:t>y</a:t>
            </a:r>
            <a:r>
              <a:rPr lang="en-US" b="1" dirty="0" smtClean="0">
                <a:latin typeface="Lucida Bright" pitchFamily="18" charset="0"/>
              </a:rPr>
              <a:t> = </a:t>
            </a:r>
            <a:r>
              <a:rPr lang="en-US" b="1" i="1" dirty="0" smtClean="0">
                <a:latin typeface="Lucida Bright" pitchFamily="18" charset="0"/>
              </a:rPr>
              <a:t>x</a:t>
            </a:r>
            <a:r>
              <a:rPr lang="en-US" b="1" baseline="30000" dirty="0" smtClean="0">
                <a:latin typeface="Lucida Bright" pitchFamily="18" charset="0"/>
              </a:rPr>
              <a:t>2</a:t>
            </a:r>
            <a:r>
              <a:rPr lang="en-US" b="1" dirty="0" smtClean="0">
                <a:latin typeface="Lucida Bright" pitchFamily="18" charset="0"/>
              </a:rPr>
              <a:t> + 1, </a:t>
            </a:r>
            <a:r>
              <a:rPr lang="en-US" b="1" i="1" dirty="0" smtClean="0">
                <a:latin typeface="Lucida Bright" pitchFamily="18" charset="0"/>
              </a:rPr>
              <a:t>x</a:t>
            </a:r>
            <a:r>
              <a:rPr lang="en-US" b="1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b="1" dirty="0" smtClean="0">
                <a:latin typeface="Lucida Bright" pitchFamily="18" charset="0"/>
              </a:rPr>
              <a:t> 0, and determine whether the inverse is a function.</a:t>
            </a:r>
            <a:br>
              <a:rPr lang="en-US" b="1" dirty="0" smtClean="0">
                <a:latin typeface="Lucida Bright" pitchFamily="18" charset="0"/>
              </a:rPr>
            </a:br>
            <a:r>
              <a:rPr lang="en-US" b="1" dirty="0" smtClean="0">
                <a:latin typeface="Lucida Bright" pitchFamily="18" charset="0"/>
              </a:rPr>
              <a:t>                     </a:t>
            </a:r>
            <a:br>
              <a:rPr lang="en-US" b="1" dirty="0" smtClean="0">
                <a:latin typeface="Lucida Bright" pitchFamily="18" charset="0"/>
              </a:rPr>
            </a:br>
            <a:r>
              <a:rPr lang="en-US" b="1" dirty="0" smtClean="0">
                <a:latin typeface="Lucida Bright" pitchFamily="18" charset="0"/>
              </a:rPr>
              <a:t>  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4495800" cy="442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 The function's domain is</a:t>
            </a:r>
            <a:br>
              <a:rPr lang="en-US" dirty="0" smtClean="0">
                <a:latin typeface="Lucida Bright" pitchFamily="18" charset="0"/>
              </a:rPr>
            </a:br>
            <a:r>
              <a:rPr lang="en-US" i="1" dirty="0" smtClean="0">
                <a:latin typeface="Lucida Bright" pitchFamily="18" charset="0"/>
              </a:rPr>
              <a:t>x</a:t>
            </a:r>
            <a:r>
              <a:rPr lang="en-US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dirty="0" smtClean="0">
                <a:latin typeface="Lucida Bright" pitchFamily="18" charset="0"/>
              </a:rPr>
              <a:t> 0; the range (from the graph) is </a:t>
            </a:r>
            <a:r>
              <a:rPr lang="en-US" i="1" dirty="0" smtClean="0">
                <a:latin typeface="Lucida Bright" pitchFamily="18" charset="0"/>
              </a:rPr>
              <a:t>y</a:t>
            </a:r>
            <a:r>
              <a:rPr lang="en-US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dirty="0" smtClean="0">
                <a:latin typeface="Lucida Bright" pitchFamily="18" charset="0"/>
              </a:rPr>
              <a:t> 1. Then the inverse's domain will be </a:t>
            </a:r>
            <a:r>
              <a:rPr lang="en-US" i="1" dirty="0" smtClean="0">
                <a:latin typeface="Lucida Bright" pitchFamily="18" charset="0"/>
              </a:rPr>
              <a:t>x</a:t>
            </a:r>
            <a:r>
              <a:rPr lang="en-US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dirty="0" smtClean="0">
                <a:latin typeface="Lucida Bright" pitchFamily="18" charset="0"/>
              </a:rPr>
              <a:t> 1 and the range will be </a:t>
            </a:r>
            <a:r>
              <a:rPr lang="en-US" i="1" dirty="0" smtClean="0">
                <a:latin typeface="Lucida Bright" pitchFamily="18" charset="0"/>
              </a:rPr>
              <a:t>y</a:t>
            </a:r>
            <a:r>
              <a:rPr lang="en-US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dirty="0" smtClean="0">
                <a:latin typeface="Lucida Bright" pitchFamily="18" charset="0"/>
              </a:rPr>
              <a:t> 0. 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124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481590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1371600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Let’s look at the original graph and its inverse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6477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Inverse functions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Domain and range 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980" y="1295400"/>
            <a:ext cx="862802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991600" cy="1197864"/>
          </a:xfrm>
        </p:spPr>
        <p:txBody>
          <a:bodyPr/>
          <a:lstStyle/>
          <a:p>
            <a:r>
              <a:rPr lang="en-US" sz="5400" dirty="0" smtClean="0">
                <a:latin typeface="Lucida Bright" pitchFamily="18" charset="0"/>
              </a:rPr>
              <a:t>Definition of the Function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Lucida Bright" pitchFamily="18" charset="0"/>
              </a:rPr>
              <a:t>A function f consists of two sets, a set D of inputs called the domain and a set C of possible outputs called the </a:t>
            </a:r>
            <a:r>
              <a:rPr lang="en-US" sz="4000" dirty="0" err="1" smtClean="0">
                <a:latin typeface="Lucida Bright" pitchFamily="18" charset="0"/>
              </a:rPr>
              <a:t>codomain</a:t>
            </a:r>
            <a:r>
              <a:rPr lang="en-US" sz="4000" dirty="0" smtClean="0">
                <a:latin typeface="Lucida Bright" pitchFamily="18" charset="0"/>
              </a:rPr>
              <a:t>, and an assignment that assigns to each input x exactly one output y.</a:t>
            </a:r>
            <a:endParaRPr lang="en-US" sz="4000" dirty="0"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How do we find the inverse functions ?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8686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Solution: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94" y="2057400"/>
            <a:ext cx="840710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0050" y="5410199"/>
            <a:ext cx="3105150" cy="106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How can we restrict this function to make it one-to-one function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540" y="2209800"/>
            <a:ext cx="841446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49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220201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042" y="1828800"/>
            <a:ext cx="881831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Two inverses of each other undo each other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38" y="1524000"/>
            <a:ext cx="900016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Work in pairs to check if the pairs of functions are inverse 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90392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Graph of inverse function symmetrical to y=x line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80714"/>
            <a:ext cx="8229600" cy="497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74064"/>
          </a:xfrm>
        </p:spPr>
        <p:txBody>
          <a:bodyPr/>
          <a:lstStyle/>
          <a:p>
            <a:r>
              <a:rPr lang="en-US" dirty="0" smtClean="0"/>
              <a:t> f Reflected along diagonal to its inverse f¯¹</a:t>
            </a:r>
            <a:endParaRPr lang="en-US" sz="2000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809" y="1447800"/>
            <a:ext cx="824019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Practice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198" y="1524000"/>
            <a:ext cx="871380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534400" cy="914400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One-to-one functions  (or injective)</a:t>
            </a:r>
            <a:endParaRPr lang="en-US" dirty="0">
              <a:latin typeface="Lucida Br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458200" cy="490776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Lucida Bright" pitchFamily="18" charset="0"/>
              </a:rPr>
              <a:t>Definition 7.1. </a:t>
            </a:r>
          </a:p>
          <a:p>
            <a:r>
              <a:rPr lang="en-US" sz="4000" dirty="0" smtClean="0">
                <a:latin typeface="Lucida Bright" pitchFamily="18" charset="0"/>
              </a:rPr>
              <a:t>A function f is called </a:t>
            </a:r>
            <a:r>
              <a:rPr lang="en-US" sz="4000" dirty="0" smtClean="0">
                <a:solidFill>
                  <a:schemeClr val="accent1"/>
                </a:solidFill>
                <a:latin typeface="Lucida Bright" pitchFamily="18" charset="0"/>
              </a:rPr>
              <a:t>one-to-one (or injective), </a:t>
            </a:r>
            <a:r>
              <a:rPr lang="en-US" sz="4000" dirty="0" smtClean="0">
                <a:latin typeface="Lucida Bright" pitchFamily="18" charset="0"/>
              </a:rPr>
              <a:t>if 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two different inputs  </a:t>
            </a:r>
          </a:p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1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cs typeface="Times New Roman"/>
              </a:rPr>
              <a:t>≠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 </a:t>
            </a:r>
            <a:r>
              <a:rPr lang="en-US" sz="4000" dirty="0" smtClean="0">
                <a:latin typeface="Lucida Bright" pitchFamily="18" charset="0"/>
              </a:rPr>
              <a:t> 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always have different outputs</a:t>
            </a:r>
            <a:r>
              <a:rPr lang="en-US" sz="4000" dirty="0" smtClean="0">
                <a:solidFill>
                  <a:srgbClr val="FFC000"/>
                </a:solidFill>
                <a:latin typeface="Lucida Bright" pitchFamily="18" charset="0"/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f(x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1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)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cs typeface="Times New Roman"/>
              </a:rPr>
              <a:t>≠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f(x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).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752600"/>
          </a:xfrm>
        </p:spPr>
        <p:txBody>
          <a:bodyPr/>
          <a:lstStyle/>
          <a:p>
            <a:r>
              <a:rPr lang="en-US" sz="5400" dirty="0" smtClean="0">
                <a:latin typeface="Lucida Bright" pitchFamily="18" charset="0"/>
              </a:rPr>
              <a:t>Examples of non one - to –one function</a:t>
            </a:r>
            <a:endParaRPr lang="en-US" sz="5400" dirty="0">
              <a:latin typeface="Lucida Br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37436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Bright" pitchFamily="18" charset="0"/>
              </a:rPr>
              <a:t>Example 7.2. As you know, the function 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f(x) = x²</a:t>
            </a:r>
          </a:p>
          <a:p>
            <a:r>
              <a:rPr lang="en-US" sz="4000" dirty="0" smtClean="0">
                <a:solidFill>
                  <a:schemeClr val="accent1"/>
                </a:solidFill>
                <a:latin typeface="Lucida Bright" pitchFamily="18" charset="0"/>
              </a:rPr>
              <a:t>is not one-to-one </a:t>
            </a:r>
            <a:r>
              <a:rPr lang="en-US" sz="4000" dirty="0" smtClean="0">
                <a:latin typeface="Lucida Bright" pitchFamily="18" charset="0"/>
              </a:rPr>
              <a:t>, because, for example, for inputs </a:t>
            </a:r>
            <a:r>
              <a:rPr lang="en-US" sz="4000" dirty="0" smtClean="0">
                <a:solidFill>
                  <a:srgbClr val="C00000"/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latin typeface="Lucida Bright" pitchFamily="18" charset="0"/>
              </a:rPr>
              <a:t> and </a:t>
            </a:r>
            <a:r>
              <a:rPr lang="en-US" sz="4000" dirty="0" smtClean="0">
                <a:solidFill>
                  <a:srgbClr val="C00000"/>
                </a:solidFill>
                <a:latin typeface="Lucida Bright" pitchFamily="18" charset="0"/>
              </a:rPr>
              <a:t>−2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, </a:t>
            </a:r>
            <a:r>
              <a:rPr lang="en-US" sz="4000" dirty="0" smtClean="0">
                <a:latin typeface="Lucida Bright" pitchFamily="18" charset="0"/>
              </a:rPr>
              <a:t>we have the same output: 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f(</a:t>
            </a:r>
            <a:r>
              <a:rPr lang="en-US" sz="4000" dirty="0" smtClean="0">
                <a:solidFill>
                  <a:srgbClr val="C00000"/>
                </a:solidFill>
                <a:latin typeface="Lucida Bright" pitchFamily="18" charset="0"/>
              </a:rPr>
              <a:t>-2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)=f(</a:t>
            </a:r>
            <a:r>
              <a:rPr lang="en-US" sz="4000" dirty="0" smtClean="0">
                <a:solidFill>
                  <a:srgbClr val="C00000"/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)=4</a:t>
            </a:r>
            <a:endParaRPr lang="en-US" sz="4000" dirty="0">
              <a:solidFill>
                <a:srgbClr val="FFFF00"/>
              </a:solidFill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152400"/>
            <a:ext cx="7772400" cy="990600"/>
          </a:xfrm>
        </p:spPr>
        <p:txBody>
          <a:bodyPr/>
          <a:lstStyle/>
          <a:p>
            <a:r>
              <a:rPr lang="en-US" sz="4400" dirty="0" smtClean="0">
                <a:latin typeface="Lucida Bright" pitchFamily="18" charset="0"/>
              </a:rPr>
              <a:t>Functions in graphs</a:t>
            </a:r>
            <a:endParaRPr lang="en-US" sz="4400" dirty="0">
              <a:latin typeface="Lucida Bright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121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1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cs typeface="Times New Roman"/>
              </a:rPr>
              <a:t>≠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2     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 while </a:t>
            </a:r>
            <a:endParaRPr lang="en-US" sz="4000" dirty="0">
              <a:latin typeface="Lucida Bright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14400"/>
            <a:ext cx="4041775" cy="1219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f(x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1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)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cs typeface="Times New Roman"/>
              </a:rPr>
              <a:t>=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f(x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).</a:t>
            </a:r>
            <a:endParaRPr lang="en-US" sz="4000" dirty="0">
              <a:latin typeface="Lucida Bright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346575" cy="451338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Lucida Bright" pitchFamily="18" charset="0"/>
              </a:rPr>
              <a:t>For x=2  X=-2</a:t>
            </a:r>
          </a:p>
          <a:p>
            <a:r>
              <a:rPr lang="en-US" sz="3600" dirty="0" smtClean="0">
                <a:latin typeface="Lucida Bright" pitchFamily="18" charset="0"/>
              </a:rPr>
              <a:t>F(2)=4    F(-2)=4</a:t>
            </a:r>
          </a:p>
          <a:p>
            <a:r>
              <a:rPr lang="en-US" sz="3600" dirty="0" smtClean="0">
                <a:latin typeface="Lucida Bright" pitchFamily="18" charset="0"/>
              </a:rPr>
              <a:t>In general:</a:t>
            </a:r>
          </a:p>
          <a:p>
            <a:r>
              <a:rPr lang="es-ES" sz="3600" dirty="0" smtClean="0">
                <a:latin typeface="Lucida Bright" pitchFamily="18" charset="0"/>
              </a:rPr>
              <a:t>Y</a:t>
            </a:r>
            <a:r>
              <a:rPr lang="es-ES" sz="2000" dirty="0" smtClean="0">
                <a:latin typeface="Lucida Bright" pitchFamily="18" charset="0"/>
              </a:rPr>
              <a:t>0 </a:t>
            </a:r>
            <a:r>
              <a:rPr lang="es-ES" sz="3600" dirty="0" smtClean="0">
                <a:latin typeface="Lucida Bright" pitchFamily="18" charset="0"/>
              </a:rPr>
              <a:t>= (x</a:t>
            </a:r>
            <a:r>
              <a:rPr lang="es-ES" sz="2000" dirty="0" smtClean="0">
                <a:latin typeface="Lucida Bright" pitchFamily="18" charset="0"/>
              </a:rPr>
              <a:t>0</a:t>
            </a:r>
            <a:r>
              <a:rPr lang="es-ES" sz="3600" dirty="0" smtClean="0">
                <a:latin typeface="Lucida Bright" pitchFamily="18" charset="0"/>
              </a:rPr>
              <a:t>)² =(−x</a:t>
            </a:r>
            <a:r>
              <a:rPr lang="es-ES" sz="2000" dirty="0" smtClean="0">
                <a:latin typeface="Lucida Bright" pitchFamily="18" charset="0"/>
              </a:rPr>
              <a:t>0</a:t>
            </a:r>
            <a:r>
              <a:rPr lang="es-ES" sz="3600" dirty="0" smtClean="0">
                <a:latin typeface="Lucida Bright" pitchFamily="18" charset="0"/>
              </a:rPr>
              <a:t>)² </a:t>
            </a:r>
            <a:endParaRPr lang="en-US" sz="3600" dirty="0" smtClean="0">
              <a:latin typeface="Lucida Bright" pitchFamily="18" charset="0"/>
            </a:endParaRPr>
          </a:p>
          <a:p>
            <a:r>
              <a:rPr lang="en-US" sz="3600" dirty="0" smtClean="0">
                <a:latin typeface="Lucida Bright" pitchFamily="18" charset="0"/>
              </a:rPr>
              <a:t>Not one to one function</a:t>
            </a:r>
          </a:p>
          <a:p>
            <a:r>
              <a:rPr lang="en-US" sz="3600" dirty="0" smtClean="0">
                <a:latin typeface="Lucida Bright" pitchFamily="18" charset="0"/>
              </a:rPr>
              <a:t>(Horizontal line test)</a:t>
            </a:r>
            <a:endParaRPr lang="en-US" sz="3600" dirty="0">
              <a:latin typeface="Lucida Bright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71600" y="3352800"/>
            <a:ext cx="0" cy="21336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52800" y="3352800"/>
            <a:ext cx="0" cy="21336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4148297" cy="451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1447800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Is                a one to one function based on the definition? Discuss in pairs and draw a conclusion</a:t>
            </a:r>
            <a:br>
              <a:rPr lang="en-US" dirty="0" smtClean="0">
                <a:latin typeface="Lucida Bright" pitchFamily="18" charset="0"/>
              </a:rPr>
            </a:br>
            <a:r>
              <a:rPr lang="en-US" dirty="0" smtClean="0">
                <a:latin typeface="Lucida Bright" pitchFamily="18" charset="0"/>
              </a:rPr>
              <a:t>                                </a:t>
            </a:r>
            <a:r>
              <a:rPr lang="en-US" sz="4800" dirty="0" smtClean="0">
                <a:latin typeface="Lucida Bright" pitchFamily="18" charset="0"/>
              </a:rPr>
              <a:t/>
            </a:r>
            <a:br>
              <a:rPr lang="en-US" sz="4800" dirty="0" smtClean="0">
                <a:latin typeface="Lucida Bright" pitchFamily="18" charset="0"/>
              </a:rPr>
            </a:br>
            <a:endParaRPr lang="en-US" sz="4800" dirty="0">
              <a:latin typeface="Lucida Bright" pitchFamily="18" charset="0"/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457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04800"/>
            <a:ext cx="1992086" cy="53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0" y="2133600"/>
            <a:ext cx="381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Lucida Bright" pitchFamily="18" charset="0"/>
              </a:rPr>
              <a:t>Horizontal Line Test). A function is one-to-one exactly when every horizontal line intersects the graph of the function at most once. </a:t>
            </a:r>
            <a:endParaRPr lang="en-US" sz="3200" dirty="0">
              <a:solidFill>
                <a:srgbClr val="FFFF00"/>
              </a:solidFill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For each value of x there is only value of y &amp; for each y there is only one x : (1-1) &amp; R=(- ∞, ∞): onto</a:t>
            </a:r>
            <a:br>
              <a:rPr lang="en-US" dirty="0" smtClean="0">
                <a:latin typeface="Lucida Bright" pitchFamily="18" charset="0"/>
              </a:rPr>
            </a:b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441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105400" y="2133600"/>
            <a:ext cx="388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On the other hand, g(x) = x³ is one-to-one, since, for example, for inputs −2 and 2, we have different outputs:             g(−2) = (−2)³ = −8,               g(2) = 2³ = 8</a:t>
            </a:r>
            <a:endParaRPr lang="en-US" sz="3200" dirty="0">
              <a:solidFill>
                <a:srgbClr val="00B050"/>
              </a:solidFill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>
                <a:latin typeface="Lucida Bright" pitchFamily="18" charset="0"/>
              </a:rPr>
              <a:t>Horizontal line test</a:t>
            </a:r>
            <a:endParaRPr lang="en-US" dirty="0">
              <a:latin typeface="Lucida Bright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95401"/>
            <a:ext cx="4495800" cy="495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Lucida Bright" pitchFamily="18" charset="0"/>
              </a:rPr>
              <a:t>This graph intersects with a horizontal line at some y</a:t>
            </a:r>
            <a:r>
              <a:rPr lang="en-US" sz="2000" dirty="0" smtClean="0">
                <a:latin typeface="Lucida Bright" pitchFamily="18" charset="0"/>
              </a:rPr>
              <a:t>0</a:t>
            </a:r>
            <a:r>
              <a:rPr lang="en-US" sz="3200" dirty="0" smtClean="0">
                <a:latin typeface="Lucida Bright" pitchFamily="18" charset="0"/>
              </a:rPr>
              <a:t> only once. This shows that for two different inputs, we can never have the same output y</a:t>
            </a:r>
            <a:r>
              <a:rPr lang="en-US" sz="2000" dirty="0" smtClean="0">
                <a:latin typeface="Lucida Bright" pitchFamily="18" charset="0"/>
              </a:rPr>
              <a:t>0</a:t>
            </a:r>
            <a:r>
              <a:rPr lang="en-US" sz="3200" dirty="0" smtClean="0">
                <a:latin typeface="Lucida Bright" pitchFamily="18" charset="0"/>
              </a:rPr>
              <a:t>, so that the function f is one-to-one.</a:t>
            </a:r>
            <a:endParaRPr lang="en-US" sz="3200" dirty="0">
              <a:latin typeface="Lucida Bright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1992086" cy="53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109" y="1371600"/>
            <a:ext cx="440029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153400" cy="914400"/>
          </a:xfrm>
        </p:spPr>
        <p:txBody>
          <a:bodyPr/>
          <a:lstStyle/>
          <a:p>
            <a:r>
              <a:rPr lang="en-US" b="1" dirty="0" smtClean="0">
                <a:latin typeface="Lucida Bright" pitchFamily="18" charset="0"/>
              </a:rPr>
              <a:t>Onto functions and not onto functions</a:t>
            </a:r>
            <a:r>
              <a:rPr lang="en-US" dirty="0" smtClean="0">
                <a:latin typeface="Lucida Bright" pitchFamily="18" charset="0"/>
              </a:rPr>
              <a:t/>
            </a:r>
            <a:br>
              <a:rPr lang="en-US" dirty="0" smtClean="0">
                <a:latin typeface="Lucida Bright" pitchFamily="18" charset="0"/>
              </a:rPr>
            </a:br>
            <a:r>
              <a:rPr lang="en-US" dirty="0" smtClean="0">
                <a:latin typeface="Lucida Bright" pitchFamily="18" charset="0"/>
              </a:rPr>
              <a:t>A function </a:t>
            </a:r>
            <a:r>
              <a:rPr lang="en-US" i="1" dirty="0" smtClean="0">
                <a:latin typeface="Lucida Bright" pitchFamily="18" charset="0"/>
              </a:rPr>
              <a:t>f</a:t>
            </a:r>
            <a:r>
              <a:rPr lang="en-US" dirty="0" smtClean="0">
                <a:latin typeface="Lucida Bright" pitchFamily="18" charset="0"/>
              </a:rPr>
              <a:t> from </a:t>
            </a:r>
            <a:r>
              <a:rPr lang="en-US" b="1" dirty="0" smtClean="0">
                <a:latin typeface="Lucida Bright" pitchFamily="18" charset="0"/>
              </a:rPr>
              <a:t>A</a:t>
            </a:r>
            <a:r>
              <a:rPr lang="en-US" dirty="0" smtClean="0">
                <a:latin typeface="Lucida Bright" pitchFamily="18" charset="0"/>
              </a:rPr>
              <a:t> to </a:t>
            </a:r>
            <a:r>
              <a:rPr lang="en-US" b="1" dirty="0" smtClean="0">
                <a:latin typeface="Lucida Bright" pitchFamily="18" charset="0"/>
              </a:rPr>
              <a:t>B</a:t>
            </a:r>
            <a:r>
              <a:rPr lang="en-US" dirty="0" smtClean="0">
                <a:latin typeface="Lucida Bright" pitchFamily="18" charset="0"/>
              </a:rPr>
              <a:t> is called </a:t>
            </a:r>
            <a:r>
              <a:rPr lang="en-US" b="1" dirty="0" smtClean="0">
                <a:latin typeface="Lucida Bright" pitchFamily="18" charset="0"/>
              </a:rPr>
              <a:t>onto</a:t>
            </a:r>
            <a:r>
              <a:rPr lang="en-US" dirty="0" smtClean="0">
                <a:latin typeface="Lucida Bright" pitchFamily="18" charset="0"/>
              </a:rPr>
              <a:t> if for all </a:t>
            </a:r>
            <a:r>
              <a:rPr lang="en-US" i="1" dirty="0" smtClean="0">
                <a:latin typeface="Lucida Bright" pitchFamily="18" charset="0"/>
              </a:rPr>
              <a:t>b</a:t>
            </a:r>
            <a:r>
              <a:rPr lang="en-US" dirty="0" smtClean="0">
                <a:latin typeface="Lucida Bright" pitchFamily="18" charset="0"/>
              </a:rPr>
              <a:t> in </a:t>
            </a:r>
            <a:r>
              <a:rPr lang="en-US" b="1" dirty="0" smtClean="0">
                <a:latin typeface="Lucida Bright" pitchFamily="18" charset="0"/>
              </a:rPr>
              <a:t>B</a:t>
            </a:r>
            <a:r>
              <a:rPr lang="en-US" dirty="0" smtClean="0">
                <a:latin typeface="Lucida Bright" pitchFamily="18" charset="0"/>
              </a:rPr>
              <a:t> there is an </a:t>
            </a:r>
            <a:r>
              <a:rPr lang="en-US" i="1" dirty="0" smtClean="0">
                <a:latin typeface="Lucida Bright" pitchFamily="18" charset="0"/>
              </a:rPr>
              <a:t>a</a:t>
            </a:r>
            <a:r>
              <a:rPr lang="en-US" dirty="0" smtClean="0">
                <a:latin typeface="Lucida Bright" pitchFamily="18" charset="0"/>
              </a:rPr>
              <a:t> in </a:t>
            </a:r>
            <a:r>
              <a:rPr lang="en-US" b="1" dirty="0" smtClean="0">
                <a:latin typeface="Lucida Bright" pitchFamily="18" charset="0"/>
              </a:rPr>
              <a:t>A </a:t>
            </a:r>
            <a:r>
              <a:rPr lang="en-US" dirty="0" smtClean="0">
                <a:latin typeface="Lucida Bright" pitchFamily="18" charset="0"/>
              </a:rPr>
              <a:t>such that </a:t>
            </a:r>
            <a:r>
              <a:rPr lang="en-US" i="1" dirty="0" smtClean="0">
                <a:latin typeface="Lucida Bright" pitchFamily="18" charset="0"/>
              </a:rPr>
              <a:t>f </a:t>
            </a:r>
            <a:r>
              <a:rPr lang="en-US" dirty="0" smtClean="0">
                <a:latin typeface="Lucida Bright" pitchFamily="18" charset="0"/>
              </a:rPr>
              <a:t>(</a:t>
            </a:r>
            <a:r>
              <a:rPr lang="en-US" i="1" dirty="0" smtClean="0">
                <a:latin typeface="Lucida Bright" pitchFamily="18" charset="0"/>
              </a:rPr>
              <a:t>a</a:t>
            </a:r>
            <a:r>
              <a:rPr lang="en-US" dirty="0" smtClean="0">
                <a:latin typeface="Lucida Bright" pitchFamily="18" charset="0"/>
              </a:rPr>
              <a:t>)</a:t>
            </a:r>
            <a:r>
              <a:rPr lang="en-US" i="1" dirty="0" smtClean="0">
                <a:latin typeface="Lucida Bright" pitchFamily="18" charset="0"/>
              </a:rPr>
              <a:t> =b</a:t>
            </a:r>
            <a:r>
              <a:rPr lang="en-US" dirty="0" smtClean="0">
                <a:latin typeface="Lucida Bright" pitchFamily="18" charset="0"/>
              </a:rPr>
              <a:t>.    </a:t>
            </a:r>
            <a:br>
              <a:rPr lang="en-US" dirty="0" smtClean="0">
                <a:latin typeface="Lucida Bright" pitchFamily="18" charset="0"/>
              </a:rPr>
            </a:br>
            <a:r>
              <a:rPr lang="en-US" dirty="0" smtClean="0">
                <a:latin typeface="Lucida Bright" pitchFamily="18" charset="0"/>
              </a:rPr>
              <a:t>All elements in </a:t>
            </a:r>
            <a:r>
              <a:rPr lang="en-US" b="1" dirty="0" smtClean="0">
                <a:latin typeface="Lucida Bright" pitchFamily="18" charset="0"/>
              </a:rPr>
              <a:t>B</a:t>
            </a:r>
            <a:r>
              <a:rPr lang="en-US" dirty="0" smtClean="0">
                <a:latin typeface="Lucida Bright" pitchFamily="18" charset="0"/>
              </a:rPr>
              <a:t> are used.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19600"/>
            <a:ext cx="619984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2319</TotalTime>
  <Words>493</Words>
  <Application>Microsoft Office PowerPoint</Application>
  <PresentationFormat>On-screen Show (4:3)</PresentationFormat>
  <Paragraphs>51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Metro</vt:lpstr>
      <vt:lpstr> *One-to-one functions                                                                              ( or injective)   * Inverse functions   Instructor: L . Mingla </vt:lpstr>
      <vt:lpstr>Definition of the Function </vt:lpstr>
      <vt:lpstr>One-to-one functions  (or injective)</vt:lpstr>
      <vt:lpstr>Examples of non one - to –one function</vt:lpstr>
      <vt:lpstr>Functions in graphs</vt:lpstr>
      <vt:lpstr>Is                a one to one function based on the definition? Discuss in pairs and draw a conclusion                                  </vt:lpstr>
      <vt:lpstr>For each value of x there is only value of y &amp; for each y there is only one x : (1-1) &amp; R=(- ∞, ∞): onto </vt:lpstr>
      <vt:lpstr>         Horizontal line test</vt:lpstr>
      <vt:lpstr>Onto functions and not onto functions A function f from A to B is called onto if for all b in B there is an a in A such that f (a) =b.     All elements in B are used.</vt:lpstr>
      <vt:lpstr>A function f from A to B is called one-to-one (or 1-1) if whenever  f (a) = f (b) then a = b.   No element of B is the image of more than one element in A.  </vt:lpstr>
      <vt:lpstr>  One to one functions and onto     functions   One-to one &amp; onto/one to one-not &amp; onto onto</vt:lpstr>
      <vt:lpstr>One to one functions (for c and d graph in the graphing calculator and see</vt:lpstr>
      <vt:lpstr>Horizontal line test</vt:lpstr>
      <vt:lpstr>Functions in graphs</vt:lpstr>
      <vt:lpstr>Find the inverse of y = x2 + 1, x &gt; 0, and determine whether the inverse is a function.                           </vt:lpstr>
      <vt:lpstr>Slide 16</vt:lpstr>
      <vt:lpstr>Let’s look at the original graph and its inverse</vt:lpstr>
      <vt:lpstr>Inverse functions</vt:lpstr>
      <vt:lpstr>Domain and range </vt:lpstr>
      <vt:lpstr>How do we find the inverse functions ?</vt:lpstr>
      <vt:lpstr>Solution:</vt:lpstr>
      <vt:lpstr>How can we restrict this function to make it one-to-one function</vt:lpstr>
      <vt:lpstr>Slide 23</vt:lpstr>
      <vt:lpstr>Slide 24</vt:lpstr>
      <vt:lpstr>Two inverses of each other undo each other</vt:lpstr>
      <vt:lpstr>Work in pairs to check if the pairs of functions are inverse </vt:lpstr>
      <vt:lpstr>Graph of inverse function symmetrical to y=x line</vt:lpstr>
      <vt:lpstr> f Reflected along diagonal to its inverse f¯¹</vt:lpstr>
      <vt:lpstr>Practice</vt:lpstr>
    </vt:vector>
  </TitlesOfParts>
  <Company>New York Post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*One-to-one functions                                                                              ( or injective)   * Inverse functions   Instructor: L . Mingla</dc:title>
  <dc:creator>Mingla</dc:creator>
  <cp:lastModifiedBy>Mingla</cp:lastModifiedBy>
  <cp:revision>4</cp:revision>
  <dcterms:created xsi:type="dcterms:W3CDTF">2015-03-10T21:41:59Z</dcterms:created>
  <dcterms:modified xsi:type="dcterms:W3CDTF">2015-09-12T22:27:27Z</dcterms:modified>
</cp:coreProperties>
</file>