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69" r:id="rId5"/>
    <p:sldId id="259" r:id="rId6"/>
    <p:sldId id="260" r:id="rId7"/>
    <p:sldId id="266" r:id="rId8"/>
    <p:sldId id="271" r:id="rId9"/>
    <p:sldId id="272" r:id="rId10"/>
    <p:sldId id="273" r:id="rId11"/>
    <p:sldId id="274" r:id="rId12"/>
    <p:sldId id="270" r:id="rId13"/>
    <p:sldId id="261" r:id="rId14"/>
    <p:sldId id="262" r:id="rId15"/>
    <p:sldId id="275" r:id="rId16"/>
    <p:sldId id="276" r:id="rId17"/>
    <p:sldId id="277" r:id="rId18"/>
    <p:sldId id="278" r:id="rId19"/>
    <p:sldId id="281" r:id="rId20"/>
    <p:sldId id="282" r:id="rId21"/>
    <p:sldId id="279" r:id="rId22"/>
    <p:sldId id="280" r:id="rId23"/>
    <p:sldId id="26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94675" autoAdjust="0"/>
  </p:normalViewPr>
  <p:slideViewPr>
    <p:cSldViewPr>
      <p:cViewPr varScale="1">
        <p:scale>
          <a:sx n="95" d="100"/>
          <a:sy n="95" d="100"/>
        </p:scale>
        <p:origin x="-1123"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BE1D3D-25C7-4495-A809-A0970983A377}" type="datetimeFigureOut">
              <a:rPr lang="en-US" smtClean="0"/>
              <a:pPr/>
              <a:t>12/14/2014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79B240-A968-4C18-BD84-06D89677452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79B240-A968-4C18-BD84-06D89677452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E80F61D-B277-446D-A109-007E6B9E3691}" type="datetimeFigureOut">
              <a:rPr lang="en-US" smtClean="0"/>
              <a:pPr/>
              <a:t>12/14/2014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26A4F9C-3CE0-41F4-B097-106D7585A60D}"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80F61D-B277-446D-A109-007E6B9E3691}"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A4F9C-3CE0-41F4-B097-106D7585A6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80F61D-B277-446D-A109-007E6B9E3691}"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A4F9C-3CE0-41F4-B097-106D7585A6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80F61D-B277-446D-A109-007E6B9E3691}"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A4F9C-3CE0-41F4-B097-106D7585A6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E80F61D-B277-446D-A109-007E6B9E3691}"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26A4F9C-3CE0-41F4-B097-106D7585A60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E80F61D-B277-446D-A109-007E6B9E3691}"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A4F9C-3CE0-41F4-B097-106D7585A60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E80F61D-B277-446D-A109-007E6B9E3691}" type="datetimeFigureOut">
              <a:rPr lang="en-US" smtClean="0"/>
              <a:pPr/>
              <a:t>12/14/2014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6A4F9C-3CE0-41F4-B097-106D7585A60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E80F61D-B277-446D-A109-007E6B9E3691}" type="datetimeFigureOut">
              <a:rPr lang="en-US" smtClean="0"/>
              <a:pPr/>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6A4F9C-3CE0-41F4-B097-106D7585A6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80F61D-B277-446D-A109-007E6B9E3691}" type="datetimeFigureOut">
              <a:rPr lang="en-US" smtClean="0"/>
              <a:pPr/>
              <a:t>12/14/2014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6A4F9C-3CE0-41F4-B097-106D7585A60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E80F61D-B277-446D-A109-007E6B9E3691}"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A4F9C-3CE0-41F4-B097-106D7585A60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E80F61D-B277-446D-A109-007E6B9E3691}"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A4F9C-3CE0-41F4-B097-106D7585A60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E80F61D-B277-446D-A109-007E6B9E3691}" type="datetimeFigureOut">
              <a:rPr lang="en-US" smtClean="0"/>
              <a:pPr/>
              <a:t>12/14/2014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6A4F9C-3CE0-41F4-B097-106D7585A60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medindia.net/doctors/drug_information/efalizumab.htm" TargetMode="External"/><Relationship Id="rId3" Type="http://schemas.openxmlformats.org/officeDocument/2006/relationships/hyperlink" Target="http://www.medindia.net/doctors/drug_information/alefacept.htm" TargetMode="External"/><Relationship Id="rId7" Type="http://schemas.openxmlformats.org/officeDocument/2006/relationships/hyperlink" Target="http://www.medindia.net/doctors/drug_information/desonide.htm" TargetMode="External"/><Relationship Id="rId2" Type="http://schemas.openxmlformats.org/officeDocument/2006/relationships/hyperlink" Target="http://www.medindia.net/doctors/drug_information/acitretin.htm" TargetMode="External"/><Relationship Id="rId1" Type="http://schemas.openxmlformats.org/officeDocument/2006/relationships/slideLayout" Target="../slideLayouts/slideLayout2.xml"/><Relationship Id="rId6" Type="http://schemas.openxmlformats.org/officeDocument/2006/relationships/hyperlink" Target="http://www.medindia.net/doctors/drug_information/clobetasol_propinate.htm" TargetMode="External"/><Relationship Id="rId5" Type="http://schemas.openxmlformats.org/officeDocument/2006/relationships/hyperlink" Target="http://www.medindia.net/doctors/drug_information/anthralin.htm" TargetMode="External"/><Relationship Id="rId10" Type="http://schemas.openxmlformats.org/officeDocument/2006/relationships/hyperlink" Target="http://www.medindia.net/doctors/drug_information/pramoxine_hydrocortisone.htm" TargetMode="External"/><Relationship Id="rId4" Type="http://schemas.openxmlformats.org/officeDocument/2006/relationships/hyperlink" Target="http://www.medindia.net/doctors/drug_information/allantoin.htm" TargetMode="External"/><Relationship Id="rId9" Type="http://schemas.openxmlformats.org/officeDocument/2006/relationships/hyperlink" Target="http://www.medindia.net/doctors/drug_information/infliximab.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emedicine.medscape.com/article/1108220-overview" TargetMode="External"/><Relationship Id="rId13" Type="http://schemas.openxmlformats.org/officeDocument/2006/relationships/hyperlink" Target="http://www.webmd.com/skin-problems-and-treatments/psoriasis/features/advances" TargetMode="External"/><Relationship Id="rId3" Type="http://schemas.openxmlformats.org/officeDocument/2006/relationships/hyperlink" Target="http://www.drugs.com/pro/otezla.html" TargetMode="External"/><Relationship Id="rId7" Type="http://schemas.openxmlformats.org/officeDocument/2006/relationships/hyperlink" Target="http://www.otezla.com/about-plaque-psoriasis/?tac=10&amp;protac=61&amp;utm_source=bing&amp;utm_medium=cpc&amp;utm_term=about%20psoriasis&amp;utm_content=about%20psoriasis&amp;utm_campaign=PsO%20General&amp;ENG=2&amp;CAMP=15&amp;BRD=2" TargetMode="External"/><Relationship Id="rId12" Type="http://schemas.openxmlformats.org/officeDocument/2006/relationships/hyperlink" Target="https://www.psoriasis.com/living-with-psoriasis.aspx" TargetMode="External"/><Relationship Id="rId2" Type="http://schemas.openxmlformats.org/officeDocument/2006/relationships/hyperlink" Target="http://www.medilexicon.com/drugs/stelara.php" TargetMode="External"/><Relationship Id="rId1" Type="http://schemas.openxmlformats.org/officeDocument/2006/relationships/slideLayout" Target="../slideLayouts/slideLayout2.xml"/><Relationship Id="rId6" Type="http://schemas.openxmlformats.org/officeDocument/2006/relationships/hyperlink" Target="http://www.otezla.com/wp-content/uploads/2014/05/otezla-prescribing-information.pdf" TargetMode="External"/><Relationship Id="rId11" Type="http://schemas.openxmlformats.org/officeDocument/2006/relationships/hyperlink" Target="http://www.psoriasis.org/" TargetMode="External"/><Relationship Id="rId5" Type="http://schemas.openxmlformats.org/officeDocument/2006/relationships/hyperlink" Target="http://www.rxlist.com/otezla-drug/clinical-pharmacology.htm" TargetMode="External"/><Relationship Id="rId15" Type="http://schemas.openxmlformats.org/officeDocument/2006/relationships/hyperlink" Target="http://www.mayoclinic.org/diseases-conditions/psoriasis/basics/treatment/con-20030838" TargetMode="External"/><Relationship Id="rId10" Type="http://schemas.openxmlformats.org/officeDocument/2006/relationships/hyperlink" Target="http://www.cdc.gov/psoriasis/" TargetMode="External"/><Relationship Id="rId4" Type="http://schemas.openxmlformats.org/officeDocument/2006/relationships/hyperlink" Target="http://www.medindia.net/drugs/medical-condition/psoriasis.htm" TargetMode="External"/><Relationship Id="rId9" Type="http://schemas.openxmlformats.org/officeDocument/2006/relationships/hyperlink" Target="http://www.nlm.nih.gov/medlineplus/ency/article/000822.htm" TargetMode="External"/><Relationship Id="rId14" Type="http://schemas.openxmlformats.org/officeDocument/2006/relationships/hyperlink" Target="https://www.aad.org/dermatology-a-to-z/diseases-and-treatments/m---p/psoriasi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Synovitis" TargetMode="External"/><Relationship Id="rId2" Type="http://schemas.openxmlformats.org/officeDocument/2006/relationships/hyperlink" Target="http://en.wikipedia.org/wiki/Arthritis"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verydayhealth.com/arthritis/rheumatoid-arthritis/index.asp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psoriasis.com/what-is-psoriasis.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ysClr val="windowText" lastClr="000000"/>
                </a:solidFill>
              </a:rPr>
              <a:t>PSORIASIS</a:t>
            </a:r>
            <a:endParaRPr lang="en-US" dirty="0">
              <a:solidFill>
                <a:sysClr val="windowText" lastClr="000000"/>
              </a:solidFill>
            </a:endParaRPr>
          </a:p>
        </p:txBody>
      </p:sp>
      <p:pic>
        <p:nvPicPr>
          <p:cNvPr id="13314" name="Picture 2" descr="http://inyourcommunity.org.uk/wp-content/uploads/2013/11/plaque-type-psoriasis.jpg"/>
          <p:cNvPicPr>
            <a:picLocks noChangeAspect="1" noChangeArrowheads="1"/>
          </p:cNvPicPr>
          <p:nvPr/>
        </p:nvPicPr>
        <p:blipFill>
          <a:blip r:embed="rId3" cstate="print"/>
          <a:srcRect/>
          <a:stretch>
            <a:fillRect/>
          </a:stretch>
        </p:blipFill>
        <p:spPr bwMode="auto">
          <a:xfrm>
            <a:off x="381000" y="152400"/>
            <a:ext cx="2617339" cy="1752600"/>
          </a:xfrm>
          <a:prstGeom prst="rect">
            <a:avLst/>
          </a:prstGeom>
          <a:noFill/>
        </p:spPr>
      </p:pic>
      <p:pic>
        <p:nvPicPr>
          <p:cNvPr id="13316" name="Picture 4" descr="http://www.healthline.com/hlcmsresource/images/psoriasis/sp_s_3.jpg"/>
          <p:cNvPicPr>
            <a:picLocks noChangeAspect="1" noChangeArrowheads="1"/>
          </p:cNvPicPr>
          <p:nvPr/>
        </p:nvPicPr>
        <p:blipFill>
          <a:blip r:embed="rId4" cstate="print"/>
          <a:srcRect/>
          <a:stretch>
            <a:fillRect/>
          </a:stretch>
        </p:blipFill>
        <p:spPr bwMode="auto">
          <a:xfrm>
            <a:off x="5867400" y="152400"/>
            <a:ext cx="3107084" cy="1905000"/>
          </a:xfrm>
          <a:prstGeom prst="rect">
            <a:avLst/>
          </a:prstGeom>
          <a:noFill/>
        </p:spPr>
      </p:pic>
      <p:pic>
        <p:nvPicPr>
          <p:cNvPr id="13318" name="Picture 6" descr="http://img.wikinut.com/img/quadr95fysh2rvce/jpeg/724x5000/Psoriasis-on-the-stomach.jpeg"/>
          <p:cNvPicPr>
            <a:picLocks noChangeAspect="1" noChangeArrowheads="1"/>
          </p:cNvPicPr>
          <p:nvPr/>
        </p:nvPicPr>
        <p:blipFill>
          <a:blip r:embed="rId5" cstate="print"/>
          <a:srcRect/>
          <a:stretch>
            <a:fillRect/>
          </a:stretch>
        </p:blipFill>
        <p:spPr bwMode="auto">
          <a:xfrm>
            <a:off x="5410200" y="3810000"/>
            <a:ext cx="3443497" cy="2581276"/>
          </a:xfrm>
          <a:prstGeom prst="rect">
            <a:avLst/>
          </a:prstGeom>
          <a:noFill/>
        </p:spPr>
      </p:pic>
      <p:pic>
        <p:nvPicPr>
          <p:cNvPr id="13320" name="Picture 8" descr="http://4.bp.blogspot.com/-GI5ImiWxAYI/Uj_J88CVZDI/AAAAAAAAAJE/IcxX_zE3pIs/s1600/5.head_psoriasis.JPG"/>
          <p:cNvPicPr>
            <a:picLocks noChangeAspect="1" noChangeArrowheads="1"/>
          </p:cNvPicPr>
          <p:nvPr/>
        </p:nvPicPr>
        <p:blipFill>
          <a:blip r:embed="rId6" cstate="print"/>
          <a:srcRect/>
          <a:stretch>
            <a:fillRect/>
          </a:stretch>
        </p:blipFill>
        <p:spPr bwMode="auto">
          <a:xfrm>
            <a:off x="533400" y="3886200"/>
            <a:ext cx="3505200" cy="267797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Light therapy (phototherapy)</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Sunlight</a:t>
            </a:r>
          </a:p>
          <a:p>
            <a:r>
              <a:rPr lang="en-US" b="1" dirty="0" smtClean="0"/>
              <a:t>UVB phototherapy.</a:t>
            </a:r>
          </a:p>
          <a:p>
            <a:r>
              <a:rPr lang="en-US" b="1" dirty="0" smtClean="0"/>
              <a:t>Narrow band UVB therapy.</a:t>
            </a:r>
          </a:p>
          <a:p>
            <a:r>
              <a:rPr lang="en-US" b="1" dirty="0" err="1" smtClean="0"/>
              <a:t>Goeckerman</a:t>
            </a:r>
            <a:r>
              <a:rPr lang="en-US" b="1" dirty="0" smtClean="0"/>
              <a:t> therapy (</a:t>
            </a:r>
            <a:r>
              <a:rPr lang="en-US" dirty="0" smtClean="0"/>
              <a:t>combination of UVB treatment and coal tar treatment)</a:t>
            </a:r>
          </a:p>
          <a:p>
            <a:pPr algn="ctr">
              <a:buNone/>
            </a:pPr>
            <a:r>
              <a:rPr lang="en-US" dirty="0" smtClean="0"/>
              <a:t> </a:t>
            </a:r>
            <a:r>
              <a:rPr lang="en-US" b="1" dirty="0" smtClean="0">
                <a:solidFill>
                  <a:srgbClr val="FFFF00"/>
                </a:solidFill>
              </a:rPr>
              <a:t>Oral or injected medications</a:t>
            </a:r>
          </a:p>
          <a:p>
            <a:pPr>
              <a:buNone/>
            </a:pPr>
            <a:endParaRPr lang="en-US" b="1" dirty="0" smtClean="0">
              <a:solidFill>
                <a:srgbClr val="FFFF00"/>
              </a:solidFill>
            </a:endParaRPr>
          </a:p>
          <a:p>
            <a:pPr>
              <a:buNone/>
            </a:pPr>
            <a:r>
              <a:rPr lang="en-US" b="1" dirty="0" err="1" smtClean="0">
                <a:solidFill>
                  <a:srgbClr val="FFFF00"/>
                </a:solidFill>
              </a:rPr>
              <a:t>Retinoids</a:t>
            </a:r>
            <a:r>
              <a:rPr lang="en-US" b="1" dirty="0" smtClean="0">
                <a:solidFill>
                  <a:srgbClr val="FFFF00"/>
                </a:solidFill>
              </a:rPr>
              <a:t>.</a:t>
            </a:r>
            <a:r>
              <a:rPr lang="en-US" dirty="0" smtClean="0">
                <a:solidFill>
                  <a:srgbClr val="FFFF00"/>
                </a:solidFill>
              </a:rPr>
              <a:t> </a:t>
            </a:r>
            <a:r>
              <a:rPr lang="en-US" dirty="0" smtClean="0"/>
              <a:t>Related to vitamin A, this group of drugs may reduce the production of skin cells. Signs and symptoms usually return once therapy is discontinued, however. Side effects may include lip inflammation and hair loss. can cause severe birth defects, women must avoid pregnancy for at least three years after taking the medication.</a:t>
            </a:r>
          </a:p>
          <a:p>
            <a:pPr>
              <a:buNone/>
            </a:pPr>
            <a:endParaRPr lang="en-US" dirty="0"/>
          </a:p>
        </p:txBody>
      </p:sp>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1600" b="1" dirty="0" err="1" smtClean="0">
                <a:solidFill>
                  <a:srgbClr val="FFFF00"/>
                </a:solidFill>
              </a:rPr>
              <a:t>Methotrexate</a:t>
            </a:r>
            <a:r>
              <a:rPr lang="en-US" sz="1600" b="1" dirty="0" smtClean="0">
                <a:solidFill>
                  <a:srgbClr val="FFFF00"/>
                </a:solidFill>
              </a:rPr>
              <a:t>.</a:t>
            </a:r>
            <a:r>
              <a:rPr lang="en-US" sz="1600" dirty="0" smtClean="0"/>
              <a:t> Taken </a:t>
            </a:r>
            <a:r>
              <a:rPr lang="en-US" sz="1600" dirty="0" err="1" smtClean="0"/>
              <a:t>orally,helps</a:t>
            </a:r>
            <a:r>
              <a:rPr lang="en-US" sz="1600" dirty="0" smtClean="0"/>
              <a:t> by decreasing the production of skin cells and suppressing inflammation. It may also slow the progression of psoriatic arthritis in some </a:t>
            </a:r>
            <a:r>
              <a:rPr lang="en-US" sz="1600" dirty="0" err="1" smtClean="0"/>
              <a:t>peopleused</a:t>
            </a:r>
            <a:r>
              <a:rPr lang="en-US" sz="1600" dirty="0" smtClean="0"/>
              <a:t> </a:t>
            </a:r>
            <a:r>
              <a:rPr lang="en-US" sz="1600" dirty="0" smtClean="0"/>
              <a:t>for long periods, it can side effects, including severe liver damage and decreased production of red and white blood cells and platelets.</a:t>
            </a:r>
          </a:p>
          <a:p>
            <a:r>
              <a:rPr lang="en-US" sz="1600" b="1" dirty="0" smtClean="0">
                <a:solidFill>
                  <a:srgbClr val="FFFF00"/>
                </a:solidFill>
              </a:rPr>
              <a:t>Cyclosporine.</a:t>
            </a:r>
            <a:r>
              <a:rPr lang="en-US" sz="1600" dirty="0" smtClean="0"/>
              <a:t> Cyclosporine suppresses the immune system and is similar to </a:t>
            </a:r>
            <a:r>
              <a:rPr lang="en-US" sz="1600" dirty="0" err="1" smtClean="0"/>
              <a:t>methotrexate</a:t>
            </a:r>
            <a:r>
              <a:rPr lang="en-US" sz="1600" dirty="0" smtClean="0"/>
              <a:t> in effectiveness. Like other immunosuppressant drugs,  increases risk of infection and other health problems, including cancer. Cyclosporine also makes you more susceptible to kidney problems and high blood pressure — the risk increases with higher dosages and long-term therapy.</a:t>
            </a:r>
          </a:p>
          <a:p>
            <a:r>
              <a:rPr lang="en-US" sz="1600" b="1" dirty="0" smtClean="0">
                <a:solidFill>
                  <a:srgbClr val="FFFF00"/>
                </a:solidFill>
              </a:rPr>
              <a:t>Drugs that alter the immune system (biologics).</a:t>
            </a:r>
            <a:r>
              <a:rPr lang="en-US" sz="1600" dirty="0" smtClean="0">
                <a:solidFill>
                  <a:srgbClr val="FFFF00"/>
                </a:solidFill>
              </a:rPr>
              <a:t> </a:t>
            </a:r>
            <a:r>
              <a:rPr lang="en-US" sz="1600" dirty="0" smtClean="0"/>
              <a:t>Several </a:t>
            </a:r>
            <a:r>
              <a:rPr lang="en-US" sz="1600" dirty="0" err="1" smtClean="0"/>
              <a:t>immunomodulator</a:t>
            </a:r>
            <a:r>
              <a:rPr lang="en-US" sz="1600" dirty="0" smtClean="0"/>
              <a:t> drugs are approved for the treatment of moderate to severe psoriasis. They include </a:t>
            </a:r>
            <a:r>
              <a:rPr lang="en-US" sz="1600" dirty="0" err="1" smtClean="0"/>
              <a:t>etanercept</a:t>
            </a:r>
            <a:r>
              <a:rPr lang="en-US" sz="1600" dirty="0" smtClean="0"/>
              <a:t> (</a:t>
            </a:r>
            <a:r>
              <a:rPr lang="en-US" sz="1600" dirty="0" err="1" smtClean="0"/>
              <a:t>Enbrel</a:t>
            </a:r>
            <a:r>
              <a:rPr lang="en-US" sz="1600" dirty="0" smtClean="0"/>
              <a:t>), </a:t>
            </a:r>
            <a:r>
              <a:rPr lang="en-US" sz="1600" dirty="0" err="1" smtClean="0"/>
              <a:t>infliximab</a:t>
            </a:r>
            <a:r>
              <a:rPr lang="en-US" sz="1600" dirty="0" smtClean="0"/>
              <a:t> (</a:t>
            </a:r>
            <a:r>
              <a:rPr lang="en-US" sz="1600" dirty="0" err="1" smtClean="0"/>
              <a:t>Remicade</a:t>
            </a:r>
            <a:r>
              <a:rPr lang="en-US" sz="1600" dirty="0" smtClean="0"/>
              <a:t>), </a:t>
            </a:r>
            <a:r>
              <a:rPr lang="en-US" sz="1600" dirty="0" err="1" smtClean="0"/>
              <a:t>adalimumab</a:t>
            </a:r>
            <a:r>
              <a:rPr lang="en-US" sz="1600" dirty="0" smtClean="0"/>
              <a:t> (</a:t>
            </a:r>
            <a:r>
              <a:rPr lang="en-US" sz="1600" dirty="0" err="1" smtClean="0"/>
              <a:t>Humira</a:t>
            </a:r>
            <a:r>
              <a:rPr lang="en-US" sz="1600" dirty="0" smtClean="0"/>
              <a:t>) and </a:t>
            </a:r>
            <a:r>
              <a:rPr lang="en-US" sz="1600" dirty="0" err="1" smtClean="0"/>
              <a:t>ustekinumab</a:t>
            </a:r>
            <a:r>
              <a:rPr lang="en-US" sz="1600" dirty="0" smtClean="0"/>
              <a:t> (</a:t>
            </a:r>
            <a:r>
              <a:rPr lang="en-US" sz="1600" dirty="0" err="1" smtClean="0"/>
              <a:t>Stelara</a:t>
            </a:r>
            <a:r>
              <a:rPr lang="en-US" sz="1600" dirty="0" smtClean="0"/>
              <a:t>). These drugs are given by intravenous infusion, intramuscular injection or subcutaneous injection and are usually used for people who have failed to respond to traditional therapy or who have associated psoriatic arthritis. Biologics work by blocking interactions between certain immune system cells and particular inflammatory pathways. Although they're derived from natural sources rather than chemical ones, they must be used with caution because they have strong effects on the immune system and may permit life-threatening infections. In particular, people taking these treatments must be screened for tuberculosis.</a:t>
            </a:r>
            <a:endParaRPr lang="en-US" sz="1600" dirty="0"/>
          </a:p>
        </p:txBody>
      </p:sp>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List of Drugs used Drugs for treatment of Psoriasis</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a synthetic retinoid </a:t>
            </a:r>
            <a:r>
              <a:rPr lang="en-US" b="1" dirty="0" err="1" smtClean="0">
                <a:hlinkClick r:id="rId2"/>
              </a:rPr>
              <a:t>Acitretin</a:t>
            </a:r>
            <a:endParaRPr lang="en-US" b="1" dirty="0" smtClean="0"/>
          </a:p>
          <a:p>
            <a:r>
              <a:rPr lang="en-US" dirty="0" smtClean="0"/>
              <a:t>immunosuppressant </a:t>
            </a:r>
            <a:r>
              <a:rPr lang="en-US" b="1" dirty="0" err="1" smtClean="0">
                <a:hlinkClick r:id="rId3"/>
              </a:rPr>
              <a:t>Alefacept</a:t>
            </a:r>
            <a:endParaRPr lang="en-US" b="1" dirty="0" smtClean="0"/>
          </a:p>
          <a:p>
            <a:r>
              <a:rPr lang="en-US" dirty="0" smtClean="0"/>
              <a:t>topical agent </a:t>
            </a:r>
            <a:r>
              <a:rPr lang="en-US" b="1" dirty="0" err="1" smtClean="0">
                <a:hlinkClick r:id="rId4"/>
              </a:rPr>
              <a:t>Allantoin</a:t>
            </a:r>
            <a:endParaRPr lang="en-US" b="1" dirty="0" smtClean="0"/>
          </a:p>
          <a:p>
            <a:r>
              <a:rPr lang="en-US" dirty="0" smtClean="0"/>
              <a:t>a topical </a:t>
            </a:r>
            <a:r>
              <a:rPr lang="en-US" dirty="0" err="1" smtClean="0"/>
              <a:t>antimitotic</a:t>
            </a:r>
            <a:r>
              <a:rPr lang="en-US" dirty="0" smtClean="0"/>
              <a:t> </a:t>
            </a:r>
            <a:r>
              <a:rPr lang="en-US" b="1" dirty="0" err="1" smtClean="0">
                <a:hlinkClick r:id="rId5"/>
              </a:rPr>
              <a:t>Anthralin</a:t>
            </a:r>
            <a:endParaRPr lang="en-US" b="1" dirty="0" smtClean="0"/>
          </a:p>
          <a:p>
            <a:r>
              <a:rPr lang="en-US" dirty="0" smtClean="0"/>
              <a:t>corticosteroid </a:t>
            </a:r>
            <a:r>
              <a:rPr lang="en-US" b="1" dirty="0" err="1" smtClean="0">
                <a:hlinkClick r:id="rId6"/>
              </a:rPr>
              <a:t>Clobetasol</a:t>
            </a:r>
            <a:r>
              <a:rPr lang="en-US" b="1" dirty="0" smtClean="0">
                <a:hlinkClick r:id="rId6"/>
              </a:rPr>
              <a:t> </a:t>
            </a:r>
            <a:r>
              <a:rPr lang="en-US" b="1" dirty="0" err="1" smtClean="0">
                <a:hlinkClick r:id="rId6"/>
              </a:rPr>
              <a:t>Propinate</a:t>
            </a:r>
            <a:r>
              <a:rPr lang="en-US" b="1" dirty="0" smtClean="0"/>
              <a:t>, </a:t>
            </a:r>
            <a:r>
              <a:rPr lang="en-US" b="1" dirty="0" err="1" smtClean="0">
                <a:hlinkClick r:id="rId7"/>
              </a:rPr>
              <a:t>Desonide</a:t>
            </a:r>
            <a:endParaRPr lang="en-US" b="1" dirty="0" smtClean="0"/>
          </a:p>
          <a:p>
            <a:r>
              <a:rPr lang="en-US" dirty="0" smtClean="0"/>
              <a:t>a recombinant monoclonal antibody </a:t>
            </a:r>
            <a:r>
              <a:rPr lang="en-US" b="1" dirty="0" err="1" smtClean="0">
                <a:hlinkClick r:id="rId8"/>
              </a:rPr>
              <a:t>Efalizumab</a:t>
            </a:r>
            <a:endParaRPr lang="en-US" b="1" dirty="0" smtClean="0"/>
          </a:p>
          <a:p>
            <a:r>
              <a:rPr lang="en-US" dirty="0" smtClean="0"/>
              <a:t>a monoclonal antibody </a:t>
            </a:r>
            <a:r>
              <a:rPr lang="en-US" b="1" dirty="0" err="1" smtClean="0">
                <a:hlinkClick r:id="rId9"/>
              </a:rPr>
              <a:t>Infliximab</a:t>
            </a:r>
            <a:endParaRPr lang="en-US" b="1" dirty="0" smtClean="0"/>
          </a:p>
          <a:p>
            <a:r>
              <a:rPr lang="en-US" dirty="0" smtClean="0"/>
              <a:t>an anesthetic and steroidal drug </a:t>
            </a:r>
            <a:r>
              <a:rPr lang="en-US" b="1" dirty="0" err="1" smtClean="0">
                <a:hlinkClick r:id="rId10"/>
              </a:rPr>
              <a:t>Pramoxine</a:t>
            </a:r>
            <a:r>
              <a:rPr lang="en-US" b="1" dirty="0" smtClean="0">
                <a:hlinkClick r:id="rId10"/>
              </a:rPr>
              <a:t> and Hydrocortisone</a:t>
            </a:r>
            <a:endParaRPr lang="en-US" b="1" dirty="0" smtClean="0"/>
          </a:p>
          <a:p>
            <a:endParaRPr lang="en-US" b="1" dirty="0" smtClean="0"/>
          </a:p>
          <a:p>
            <a:endParaRPr lang="en-US" b="1" dirty="0"/>
          </a:p>
        </p:txBody>
      </p:sp>
    </p:spTree>
  </p:cSld>
  <p:clrMapOvr>
    <a:masterClrMapping/>
  </p:clrMapOvr>
  <p:transition>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OTEZLA(APREMILAST)</a:t>
            </a:r>
            <a:endParaRPr lang="en-US" dirty="0">
              <a:solidFill>
                <a:srgbClr val="FFFF00"/>
              </a:solidFill>
            </a:endParaRPr>
          </a:p>
        </p:txBody>
      </p:sp>
      <p:sp>
        <p:nvSpPr>
          <p:cNvPr id="3" name="Content Placeholder 2"/>
          <p:cNvSpPr>
            <a:spLocks noGrp="1"/>
          </p:cNvSpPr>
          <p:nvPr>
            <p:ph idx="1"/>
          </p:nvPr>
        </p:nvSpPr>
        <p:spPr/>
        <p:txBody>
          <a:bodyPr>
            <a:normAutofit fontScale="47500" lnSpcReduction="20000"/>
          </a:bodyPr>
          <a:lstStyle/>
          <a:p>
            <a:r>
              <a:rPr lang="en-US" dirty="0" smtClean="0"/>
              <a:t>OTEZLA®(</a:t>
            </a:r>
            <a:r>
              <a:rPr lang="en-US" dirty="0" err="1" smtClean="0"/>
              <a:t>apremilast</a:t>
            </a:r>
            <a:r>
              <a:rPr lang="en-US" dirty="0" smtClean="0"/>
              <a:t>) tablets, for oral use</a:t>
            </a:r>
          </a:p>
          <a:p>
            <a:r>
              <a:rPr lang="en-US" dirty="0" smtClean="0"/>
              <a:t>Initial US Approval: 2014</a:t>
            </a:r>
          </a:p>
          <a:p>
            <a:r>
              <a:rPr lang="en-US" dirty="0" err="1" smtClean="0"/>
              <a:t>Otezla</a:t>
            </a:r>
            <a:r>
              <a:rPr lang="en-US" baseline="30000" dirty="0" smtClean="0"/>
              <a:t>®</a:t>
            </a:r>
            <a:r>
              <a:rPr lang="en-US" dirty="0" smtClean="0"/>
              <a:t> (</a:t>
            </a:r>
            <a:r>
              <a:rPr lang="en-US" dirty="0" err="1" smtClean="0"/>
              <a:t>apremilast</a:t>
            </a:r>
            <a:r>
              <a:rPr lang="en-US" dirty="0" smtClean="0"/>
              <a:t>) is a prescription medicine approved for the treatment of patients with moderate to severe plaque psoriasis </a:t>
            </a:r>
            <a:r>
              <a:rPr lang="en-US" dirty="0" smtClean="0"/>
              <a:t>.</a:t>
            </a:r>
            <a:r>
              <a:rPr lang="en-US" dirty="0" err="1" smtClean="0"/>
              <a:t>Otezla</a:t>
            </a:r>
            <a:r>
              <a:rPr lang="en-US" dirty="0" smtClean="0"/>
              <a:t> is also approved for the treatment of adult patients with active psoriatic arthritis.</a:t>
            </a:r>
          </a:p>
          <a:p>
            <a:endParaRPr lang="en-US" b="1" dirty="0" smtClean="0">
              <a:solidFill>
                <a:srgbClr val="FFFF00"/>
              </a:solidFill>
            </a:endParaRPr>
          </a:p>
          <a:p>
            <a:r>
              <a:rPr lang="en-US" b="1" dirty="0" smtClean="0">
                <a:solidFill>
                  <a:srgbClr val="FFFF00"/>
                </a:solidFill>
              </a:rPr>
              <a:t>Description</a:t>
            </a:r>
            <a:r>
              <a:rPr lang="en-US" dirty="0" smtClean="0">
                <a:solidFill>
                  <a:srgbClr val="FFFF00"/>
                </a:solidFill>
              </a:rPr>
              <a:t>:</a:t>
            </a:r>
            <a:r>
              <a:rPr lang="en-US" dirty="0" smtClean="0"/>
              <a:t/>
            </a:r>
            <a:br>
              <a:rPr lang="en-US" dirty="0" smtClean="0"/>
            </a:br>
            <a:r>
              <a:rPr lang="en-US" dirty="0" smtClean="0"/>
              <a:t>The </a:t>
            </a:r>
            <a:r>
              <a:rPr lang="en-US" dirty="0" smtClean="0">
                <a:solidFill>
                  <a:srgbClr val="FFFF00"/>
                </a:solidFill>
              </a:rPr>
              <a:t>active ingredient</a:t>
            </a:r>
            <a:r>
              <a:rPr lang="en-US" dirty="0" smtClean="0"/>
              <a:t> in OTEZLA tablets is </a:t>
            </a:r>
            <a:r>
              <a:rPr lang="en-US" dirty="0" err="1" smtClean="0">
                <a:solidFill>
                  <a:srgbClr val="FFFF00"/>
                </a:solidFill>
              </a:rPr>
              <a:t>apremilast</a:t>
            </a:r>
            <a:r>
              <a:rPr lang="en-US" dirty="0" smtClean="0"/>
              <a:t>. </a:t>
            </a:r>
            <a:r>
              <a:rPr lang="en-US" dirty="0" err="1" smtClean="0"/>
              <a:t>Apremilast</a:t>
            </a:r>
            <a:r>
              <a:rPr lang="en-US" dirty="0" smtClean="0"/>
              <a:t> is </a:t>
            </a:r>
            <a:r>
              <a:rPr lang="en-US" dirty="0" smtClean="0">
                <a:solidFill>
                  <a:srgbClr val="FFFF00"/>
                </a:solidFill>
              </a:rPr>
              <a:t>a </a:t>
            </a:r>
            <a:r>
              <a:rPr lang="en-US" dirty="0" err="1" smtClean="0">
                <a:solidFill>
                  <a:srgbClr val="FFFF00"/>
                </a:solidFill>
              </a:rPr>
              <a:t>phosphodiesterase</a:t>
            </a:r>
            <a:r>
              <a:rPr lang="en-US" dirty="0" smtClean="0">
                <a:solidFill>
                  <a:srgbClr val="FFFF00"/>
                </a:solidFill>
              </a:rPr>
              <a:t> </a:t>
            </a:r>
            <a:r>
              <a:rPr lang="en-US" dirty="0" smtClean="0"/>
              <a:t>4 (PDE4) </a:t>
            </a:r>
            <a:r>
              <a:rPr lang="en-US" dirty="0" smtClean="0">
                <a:solidFill>
                  <a:srgbClr val="FFFF00"/>
                </a:solidFill>
              </a:rPr>
              <a:t>inhibitor.</a:t>
            </a:r>
            <a:r>
              <a:rPr lang="en-US" dirty="0" smtClean="0"/>
              <a:t> </a:t>
            </a:r>
            <a:r>
              <a:rPr lang="en-US" dirty="0" err="1" smtClean="0"/>
              <a:t>Apremilast</a:t>
            </a:r>
            <a:r>
              <a:rPr lang="en-US" dirty="0" smtClean="0"/>
              <a:t> is known chemically as N-[2-[(1S)-1-(3-ethoxy-4-methoxyphenyl)-2-(</a:t>
            </a:r>
            <a:r>
              <a:rPr lang="en-US" dirty="0" err="1" smtClean="0"/>
              <a:t>methylsulfonyl</a:t>
            </a:r>
            <a:r>
              <a:rPr lang="en-US" dirty="0" smtClean="0"/>
              <a:t>)ethyl]-2,3-dihydro-1,3-dioxo-1H-isoindol-4-yl]</a:t>
            </a:r>
            <a:r>
              <a:rPr lang="en-US" dirty="0" err="1" smtClean="0"/>
              <a:t>acetamide</a:t>
            </a:r>
            <a:r>
              <a:rPr lang="en-US" dirty="0" smtClean="0"/>
              <a:t>. Its empirical formula is C22H24N2O7S and the molecular weight is 460.5.</a:t>
            </a:r>
            <a:br>
              <a:rPr lang="en-US" dirty="0" smtClean="0"/>
            </a:br>
            <a:r>
              <a:rPr lang="en-US" dirty="0" smtClean="0"/>
              <a:t>OTEZLA tablets are supplied in 10, 20, and 30 mg strengths for oral administration. Each tablet contains </a:t>
            </a:r>
            <a:r>
              <a:rPr lang="en-US" dirty="0" err="1" smtClean="0"/>
              <a:t>apremilast</a:t>
            </a:r>
            <a:r>
              <a:rPr lang="en-US" dirty="0" smtClean="0"/>
              <a:t> as the active ingredient and the following </a:t>
            </a:r>
            <a:r>
              <a:rPr lang="en-US" dirty="0" smtClean="0">
                <a:solidFill>
                  <a:srgbClr val="FFFF00"/>
                </a:solidFill>
              </a:rPr>
              <a:t>inactive ingredients</a:t>
            </a:r>
            <a:r>
              <a:rPr lang="en-US" dirty="0" smtClean="0"/>
              <a:t>: lactose monohydrate, microcrystalline cellulose, </a:t>
            </a:r>
            <a:r>
              <a:rPr lang="en-US" dirty="0" err="1" smtClean="0"/>
              <a:t>croscarmellose</a:t>
            </a:r>
            <a:r>
              <a:rPr lang="en-US" dirty="0" smtClean="0"/>
              <a:t> sodium, magnesium </a:t>
            </a:r>
            <a:r>
              <a:rPr lang="en-US" dirty="0" err="1" smtClean="0"/>
              <a:t>stearate</a:t>
            </a:r>
            <a:r>
              <a:rPr lang="en-US" dirty="0" smtClean="0"/>
              <a:t>, polyvinyl alcohol, titanium dioxide, polyethylene glycol, talc, iron oxide red, iron oxide yellow (20 and 30 mg only) and iron oxide black (30 mg only).</a:t>
            </a:r>
          </a:p>
          <a:p>
            <a:r>
              <a:rPr lang="en-US" b="1" dirty="0" smtClean="0">
                <a:solidFill>
                  <a:srgbClr val="FFFF00"/>
                </a:solidFill>
              </a:rPr>
              <a:t>Mechanism of Action</a:t>
            </a:r>
          </a:p>
          <a:p>
            <a:r>
              <a:rPr lang="en-US" dirty="0" err="1" smtClean="0"/>
              <a:t>Apremilast</a:t>
            </a:r>
            <a:r>
              <a:rPr lang="en-US" dirty="0" smtClean="0"/>
              <a:t> is an oral small-molecule inhibitor of </a:t>
            </a:r>
            <a:r>
              <a:rPr lang="en-US" dirty="0" err="1" smtClean="0"/>
              <a:t>phosphodiesterase</a:t>
            </a:r>
            <a:r>
              <a:rPr lang="en-US" dirty="0" smtClean="0"/>
              <a:t> 4 (PDE4) specific for cyclic adenosine </a:t>
            </a:r>
            <a:r>
              <a:rPr lang="en-US" dirty="0" err="1" smtClean="0"/>
              <a:t>monophosphate</a:t>
            </a:r>
            <a:r>
              <a:rPr lang="en-US" dirty="0" smtClean="0"/>
              <a:t> (</a:t>
            </a:r>
            <a:r>
              <a:rPr lang="en-US" dirty="0" err="1" smtClean="0"/>
              <a:t>cAMP</a:t>
            </a:r>
            <a:r>
              <a:rPr lang="en-US" dirty="0" smtClean="0"/>
              <a:t>). PDE4 inhibition results in increased intracellular </a:t>
            </a:r>
            <a:r>
              <a:rPr lang="en-US" dirty="0" err="1" smtClean="0"/>
              <a:t>cAMP</a:t>
            </a:r>
            <a:r>
              <a:rPr lang="en-US" dirty="0" smtClean="0"/>
              <a:t> levels. The specific mechanism(s) by which </a:t>
            </a:r>
            <a:r>
              <a:rPr lang="en-US" dirty="0" err="1" smtClean="0"/>
              <a:t>apremilast</a:t>
            </a:r>
            <a:r>
              <a:rPr lang="en-US" dirty="0" smtClean="0"/>
              <a:t> exerts its therapeutic action in psoriatic arthritis patients and psoriasis patients is not well defined.</a:t>
            </a:r>
          </a:p>
          <a:p>
            <a:endParaRPr lang="en-US" b="1" dirty="0" smtClean="0">
              <a:solidFill>
                <a:srgbClr val="FFFF00"/>
              </a:solidFill>
            </a:endParaRPr>
          </a:p>
          <a:p>
            <a:r>
              <a:rPr lang="en-US" b="1" dirty="0" smtClean="0">
                <a:solidFill>
                  <a:srgbClr val="FFFF00"/>
                </a:solidFill>
              </a:rPr>
              <a:t>Experimental </a:t>
            </a:r>
            <a:r>
              <a:rPr lang="en-US" b="1" dirty="0" smtClean="0">
                <a:solidFill>
                  <a:srgbClr val="FFFF00"/>
                </a:solidFill>
              </a:rPr>
              <a:t>medications.</a:t>
            </a:r>
            <a:r>
              <a:rPr lang="en-US" dirty="0" smtClean="0"/>
              <a:t> There are a number of new medications currently being researched that have the potential to improve psoriasis treatment. Some of the treatments being looked at include A3 adenosine receptor agonists; anti-interleukin-17, anti-interleukin-12/23 and anti-interleukin-17 receptor agents; Janus </a:t>
            </a:r>
            <a:r>
              <a:rPr lang="en-US" dirty="0" err="1" smtClean="0"/>
              <a:t>kinase</a:t>
            </a:r>
            <a:r>
              <a:rPr lang="en-US" dirty="0" smtClean="0"/>
              <a:t> (JAK) inhibitors; and </a:t>
            </a:r>
            <a:r>
              <a:rPr lang="en-US" dirty="0" err="1" smtClean="0"/>
              <a:t>phosphodiesterase</a:t>
            </a:r>
            <a:r>
              <a:rPr lang="en-US" dirty="0" smtClean="0"/>
              <a:t> 4 inhibitors.</a:t>
            </a:r>
          </a:p>
          <a:p>
            <a:endParaRPr lang="en-US" dirty="0" smtClean="0"/>
          </a:p>
          <a:p>
            <a:endParaRPr lang="en-US" dirty="0" smtClean="0"/>
          </a:p>
        </p:txBody>
      </p:sp>
    </p:spTree>
  </p:cSld>
  <p:clrMapOvr>
    <a:masterClrMapping/>
  </p:clrMapOvr>
  <p:transition>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SAFETY INFORMATION</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solidFill>
                  <a:srgbClr val="FFFF00"/>
                </a:solidFill>
              </a:rPr>
              <a:t>Contraindications</a:t>
            </a:r>
            <a:r>
              <a:rPr lang="en-US" dirty="0" smtClean="0">
                <a:solidFill>
                  <a:srgbClr val="FFFF00"/>
                </a:solidFill>
              </a:rPr>
              <a:t>:</a:t>
            </a:r>
            <a:r>
              <a:rPr lang="en-US" dirty="0" smtClean="0"/>
              <a:t/>
            </a:r>
            <a:br>
              <a:rPr lang="en-US" dirty="0" smtClean="0"/>
            </a:br>
            <a:r>
              <a:rPr lang="en-US" b="1" dirty="0" smtClean="0"/>
              <a:t>You must not take </a:t>
            </a:r>
            <a:r>
              <a:rPr lang="en-US" b="1" dirty="0" err="1" smtClean="0"/>
              <a:t>Otezla</a:t>
            </a:r>
            <a:r>
              <a:rPr lang="en-US" b="1" baseline="30000" dirty="0" smtClean="0"/>
              <a:t>®</a:t>
            </a:r>
            <a:r>
              <a:rPr lang="en-US" b="1" dirty="0" smtClean="0"/>
              <a:t> (</a:t>
            </a:r>
            <a:r>
              <a:rPr lang="en-US" b="1" dirty="0" err="1" smtClean="0"/>
              <a:t>apremilast</a:t>
            </a:r>
            <a:r>
              <a:rPr lang="en-US" b="1" dirty="0" smtClean="0"/>
              <a:t>) if you are allergic to </a:t>
            </a:r>
            <a:r>
              <a:rPr lang="en-US" b="1" dirty="0" err="1" smtClean="0"/>
              <a:t>apremilast</a:t>
            </a:r>
            <a:r>
              <a:rPr lang="en-US" b="1" dirty="0" smtClean="0"/>
              <a:t> or to any of the ingredients in </a:t>
            </a:r>
            <a:r>
              <a:rPr lang="en-US" b="1" dirty="0" err="1" smtClean="0"/>
              <a:t>Otezla</a:t>
            </a:r>
            <a:r>
              <a:rPr lang="en-US" b="1" dirty="0" smtClean="0"/>
              <a:t>.</a:t>
            </a:r>
          </a:p>
          <a:p>
            <a:r>
              <a:rPr lang="en-US" b="1" dirty="0" err="1" smtClean="0"/>
              <a:t>Otezla</a:t>
            </a:r>
            <a:r>
              <a:rPr lang="en-US" b="1" dirty="0" smtClean="0"/>
              <a:t> is associated with an increase in </a:t>
            </a:r>
            <a:r>
              <a:rPr lang="en-US" b="1" dirty="0" smtClean="0">
                <a:solidFill>
                  <a:srgbClr val="FFFF00"/>
                </a:solidFill>
              </a:rPr>
              <a:t>adverse reactions of depression</a:t>
            </a:r>
            <a:r>
              <a:rPr lang="en-US" b="1" dirty="0" smtClean="0"/>
              <a:t>.</a:t>
            </a:r>
            <a:r>
              <a:rPr lang="en-US" dirty="0" smtClean="0"/>
              <a:t> In clinical studies, some patients reported depression and suicidal behavior while taking </a:t>
            </a:r>
            <a:r>
              <a:rPr lang="en-US" dirty="0" err="1" smtClean="0"/>
              <a:t>Otezla</a:t>
            </a:r>
            <a:r>
              <a:rPr lang="en-US" dirty="0" smtClean="0"/>
              <a:t>. Some patients stopped taking </a:t>
            </a:r>
            <a:r>
              <a:rPr lang="en-US" dirty="0" err="1" smtClean="0"/>
              <a:t>Otezla</a:t>
            </a:r>
            <a:r>
              <a:rPr lang="en-US" dirty="0" smtClean="0"/>
              <a:t> due to depression. </a:t>
            </a:r>
          </a:p>
          <a:p>
            <a:r>
              <a:rPr lang="en-US" b="1" dirty="0" smtClean="0"/>
              <a:t>Some patients taking </a:t>
            </a:r>
            <a:r>
              <a:rPr lang="en-US" b="1" dirty="0" err="1" smtClean="0"/>
              <a:t>Otezla</a:t>
            </a:r>
            <a:r>
              <a:rPr lang="en-US" b="1" dirty="0" smtClean="0"/>
              <a:t> </a:t>
            </a:r>
            <a:r>
              <a:rPr lang="en-US" b="1" dirty="0" smtClean="0">
                <a:solidFill>
                  <a:srgbClr val="FFFF00"/>
                </a:solidFill>
              </a:rPr>
              <a:t>lost body weight</a:t>
            </a:r>
            <a:r>
              <a:rPr lang="en-US" b="1" dirty="0" smtClean="0"/>
              <a:t>.</a:t>
            </a:r>
            <a:r>
              <a:rPr lang="en-US" dirty="0" smtClean="0"/>
              <a:t> Your doctor should monitor your weight regularly. </a:t>
            </a:r>
            <a:endParaRPr lang="en-US" dirty="0" smtClean="0"/>
          </a:p>
          <a:p>
            <a:r>
              <a:rPr lang="en-US" b="1" dirty="0" smtClean="0"/>
              <a:t>Side </a:t>
            </a:r>
            <a:r>
              <a:rPr lang="en-US" b="1" dirty="0" smtClean="0"/>
              <a:t>effects of </a:t>
            </a:r>
            <a:r>
              <a:rPr lang="en-US" b="1" dirty="0" err="1" smtClean="0"/>
              <a:t>Otezla</a:t>
            </a:r>
            <a:r>
              <a:rPr lang="en-US" dirty="0" smtClean="0"/>
              <a:t> were </a:t>
            </a:r>
            <a:r>
              <a:rPr lang="en-US" dirty="0" smtClean="0">
                <a:solidFill>
                  <a:srgbClr val="FFFF00"/>
                </a:solidFill>
              </a:rPr>
              <a:t>diarrhea, nausea, upper respiratory tract infection, tension headache, and headache.</a:t>
            </a:r>
          </a:p>
          <a:p>
            <a:r>
              <a:rPr lang="en-US" dirty="0" smtClean="0"/>
              <a:t>These are not all the possible side effects with </a:t>
            </a:r>
            <a:r>
              <a:rPr lang="en-US" dirty="0" err="1" smtClean="0"/>
              <a:t>Otezla</a:t>
            </a:r>
            <a:r>
              <a:rPr lang="en-US" dirty="0" smtClean="0"/>
              <a:t>. Ask your doctor about other potential side effects. </a:t>
            </a:r>
          </a:p>
          <a:p>
            <a:r>
              <a:rPr lang="en-US" b="1" dirty="0" smtClean="0">
                <a:solidFill>
                  <a:srgbClr val="FFFF00"/>
                </a:solidFill>
              </a:rPr>
              <a:t>Drug Interactions</a:t>
            </a:r>
          </a:p>
          <a:p>
            <a:r>
              <a:rPr lang="en-US" b="1" dirty="0" smtClean="0"/>
              <a:t>Some medicines may make </a:t>
            </a:r>
            <a:r>
              <a:rPr lang="en-US" b="1" dirty="0" err="1" smtClean="0"/>
              <a:t>Otezla</a:t>
            </a:r>
            <a:r>
              <a:rPr lang="en-US" b="1" dirty="0" smtClean="0"/>
              <a:t> less effective, and should not be taken with </a:t>
            </a:r>
            <a:r>
              <a:rPr lang="en-US" b="1" dirty="0" err="1" smtClean="0"/>
              <a:t>Otezla</a:t>
            </a:r>
            <a:r>
              <a:rPr lang="en-US" b="1" dirty="0" smtClean="0"/>
              <a:t>.</a:t>
            </a:r>
            <a:r>
              <a:rPr lang="en-US" dirty="0" smtClean="0"/>
              <a:t> </a:t>
            </a:r>
          </a:p>
          <a:p>
            <a:r>
              <a:rPr lang="en-US" dirty="0" smtClean="0"/>
              <a:t> </a:t>
            </a:r>
            <a:r>
              <a:rPr lang="en-US" dirty="0" smtClean="0"/>
              <a:t>Use with strong </a:t>
            </a:r>
            <a:r>
              <a:rPr lang="en-US" dirty="0" err="1" smtClean="0"/>
              <a:t>cytochrome</a:t>
            </a:r>
            <a:r>
              <a:rPr lang="en-US" dirty="0" smtClean="0"/>
              <a:t> P450 enzyme inducers </a:t>
            </a:r>
          </a:p>
          <a:p>
            <a:r>
              <a:rPr lang="en-US" dirty="0" smtClean="0"/>
              <a:t>(</a:t>
            </a:r>
            <a:r>
              <a:rPr lang="en-US" dirty="0" err="1" smtClean="0"/>
              <a:t>e.g.rifampin</a:t>
            </a:r>
            <a:r>
              <a:rPr lang="en-US" dirty="0" smtClean="0"/>
              <a:t>, </a:t>
            </a:r>
            <a:r>
              <a:rPr lang="en-US" dirty="0" err="1" smtClean="0"/>
              <a:t>phenobarbital</a:t>
            </a:r>
            <a:r>
              <a:rPr lang="en-US" dirty="0" smtClean="0"/>
              <a:t>, </a:t>
            </a:r>
            <a:r>
              <a:rPr lang="en-US" dirty="0" err="1" smtClean="0"/>
              <a:t>carbamazepine</a:t>
            </a:r>
            <a:r>
              <a:rPr lang="en-US" dirty="0" smtClean="0"/>
              <a:t>, </a:t>
            </a:r>
            <a:r>
              <a:rPr lang="en-US" dirty="0" err="1" smtClean="0"/>
              <a:t>phenytoin</a:t>
            </a:r>
            <a:r>
              <a:rPr lang="en-US" dirty="0" smtClean="0"/>
              <a:t>) is  not recommended because loss of efficacy may occur</a:t>
            </a:r>
          </a:p>
          <a:p>
            <a:endParaRPr lang="en-US" dirty="0"/>
          </a:p>
        </p:txBody>
      </p:sp>
    </p:spTree>
  </p:cSld>
  <p:clrMapOvr>
    <a:masterClrMapping/>
  </p:clrMapOvr>
  <p:transition>
    <p:pull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b="1" dirty="0" smtClean="0">
              <a:solidFill>
                <a:srgbClr val="FFFF00"/>
              </a:solidFill>
            </a:endParaRPr>
          </a:p>
          <a:p>
            <a:pPr algn="ctr">
              <a:buNone/>
            </a:pPr>
            <a:endParaRPr lang="en-US" b="1" dirty="0" smtClean="0">
              <a:solidFill>
                <a:srgbClr val="FFFF00"/>
              </a:solidFill>
            </a:endParaRPr>
          </a:p>
          <a:p>
            <a:pPr algn="ctr">
              <a:buNone/>
            </a:pPr>
            <a:r>
              <a:rPr lang="en-US" b="1" dirty="0" smtClean="0">
                <a:solidFill>
                  <a:srgbClr val="FFFF00"/>
                </a:solidFill>
              </a:rPr>
              <a:t>Psoriasis is contagious</a:t>
            </a:r>
          </a:p>
          <a:p>
            <a:pPr>
              <a:buNone/>
            </a:pPr>
            <a:r>
              <a:rPr lang="en-US" b="1" dirty="0" smtClean="0"/>
              <a:t>                                    True </a:t>
            </a:r>
          </a:p>
          <a:p>
            <a:pPr>
              <a:buNone/>
            </a:pPr>
            <a:r>
              <a:rPr lang="en-US" b="1" dirty="0" smtClean="0"/>
              <a:t>                                    False</a:t>
            </a:r>
          </a:p>
          <a:p>
            <a:endParaRPr lang="en-US" b="1" dirty="0"/>
          </a:p>
        </p:txBody>
      </p:sp>
    </p:spTree>
  </p:cSld>
  <p:clrMapOvr>
    <a:masterClrMapping/>
  </p:clrMapOvr>
  <p:transition>
    <p:pull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dirty="0" smtClean="0"/>
          </a:p>
          <a:p>
            <a:pPr algn="ctr">
              <a:buNone/>
            </a:pPr>
            <a:r>
              <a:rPr lang="en-US" dirty="0" smtClean="0">
                <a:solidFill>
                  <a:srgbClr val="FFFF00"/>
                </a:solidFill>
              </a:rPr>
              <a:t>FALSE</a:t>
            </a:r>
          </a:p>
          <a:p>
            <a:pPr>
              <a:buNone/>
            </a:pPr>
            <a:r>
              <a:rPr lang="en-US" dirty="0" smtClean="0"/>
              <a:t>You can't catch psoriasis from someone else. The red, scaly patches are the result of a disorder of the immune system - not some germ that can be passed from person to person.</a:t>
            </a:r>
            <a:endParaRPr lang="en-US" dirty="0"/>
          </a:p>
        </p:txBody>
      </p:sp>
    </p:spTree>
  </p:cSld>
  <p:clrMapOvr>
    <a:masterClrMapping/>
  </p:clrMapOvr>
  <p:transition>
    <p:pull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b="1" dirty="0" smtClean="0">
              <a:solidFill>
                <a:srgbClr val="FFFF00"/>
              </a:solidFill>
            </a:endParaRPr>
          </a:p>
          <a:p>
            <a:endParaRPr lang="en-US" b="1" dirty="0" smtClean="0">
              <a:solidFill>
                <a:srgbClr val="FFFF00"/>
              </a:solidFill>
            </a:endParaRPr>
          </a:p>
          <a:p>
            <a:endParaRPr lang="en-US" b="1" dirty="0" smtClean="0">
              <a:solidFill>
                <a:srgbClr val="FFFF00"/>
              </a:solidFill>
            </a:endParaRPr>
          </a:p>
          <a:p>
            <a:pPr>
              <a:buNone/>
            </a:pPr>
            <a:r>
              <a:rPr lang="en-US" b="1" dirty="0" smtClean="0">
                <a:solidFill>
                  <a:srgbClr val="FFFF00"/>
                </a:solidFill>
              </a:rPr>
              <a:t>               IS PSORIASIS CURABLE?</a:t>
            </a:r>
            <a:endParaRPr lang="en-US" b="1" dirty="0">
              <a:solidFill>
                <a:srgbClr val="FFFF00"/>
              </a:solidFill>
            </a:endParaRPr>
          </a:p>
        </p:txBody>
      </p:sp>
    </p:spTree>
  </p:cSld>
  <p:clrMapOvr>
    <a:masterClrMapping/>
  </p:clrMapOvr>
  <p:transition>
    <p:pull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dirty="0" smtClean="0">
              <a:solidFill>
                <a:srgbClr val="FFFF00"/>
              </a:solidFill>
            </a:endParaRPr>
          </a:p>
          <a:p>
            <a:pPr algn="ctr">
              <a:buNone/>
            </a:pPr>
            <a:r>
              <a:rPr lang="en-US" b="1" dirty="0" smtClean="0">
                <a:solidFill>
                  <a:srgbClr val="FFFF00"/>
                </a:solidFill>
              </a:rPr>
              <a:t>UNFORTUNATELY NO</a:t>
            </a:r>
          </a:p>
          <a:p>
            <a:pPr algn="ctr">
              <a:buNone/>
            </a:pPr>
            <a:endParaRPr lang="en-US" dirty="0" smtClean="0">
              <a:solidFill>
                <a:srgbClr val="FFFF00"/>
              </a:solidFill>
            </a:endParaRPr>
          </a:p>
          <a:p>
            <a:pPr>
              <a:buNone/>
            </a:pPr>
            <a:r>
              <a:rPr lang="en-US" dirty="0" smtClean="0"/>
              <a:t>However, the disease can generally be controlled via a variety of treatments, including lotions, shampoos, pills or injection, and phototherapy</a:t>
            </a:r>
            <a:endParaRPr lang="en-US"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dirty="0" smtClean="0">
                <a:solidFill>
                  <a:srgbClr val="FFFF00"/>
                </a:solidFill>
              </a:rPr>
              <a:t>   </a:t>
            </a:r>
          </a:p>
          <a:p>
            <a:pPr algn="ctr">
              <a:buNone/>
            </a:pPr>
            <a:endParaRPr lang="en-US" b="1" dirty="0" smtClean="0">
              <a:solidFill>
                <a:srgbClr val="FFFF00"/>
              </a:solidFill>
            </a:endParaRPr>
          </a:p>
          <a:p>
            <a:pPr algn="ctr">
              <a:buNone/>
            </a:pPr>
            <a:r>
              <a:rPr lang="en-US" b="1" dirty="0" smtClean="0">
                <a:solidFill>
                  <a:srgbClr val="FFFF00"/>
                </a:solidFill>
              </a:rPr>
              <a:t>COULD YOU NAME ANY 3 TRIGGERS OF PSORIASIS?</a:t>
            </a:r>
            <a:endParaRPr lang="en-US" b="1" dirty="0">
              <a:solidFill>
                <a:srgbClr val="FFFF00"/>
              </a:solidFill>
            </a:endParaRPr>
          </a:p>
        </p:txBody>
      </p:sp>
    </p:spTree>
  </p:cSld>
  <p:clrMapOvr>
    <a:masterClrMapping/>
  </p:clrMapOvr>
  <p:transition>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Psoriasis?</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b="1" dirty="0" smtClean="0"/>
              <a:t>Psoriasis is a chronic, autoimmune skin disease that speeds up the growth cycle of skin cells.</a:t>
            </a:r>
            <a:endParaRPr lang="en-US" dirty="0" smtClean="0"/>
          </a:p>
          <a:p>
            <a:pPr>
              <a:buNone/>
            </a:pPr>
            <a:r>
              <a:rPr lang="en-US" b="1" dirty="0" smtClean="0"/>
              <a:t>     Psoriasis </a:t>
            </a:r>
            <a:r>
              <a:rPr lang="en-US" b="1" dirty="0" smtClean="0"/>
              <a:t>is commonly mistaken as "just a skin condition." But it's actually a chronic (long-lasting) disease of the immune system</a:t>
            </a:r>
            <a:r>
              <a:rPr lang="en-US" b="1" dirty="0" smtClean="0"/>
              <a:t>.</a:t>
            </a:r>
          </a:p>
          <a:p>
            <a:r>
              <a:rPr lang="en-US" b="1" dirty="0" smtClean="0">
                <a:solidFill>
                  <a:srgbClr val="FFFF00"/>
                </a:solidFill>
              </a:rPr>
              <a:t>Symptoms of plaque psoriasis</a:t>
            </a:r>
            <a:endParaRPr lang="en-US" dirty="0" smtClean="0">
              <a:solidFill>
                <a:srgbClr val="FFFF00"/>
              </a:solidFill>
            </a:endParaRPr>
          </a:p>
          <a:p>
            <a:pPr>
              <a:buNone/>
            </a:pPr>
            <a:r>
              <a:rPr lang="en-US" dirty="0" smtClean="0"/>
              <a:t>     Plaque </a:t>
            </a:r>
            <a:r>
              <a:rPr lang="en-US" dirty="0" smtClean="0"/>
              <a:t>psoriasis appears on the skin as raised, red patches covered with a silvery buildup of dead skin cells. These patches can be itchy and painful, and most often appear on the knees, elbows, lower back, and scalp.</a:t>
            </a:r>
          </a:p>
          <a:p>
            <a:endParaRPr lang="en-US" dirty="0" smtClean="0"/>
          </a:p>
          <a:p>
            <a:endParaRPr lang="en-US" dirty="0"/>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smtClean="0"/>
          </a:p>
          <a:p>
            <a:pPr algn="ctr"/>
            <a:endParaRPr lang="en-US" dirty="0" smtClean="0">
              <a:solidFill>
                <a:srgbClr val="FFFF00"/>
              </a:solidFill>
            </a:endParaRPr>
          </a:p>
          <a:p>
            <a:pPr algn="ctr"/>
            <a:r>
              <a:rPr lang="en-US" dirty="0" smtClean="0">
                <a:solidFill>
                  <a:srgbClr val="FFFF00"/>
                </a:solidFill>
              </a:rPr>
              <a:t>1. Genetics</a:t>
            </a:r>
          </a:p>
          <a:p>
            <a:pPr algn="ctr"/>
            <a:r>
              <a:rPr lang="en-US" dirty="0" smtClean="0">
                <a:solidFill>
                  <a:srgbClr val="FFFF00"/>
                </a:solidFill>
              </a:rPr>
              <a:t>2. Stress</a:t>
            </a:r>
          </a:p>
          <a:p>
            <a:pPr algn="ctr"/>
            <a:r>
              <a:rPr lang="en-US" dirty="0" smtClean="0">
                <a:solidFill>
                  <a:srgbClr val="FFFF00"/>
                </a:solidFill>
              </a:rPr>
              <a:t>3.Infection</a:t>
            </a:r>
            <a:endParaRPr lang="en-US" dirty="0">
              <a:solidFill>
                <a:srgbClr val="FFFF00"/>
              </a:solidFill>
            </a:endParaRP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solidFill>
                  <a:srgbClr val="FFFF00"/>
                </a:solidFill>
              </a:rPr>
              <a:t>       </a:t>
            </a:r>
          </a:p>
          <a:p>
            <a:pPr>
              <a:buNone/>
            </a:pPr>
            <a:endParaRPr lang="en-US" dirty="0" smtClean="0">
              <a:solidFill>
                <a:srgbClr val="FFFF00"/>
              </a:solidFill>
            </a:endParaRPr>
          </a:p>
          <a:p>
            <a:pPr>
              <a:buNone/>
            </a:pPr>
            <a:endParaRPr lang="en-US" dirty="0" smtClean="0">
              <a:solidFill>
                <a:srgbClr val="FFFF00"/>
              </a:solidFill>
            </a:endParaRPr>
          </a:p>
          <a:p>
            <a:pPr>
              <a:buNone/>
            </a:pPr>
            <a:r>
              <a:rPr lang="en-US" dirty="0" smtClean="0">
                <a:solidFill>
                  <a:srgbClr val="FFFF00"/>
                </a:solidFill>
              </a:rPr>
              <a:t>       </a:t>
            </a:r>
            <a:r>
              <a:rPr lang="en-US" b="1" dirty="0" smtClean="0">
                <a:solidFill>
                  <a:srgbClr val="FFFF00"/>
                </a:solidFill>
              </a:rPr>
              <a:t>IS PSORIASIS JUST A SKIN PROBLEM?</a:t>
            </a:r>
            <a:endParaRPr lang="en-US" b="1" dirty="0">
              <a:solidFill>
                <a:srgbClr val="FFFF00"/>
              </a:solidFill>
            </a:endParaRPr>
          </a:p>
        </p:txBody>
      </p:sp>
    </p:spTree>
  </p:cSld>
  <p:clrMapOvr>
    <a:masterClrMapping/>
  </p:clrMapOvr>
  <p:transition>
    <p:pull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solidFill>
                  <a:srgbClr val="FFFF00"/>
                </a:solidFill>
              </a:rPr>
              <a:t>                                      NO!</a:t>
            </a:r>
          </a:p>
          <a:p>
            <a:pPr>
              <a:buNone/>
            </a:pPr>
            <a:r>
              <a:rPr lang="en-US" dirty="0" smtClean="0"/>
              <a:t>The condition can also cause pain and intense itching, as well as skin infections. Some people with psoriasis develop a condition known as psoriatic arthritis, which causes joint pain, stiffness, and swelling. And then there's the risk of skin cancer that comes from the light therapy sometimes used to treat psoriasis.</a:t>
            </a:r>
            <a:endParaRPr lang="en-US" dirty="0">
              <a:solidFill>
                <a:srgbClr val="FFFF00"/>
              </a:solidFill>
            </a:endParaRPr>
          </a:p>
        </p:txBody>
      </p:sp>
    </p:spTree>
  </p:cSld>
  <p:clrMapOvr>
    <a:masterClrMapping/>
  </p:clrMapOvr>
  <p:transition>
    <p:pull dir="l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hlinkClick r:id="rId2"/>
              </a:rPr>
              <a:t>1.http://</a:t>
            </a:r>
            <a:r>
              <a:rPr lang="en-US" dirty="0" err="1" smtClean="0">
                <a:hlinkClick r:id="rId2"/>
              </a:rPr>
              <a:t>www.medilexicon.com</a:t>
            </a:r>
            <a:r>
              <a:rPr lang="en-US" dirty="0" smtClean="0">
                <a:hlinkClick r:id="rId2"/>
              </a:rPr>
              <a:t>/drugs/</a:t>
            </a:r>
            <a:r>
              <a:rPr lang="en-US" dirty="0" err="1" smtClean="0">
                <a:hlinkClick r:id="rId2"/>
              </a:rPr>
              <a:t>stelara.php#MechanismOfAction</a:t>
            </a:r>
            <a:endParaRPr lang="en-US" dirty="0" smtClean="0"/>
          </a:p>
          <a:p>
            <a:r>
              <a:rPr lang="en-US" dirty="0" smtClean="0"/>
              <a:t>2.http://</a:t>
            </a:r>
            <a:r>
              <a:rPr lang="en-US" dirty="0" err="1" smtClean="0"/>
              <a:t>globalrph.com</a:t>
            </a:r>
            <a:r>
              <a:rPr lang="en-US" dirty="0" smtClean="0"/>
              <a:t>/</a:t>
            </a:r>
            <a:r>
              <a:rPr lang="en-US" dirty="0" err="1" smtClean="0"/>
              <a:t>drug_apremilast.htm#CLINICAL_PHARMACOLOGY</a:t>
            </a:r>
            <a:endParaRPr lang="en-US" dirty="0" smtClean="0"/>
          </a:p>
          <a:p>
            <a:r>
              <a:rPr lang="en-US" dirty="0" smtClean="0"/>
              <a:t>3. </a:t>
            </a:r>
            <a:r>
              <a:rPr lang="en-US" dirty="0" smtClean="0">
                <a:hlinkClick r:id="rId3"/>
              </a:rPr>
              <a:t>http://www.drugs.com/pro/otezla.html</a:t>
            </a:r>
            <a:endParaRPr lang="en-US" dirty="0" smtClean="0"/>
          </a:p>
          <a:p>
            <a:r>
              <a:rPr lang="en-US" dirty="0" smtClean="0"/>
              <a:t>4. </a:t>
            </a:r>
            <a:r>
              <a:rPr lang="en-US" dirty="0" smtClean="0">
                <a:hlinkClick r:id="rId4"/>
              </a:rPr>
              <a:t>http://www.medindia.net/drugs/medical-condition/psoriasis.htm</a:t>
            </a:r>
            <a:endParaRPr lang="en-US" dirty="0" smtClean="0"/>
          </a:p>
          <a:p>
            <a:r>
              <a:rPr lang="en-US" dirty="0" smtClean="0"/>
              <a:t>5. </a:t>
            </a:r>
            <a:r>
              <a:rPr lang="en-US" dirty="0" smtClean="0">
                <a:hlinkClick r:id="rId5"/>
              </a:rPr>
              <a:t>http://www.rxlist.com/otezla-drug/clinical-pharmacology.htm</a:t>
            </a:r>
            <a:endParaRPr lang="en-US" dirty="0" smtClean="0"/>
          </a:p>
          <a:p>
            <a:r>
              <a:rPr lang="en-US" dirty="0" smtClean="0"/>
              <a:t>6. </a:t>
            </a:r>
            <a:r>
              <a:rPr lang="en-US" dirty="0" smtClean="0">
                <a:hlinkClick r:id="rId6"/>
              </a:rPr>
              <a:t>http://www.otezla.com/wp-content/uploads/2014/05/otezla-prescribing-information.pdf</a:t>
            </a:r>
            <a:endParaRPr lang="en-US" dirty="0" smtClean="0"/>
          </a:p>
          <a:p>
            <a:r>
              <a:rPr lang="en-US" dirty="0" smtClean="0"/>
              <a:t>7. </a:t>
            </a:r>
            <a:r>
              <a:rPr lang="en-US" dirty="0" smtClean="0">
                <a:hlinkClick r:id="rId7"/>
              </a:rPr>
              <a:t>http://www.otezla.com/about-plaque-psoriasis/?tac=10&amp;protac=61&amp;utm_source=bing&amp;utm_medium=cpc&amp;utm_term=about%20psoriasis&amp;utm_content=about%20psoriasis&amp;utm_campaign=PsO%20General&amp;ENG=2&amp;CAMP=15&amp;BRD=2</a:t>
            </a:r>
            <a:endParaRPr lang="en-US" dirty="0" smtClean="0"/>
          </a:p>
          <a:p>
            <a:r>
              <a:rPr lang="en-US" dirty="0" smtClean="0"/>
              <a:t>8. </a:t>
            </a:r>
            <a:r>
              <a:rPr lang="en-US" dirty="0" smtClean="0">
                <a:hlinkClick r:id="rId8"/>
              </a:rPr>
              <a:t>http://emedicine.medscape.com/article/1108220-overview</a:t>
            </a:r>
            <a:endParaRPr lang="en-US" dirty="0" smtClean="0"/>
          </a:p>
          <a:p>
            <a:r>
              <a:rPr lang="en-US" dirty="0" smtClean="0"/>
              <a:t>9. </a:t>
            </a:r>
            <a:r>
              <a:rPr lang="en-US" dirty="0" smtClean="0">
                <a:hlinkClick r:id="rId9"/>
              </a:rPr>
              <a:t>http://www.nlm.nih.gov/medlineplus/ency/article/000822.htm</a:t>
            </a:r>
            <a:endParaRPr lang="en-US" dirty="0" smtClean="0"/>
          </a:p>
          <a:p>
            <a:r>
              <a:rPr lang="en-US" dirty="0" smtClean="0"/>
              <a:t>10. </a:t>
            </a:r>
            <a:r>
              <a:rPr lang="en-US" dirty="0" smtClean="0">
                <a:hlinkClick r:id="rId10"/>
              </a:rPr>
              <a:t>http://www.cdc.gov/psoriasis/</a:t>
            </a:r>
            <a:endParaRPr lang="en-US" dirty="0" smtClean="0"/>
          </a:p>
          <a:p>
            <a:r>
              <a:rPr lang="en-US" dirty="0" smtClean="0"/>
              <a:t>11. </a:t>
            </a:r>
            <a:r>
              <a:rPr lang="en-US" dirty="0" smtClean="0">
                <a:hlinkClick r:id="rId11"/>
              </a:rPr>
              <a:t>http://www.psoriasis.org/</a:t>
            </a:r>
            <a:endParaRPr lang="en-US" dirty="0" smtClean="0"/>
          </a:p>
          <a:p>
            <a:r>
              <a:rPr lang="en-US" dirty="0" smtClean="0"/>
              <a:t>12. </a:t>
            </a:r>
            <a:r>
              <a:rPr lang="en-US" dirty="0" smtClean="0">
                <a:hlinkClick r:id="rId12"/>
              </a:rPr>
              <a:t>https://www.psoriasis.com/living-with-psoriasis.aspx</a:t>
            </a:r>
            <a:endParaRPr lang="en-US" dirty="0" smtClean="0"/>
          </a:p>
          <a:p>
            <a:r>
              <a:rPr lang="en-US" dirty="0" smtClean="0"/>
              <a:t>13. </a:t>
            </a:r>
            <a:r>
              <a:rPr lang="en-US" dirty="0" smtClean="0">
                <a:hlinkClick r:id="rId13"/>
              </a:rPr>
              <a:t>http://www.webmd.com/skin-problems-and-treatments/psoriasis/features/advances</a:t>
            </a:r>
            <a:endParaRPr lang="en-US" dirty="0" smtClean="0"/>
          </a:p>
          <a:p>
            <a:r>
              <a:rPr lang="en-US" dirty="0" smtClean="0"/>
              <a:t>14.http://</a:t>
            </a:r>
            <a:r>
              <a:rPr lang="en-US" dirty="0" err="1" smtClean="0"/>
              <a:t>www.stelarainfo.com</a:t>
            </a:r>
            <a:r>
              <a:rPr lang="en-US" dirty="0" smtClean="0"/>
              <a:t>/</a:t>
            </a:r>
            <a:r>
              <a:rPr lang="en-US" dirty="0" err="1" smtClean="0"/>
              <a:t>stelara</a:t>
            </a:r>
            <a:r>
              <a:rPr lang="en-US" dirty="0" smtClean="0"/>
              <a:t>-psoriasis/what-is-</a:t>
            </a:r>
            <a:r>
              <a:rPr lang="en-US" dirty="0" err="1" smtClean="0"/>
              <a:t>psoriasis?utm_source</a:t>
            </a:r>
            <a:r>
              <a:rPr lang="en-US" dirty="0" smtClean="0"/>
              <a:t>=</a:t>
            </a:r>
            <a:r>
              <a:rPr lang="en-US" dirty="0" err="1" smtClean="0"/>
              <a:t>bing&amp;utm_medium</a:t>
            </a:r>
            <a:r>
              <a:rPr lang="en-US" dirty="0" smtClean="0"/>
              <a:t>=</a:t>
            </a:r>
            <a:r>
              <a:rPr lang="en-US" dirty="0" err="1" smtClean="0"/>
              <a:t>cpc&amp;utm_campaign</a:t>
            </a:r>
            <a:r>
              <a:rPr lang="en-US" dirty="0" smtClean="0"/>
              <a:t>=2014+Psoriasis+Only&amp;utm_term=</a:t>
            </a:r>
            <a:r>
              <a:rPr lang="en-US" dirty="0" err="1" smtClean="0"/>
              <a:t>psoriasis&amp;utm_content</a:t>
            </a:r>
            <a:r>
              <a:rPr lang="en-US" dirty="0" smtClean="0"/>
              <a:t>=Psoriasis|mkwid|pU6Pv3ah|pcrid|4240556184</a:t>
            </a:r>
          </a:p>
          <a:p>
            <a:r>
              <a:rPr lang="en-US" dirty="0" smtClean="0"/>
              <a:t>15. </a:t>
            </a:r>
            <a:r>
              <a:rPr lang="en-US" dirty="0" smtClean="0">
                <a:hlinkClick r:id="rId14"/>
              </a:rPr>
              <a:t>https://www.aad.org/dermatology-a-to-z/diseases-and-treatments/m---p/psoriasis</a:t>
            </a:r>
            <a:endParaRPr lang="en-US" dirty="0" smtClean="0"/>
          </a:p>
          <a:p>
            <a:r>
              <a:rPr lang="en-US" dirty="0" smtClean="0"/>
              <a:t>16. </a:t>
            </a:r>
            <a:r>
              <a:rPr lang="en-US" dirty="0" smtClean="0">
                <a:hlinkClick r:id="rId15"/>
              </a:rPr>
              <a:t>http://www.mayoclinic.org/diseases-conditions/psoriasis/basics/treatment/con-20030838</a:t>
            </a:r>
            <a:endParaRPr lang="en-US" dirty="0" smtClean="0"/>
          </a:p>
          <a:p>
            <a:endParaRPr lang="en-US" dirty="0"/>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psoriasis</a:t>
            </a:r>
            <a:br>
              <a:rPr lang="en-US" dirty="0" smtClean="0"/>
            </a:br>
            <a:endParaRPr lang="en-US" dirty="0"/>
          </a:p>
        </p:txBody>
      </p:sp>
      <p:sp>
        <p:nvSpPr>
          <p:cNvPr id="3" name="Content Placeholder 2"/>
          <p:cNvSpPr>
            <a:spLocks noGrp="1"/>
          </p:cNvSpPr>
          <p:nvPr>
            <p:ph idx="1"/>
          </p:nvPr>
        </p:nvSpPr>
        <p:spPr>
          <a:xfrm>
            <a:off x="1676400" y="1219200"/>
            <a:ext cx="5486400" cy="3276600"/>
          </a:xfrm>
        </p:spPr>
        <p:txBody>
          <a:bodyPr>
            <a:normAutofit fontScale="92500" lnSpcReduction="20000"/>
          </a:bodyPr>
          <a:lstStyle/>
          <a:p>
            <a:pPr lvl="0"/>
            <a:r>
              <a:rPr lang="en-US" b="1" dirty="0" smtClean="0"/>
              <a:t>Plaque</a:t>
            </a:r>
            <a:r>
              <a:rPr lang="en-US" dirty="0" smtClean="0"/>
              <a:t> (also called </a:t>
            </a:r>
            <a:r>
              <a:rPr lang="en-US" i="1" dirty="0" smtClean="0"/>
              <a:t>psoriasis </a:t>
            </a:r>
            <a:r>
              <a:rPr lang="en-US" i="1" dirty="0" err="1" smtClean="0"/>
              <a:t>vulgaris</a:t>
            </a:r>
            <a:r>
              <a:rPr lang="en-US" dirty="0" smtClean="0"/>
              <a:t>).</a:t>
            </a:r>
          </a:p>
          <a:p>
            <a:pPr lvl="0"/>
            <a:r>
              <a:rPr lang="en-US" b="1" dirty="0" err="1" smtClean="0"/>
              <a:t>Guttate</a:t>
            </a:r>
            <a:r>
              <a:rPr lang="en-US" b="1" dirty="0" smtClean="0"/>
              <a:t>.</a:t>
            </a:r>
            <a:endParaRPr lang="en-US" dirty="0" smtClean="0"/>
          </a:p>
          <a:p>
            <a:pPr lvl="0"/>
            <a:r>
              <a:rPr lang="en-US" b="1" dirty="0" smtClean="0"/>
              <a:t>Inverse</a:t>
            </a:r>
            <a:r>
              <a:rPr lang="en-US" dirty="0" smtClean="0"/>
              <a:t> (also called flexural psoriasis or </a:t>
            </a:r>
            <a:r>
              <a:rPr lang="en-US" dirty="0" err="1" smtClean="0"/>
              <a:t>intertriginous</a:t>
            </a:r>
            <a:r>
              <a:rPr lang="en-US" dirty="0" smtClean="0"/>
              <a:t> psoriasis).</a:t>
            </a:r>
          </a:p>
          <a:p>
            <a:pPr lvl="0"/>
            <a:r>
              <a:rPr lang="en-US" b="1" dirty="0" err="1" smtClean="0"/>
              <a:t>Pustular</a:t>
            </a:r>
            <a:r>
              <a:rPr lang="en-US" b="1" dirty="0" smtClean="0"/>
              <a:t>.</a:t>
            </a:r>
            <a:endParaRPr lang="en-US" dirty="0" smtClean="0"/>
          </a:p>
          <a:p>
            <a:pPr lvl="0"/>
            <a:r>
              <a:rPr lang="en-US" b="1" dirty="0" err="1" smtClean="0"/>
              <a:t>Erythrodermic</a:t>
            </a:r>
            <a:r>
              <a:rPr lang="en-US" dirty="0" smtClean="0"/>
              <a:t> (also called </a:t>
            </a:r>
            <a:r>
              <a:rPr lang="en-US" dirty="0" err="1" smtClean="0"/>
              <a:t>exfoliative</a:t>
            </a:r>
            <a:r>
              <a:rPr lang="en-US" dirty="0" smtClean="0"/>
              <a:t> psoriasis).</a:t>
            </a:r>
            <a:endParaRPr lang="en-US" dirty="0"/>
          </a:p>
        </p:txBody>
      </p:sp>
      <p:pic>
        <p:nvPicPr>
          <p:cNvPr id="17410" name="Picture 2" descr="http://www.healthline.com/hlcmsresource/images/slideshow/Plaque-Psoriasis-Pictures/285x285_Plaque_Psoriasis_Slide_3.jpg"/>
          <p:cNvPicPr>
            <a:picLocks noChangeAspect="1" noChangeArrowheads="1"/>
          </p:cNvPicPr>
          <p:nvPr/>
        </p:nvPicPr>
        <p:blipFill>
          <a:blip r:embed="rId2" cstate="print"/>
          <a:srcRect/>
          <a:stretch>
            <a:fillRect/>
          </a:stretch>
        </p:blipFill>
        <p:spPr bwMode="auto">
          <a:xfrm>
            <a:off x="7086600" y="1066800"/>
            <a:ext cx="1724025" cy="2057400"/>
          </a:xfrm>
          <a:prstGeom prst="rect">
            <a:avLst/>
          </a:prstGeom>
          <a:noFill/>
        </p:spPr>
      </p:pic>
      <p:pic>
        <p:nvPicPr>
          <p:cNvPr id="17412" name="Picture 4" descr="http://www.healthandwellbeingpictures.konecht.com/images/77260-psoriasis-guttate.jpg"/>
          <p:cNvPicPr>
            <a:picLocks noChangeAspect="1" noChangeArrowheads="1"/>
          </p:cNvPicPr>
          <p:nvPr/>
        </p:nvPicPr>
        <p:blipFill>
          <a:blip r:embed="rId3" cstate="print"/>
          <a:srcRect/>
          <a:stretch>
            <a:fillRect/>
          </a:stretch>
        </p:blipFill>
        <p:spPr bwMode="auto">
          <a:xfrm>
            <a:off x="228600" y="533400"/>
            <a:ext cx="1219200" cy="2133600"/>
          </a:xfrm>
          <a:prstGeom prst="rect">
            <a:avLst/>
          </a:prstGeom>
          <a:noFill/>
        </p:spPr>
      </p:pic>
      <p:pic>
        <p:nvPicPr>
          <p:cNvPr id="17414" name="Picture 6" descr="http://img.medscape.com/pi/emed/ckb/dermatology/1048885-1108220-3019.jpg"/>
          <p:cNvPicPr>
            <a:picLocks noChangeAspect="1" noChangeArrowheads="1"/>
          </p:cNvPicPr>
          <p:nvPr/>
        </p:nvPicPr>
        <p:blipFill>
          <a:blip r:embed="rId4" cstate="print"/>
          <a:srcRect/>
          <a:stretch>
            <a:fillRect/>
          </a:stretch>
        </p:blipFill>
        <p:spPr bwMode="auto">
          <a:xfrm>
            <a:off x="304800" y="3886200"/>
            <a:ext cx="1371600" cy="2352613"/>
          </a:xfrm>
          <a:prstGeom prst="rect">
            <a:avLst/>
          </a:prstGeom>
          <a:noFill/>
        </p:spPr>
      </p:pic>
      <p:pic>
        <p:nvPicPr>
          <p:cNvPr id="7" name="Рисунок 1" descr="about_plaque_psoriasis"/>
          <p:cNvPicPr/>
          <p:nvPr/>
        </p:nvPicPr>
        <p:blipFill>
          <a:blip r:embed="rId5" cstate="print">
            <a:extLst>
              <a:ext uri="{28A0092B-C50C-407E-A947-70E740481C1C}">
                <a14:useLocalDpi xmlns:a14="http://schemas.microsoft.com/office/drawing/2010/main" xmlns:lc="http://schemas.openxmlformats.org/drawingml/2006/lockedCanvas" xmlns="" val="0"/>
              </a:ext>
            </a:extLst>
          </a:blip>
          <a:srcRect/>
          <a:stretch>
            <a:fillRect/>
          </a:stretch>
        </p:blipFill>
        <p:spPr bwMode="auto">
          <a:xfrm>
            <a:off x="2209800" y="4800600"/>
            <a:ext cx="4053840" cy="1577340"/>
          </a:xfrm>
          <a:prstGeom prst="rect">
            <a:avLst/>
          </a:prstGeom>
          <a:noFill/>
          <a:ln>
            <a:noFill/>
          </a:ln>
        </p:spPr>
      </p:pic>
      <p:pic>
        <p:nvPicPr>
          <p:cNvPr id="11266" name="Picture 2" descr="http://upload.wikimedia.org/wikipedia/commons/thumb/7/70/Psoriasis_manum.jpg/1280px-Psoriasis_manum.jpg"/>
          <p:cNvPicPr>
            <a:picLocks noChangeAspect="1" noChangeArrowheads="1"/>
          </p:cNvPicPr>
          <p:nvPr/>
        </p:nvPicPr>
        <p:blipFill>
          <a:blip r:embed="rId6" cstate="print"/>
          <a:srcRect/>
          <a:stretch>
            <a:fillRect/>
          </a:stretch>
        </p:blipFill>
        <p:spPr bwMode="auto">
          <a:xfrm>
            <a:off x="6553200" y="3886200"/>
            <a:ext cx="2438400" cy="1870333"/>
          </a:xfrm>
          <a:prstGeom prst="rect">
            <a:avLst/>
          </a:prstGeom>
          <a:noFill/>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Psoriatic arthritis</a:t>
            </a:r>
            <a:br>
              <a:rPr lang="en-US" dirty="0" smtClean="0"/>
            </a:br>
            <a:endParaRPr lang="en-US" dirty="0"/>
          </a:p>
        </p:txBody>
      </p:sp>
      <p:sp>
        <p:nvSpPr>
          <p:cNvPr id="3" name="Content Placeholder 2"/>
          <p:cNvSpPr>
            <a:spLocks noGrp="1"/>
          </p:cNvSpPr>
          <p:nvPr>
            <p:ph idx="1"/>
          </p:nvPr>
        </p:nvSpPr>
        <p:spPr>
          <a:xfrm>
            <a:off x="457200" y="914400"/>
            <a:ext cx="8229600" cy="5394960"/>
          </a:xfrm>
        </p:spPr>
        <p:txBody>
          <a:bodyPr/>
          <a:lstStyle/>
          <a:p>
            <a:r>
              <a:rPr lang="en-US" dirty="0" smtClean="0"/>
              <a:t>a form of chronic inflammatory </a:t>
            </a:r>
            <a:r>
              <a:rPr lang="en-US" dirty="0" smtClean="0">
                <a:hlinkClick r:id="rId2" tooltip="Arthritis"/>
              </a:rPr>
              <a:t>arthritis</a:t>
            </a:r>
            <a:r>
              <a:rPr lang="en-US" dirty="0" smtClean="0"/>
              <a:t> frequently occurs in association with skin and nail psoriasis</a:t>
            </a:r>
          </a:p>
          <a:p>
            <a:r>
              <a:rPr lang="en-US" dirty="0" smtClean="0"/>
              <a:t>typically involves painful inflammation of the joints and </a:t>
            </a:r>
            <a:r>
              <a:rPr lang="en-US" dirty="0" smtClean="0">
                <a:hlinkClick r:id="rId3" tooltip="Synovitis"/>
              </a:rPr>
              <a:t>surrounding connective tissue</a:t>
            </a:r>
            <a:r>
              <a:rPr lang="en-US" dirty="0" smtClean="0"/>
              <a:t> and can occur in any joint, but most commonly affects the joints of the fingers and toes. This can result in a sausage-shaped swelling of the fingers and toes</a:t>
            </a:r>
            <a:endParaRPr lang="en-US" dirty="0"/>
          </a:p>
        </p:txBody>
      </p:sp>
      <p:pic>
        <p:nvPicPr>
          <p:cNvPr id="28674" name="Picture 2" descr="Psoriatic arthritis2010.JPG"/>
          <p:cNvPicPr>
            <a:picLocks noChangeAspect="1" noChangeArrowheads="1"/>
          </p:cNvPicPr>
          <p:nvPr/>
        </p:nvPicPr>
        <p:blipFill>
          <a:blip r:embed="rId4" cstate="print"/>
          <a:srcRect/>
          <a:stretch>
            <a:fillRect/>
          </a:stretch>
        </p:blipFill>
        <p:spPr bwMode="auto">
          <a:xfrm>
            <a:off x="6781800" y="4572000"/>
            <a:ext cx="2114550" cy="2123744"/>
          </a:xfrm>
          <a:prstGeom prst="rect">
            <a:avLst/>
          </a:prstGeom>
          <a:noFill/>
        </p:spPr>
      </p:pic>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Causes and Known Triggers</a:t>
            </a:r>
            <a:br>
              <a:rPr lang="en-US" dirty="0" smtClean="0"/>
            </a:br>
            <a:endParaRPr lang="en-US" dirty="0"/>
          </a:p>
        </p:txBody>
      </p:sp>
      <p:sp>
        <p:nvSpPr>
          <p:cNvPr id="9" name="Content Placeholder 8"/>
          <p:cNvSpPr>
            <a:spLocks noGrp="1"/>
          </p:cNvSpPr>
          <p:nvPr>
            <p:ph idx="1"/>
          </p:nvPr>
        </p:nvSpPr>
        <p:spPr/>
        <p:txBody>
          <a:bodyPr>
            <a:normAutofit fontScale="47500" lnSpcReduction="20000"/>
          </a:bodyPr>
          <a:lstStyle/>
          <a:p>
            <a:endParaRPr lang="en-US" b="1" dirty="0" smtClean="0">
              <a:solidFill>
                <a:srgbClr val="FFFF00"/>
              </a:solidFill>
            </a:endParaRPr>
          </a:p>
          <a:p>
            <a:r>
              <a:rPr lang="en-US" b="1" dirty="0" smtClean="0">
                <a:solidFill>
                  <a:srgbClr val="FFFF00"/>
                </a:solidFill>
              </a:rPr>
              <a:t>Genetics</a:t>
            </a:r>
          </a:p>
          <a:p>
            <a:r>
              <a:rPr lang="en-US" b="1" dirty="0" smtClean="0">
                <a:solidFill>
                  <a:srgbClr val="FFFF00"/>
                </a:solidFill>
              </a:rPr>
              <a:t>Stress</a:t>
            </a:r>
          </a:p>
          <a:p>
            <a:r>
              <a:rPr lang="en-US" b="1" dirty="0" smtClean="0">
                <a:solidFill>
                  <a:srgbClr val="FFFF00"/>
                </a:solidFill>
              </a:rPr>
              <a:t>Lifestyle</a:t>
            </a:r>
            <a:endParaRPr lang="en-US" dirty="0" smtClean="0">
              <a:solidFill>
                <a:srgbClr val="FFFF00"/>
              </a:solidFill>
            </a:endParaRPr>
          </a:p>
          <a:p>
            <a:r>
              <a:rPr lang="en-US" b="1" dirty="0" smtClean="0">
                <a:solidFill>
                  <a:srgbClr val="FFFF00"/>
                </a:solidFill>
              </a:rPr>
              <a:t>Injury to skin</a:t>
            </a:r>
          </a:p>
          <a:p>
            <a:r>
              <a:rPr lang="en-US" dirty="0" smtClean="0"/>
              <a:t>Psoriasis can appear in areas of the skin that have been injured or traumatized. Vaccinations, sunburns and scratches can all trigger. </a:t>
            </a:r>
            <a:endParaRPr lang="en-US" dirty="0" smtClean="0">
              <a:solidFill>
                <a:srgbClr val="FFFF00"/>
              </a:solidFill>
            </a:endParaRPr>
          </a:p>
          <a:p>
            <a:r>
              <a:rPr lang="en-US" b="1" dirty="0" smtClean="0">
                <a:solidFill>
                  <a:srgbClr val="FFFF00"/>
                </a:solidFill>
              </a:rPr>
              <a:t>Medications</a:t>
            </a:r>
            <a:endParaRPr lang="en-US" dirty="0" smtClean="0">
              <a:solidFill>
                <a:srgbClr val="FFFF00"/>
              </a:solidFill>
            </a:endParaRPr>
          </a:p>
          <a:p>
            <a:pPr lvl="0"/>
            <a:r>
              <a:rPr lang="en-US" b="1" dirty="0" smtClean="0">
                <a:solidFill>
                  <a:srgbClr val="FFFF00"/>
                </a:solidFill>
              </a:rPr>
              <a:t>Lithium</a:t>
            </a:r>
            <a:r>
              <a:rPr lang="en-US" dirty="0" smtClean="0"/>
              <a:t>: Used to treat manic depression and other psychiatric disorders. Lithium aggravates psoriasis in about half of those with psoriasis who take it.</a:t>
            </a:r>
          </a:p>
          <a:p>
            <a:pPr lvl="0"/>
            <a:r>
              <a:rPr lang="en-US" b="1" dirty="0" err="1" smtClean="0">
                <a:solidFill>
                  <a:srgbClr val="FFFF00"/>
                </a:solidFill>
              </a:rPr>
              <a:t>Antimalarials</a:t>
            </a:r>
            <a:r>
              <a:rPr lang="en-US" dirty="0" smtClean="0"/>
              <a:t>: </a:t>
            </a:r>
            <a:r>
              <a:rPr lang="en-US" dirty="0" err="1" smtClean="0"/>
              <a:t>Plaquenil</a:t>
            </a:r>
            <a:r>
              <a:rPr lang="en-US" dirty="0" smtClean="0"/>
              <a:t>, </a:t>
            </a:r>
            <a:r>
              <a:rPr lang="en-US" dirty="0" err="1" smtClean="0"/>
              <a:t>Quinacrine</a:t>
            </a:r>
            <a:r>
              <a:rPr lang="en-US" dirty="0" smtClean="0"/>
              <a:t>, </a:t>
            </a:r>
            <a:r>
              <a:rPr lang="en-US" dirty="0" err="1" smtClean="0"/>
              <a:t>chloroquine</a:t>
            </a:r>
            <a:r>
              <a:rPr lang="en-US" dirty="0" smtClean="0"/>
              <a:t> and </a:t>
            </a:r>
            <a:r>
              <a:rPr lang="en-US" dirty="0" err="1" smtClean="0"/>
              <a:t>hydroxychloroquine</a:t>
            </a:r>
            <a:r>
              <a:rPr lang="en-US" dirty="0" smtClean="0"/>
              <a:t> may cause a flare of psoriasis, usually 2 to 3 weeks after the drug is taken. </a:t>
            </a:r>
            <a:r>
              <a:rPr lang="en-US" dirty="0" err="1" smtClean="0"/>
              <a:t>Hydroxychloroquine</a:t>
            </a:r>
            <a:r>
              <a:rPr lang="en-US" dirty="0" smtClean="0"/>
              <a:t> has the lowest incidence of side effects.</a:t>
            </a:r>
          </a:p>
          <a:p>
            <a:pPr lvl="0"/>
            <a:r>
              <a:rPr lang="en-US" b="1" dirty="0" err="1" smtClean="0">
                <a:solidFill>
                  <a:srgbClr val="FFFF00"/>
                </a:solidFill>
              </a:rPr>
              <a:t>Inderal</a:t>
            </a:r>
            <a:r>
              <a:rPr lang="en-US" dirty="0" smtClean="0"/>
              <a:t>: This high blood pressure medication worsens psoriasis in about 25 percent to 30 percent of patients with psoriasis who take it. It is not known if all high blood pressure (beta blocker) medications worsen psoriasis, but they may have that potential.</a:t>
            </a:r>
          </a:p>
          <a:p>
            <a:pPr lvl="0"/>
            <a:r>
              <a:rPr lang="en-US" b="1" dirty="0" err="1" smtClean="0">
                <a:solidFill>
                  <a:srgbClr val="FFFF00"/>
                </a:solidFill>
              </a:rPr>
              <a:t>Quinidine</a:t>
            </a:r>
            <a:r>
              <a:rPr lang="en-US" dirty="0" smtClean="0"/>
              <a:t>: This heart medication has been reported to worsen some cases of psoriasis.</a:t>
            </a:r>
          </a:p>
          <a:p>
            <a:pPr lvl="0"/>
            <a:r>
              <a:rPr lang="en-US" b="1" dirty="0" err="1" smtClean="0">
                <a:solidFill>
                  <a:srgbClr val="FFFF00"/>
                </a:solidFill>
              </a:rPr>
              <a:t>Indomethacin</a:t>
            </a:r>
            <a:r>
              <a:rPr lang="en-US" dirty="0" smtClean="0"/>
              <a:t>: This is a </a:t>
            </a:r>
            <a:r>
              <a:rPr lang="en-US" dirty="0" err="1" smtClean="0"/>
              <a:t>nonsteroidal</a:t>
            </a:r>
            <a:r>
              <a:rPr lang="en-US" dirty="0" smtClean="0"/>
              <a:t> anti-inflammatory drug used to treat arthritis. It has worsened some cases of psoriasis. Other anti-</a:t>
            </a:r>
            <a:r>
              <a:rPr lang="en-US" dirty="0" err="1" smtClean="0"/>
              <a:t>inflammatories</a:t>
            </a:r>
            <a:r>
              <a:rPr lang="en-US" dirty="0" smtClean="0"/>
              <a:t> usually can be substituted. </a:t>
            </a:r>
            <a:r>
              <a:rPr lang="en-US" dirty="0" err="1" smtClean="0"/>
              <a:t>Indomethacin's</a:t>
            </a:r>
            <a:r>
              <a:rPr lang="en-US" dirty="0" smtClean="0"/>
              <a:t> negative effects are usually minimal when it is taken properly. Its side effects are usually outweighed by its benefits in psoriatic arthritis.</a:t>
            </a:r>
          </a:p>
          <a:p>
            <a:r>
              <a:rPr lang="en-US" b="1" dirty="0" smtClean="0">
                <a:solidFill>
                  <a:srgbClr val="FFFF00"/>
                </a:solidFill>
              </a:rPr>
              <a:t>Infection</a:t>
            </a:r>
            <a:endParaRPr lang="en-US" dirty="0" smtClean="0">
              <a:solidFill>
                <a:srgbClr val="FFFF00"/>
              </a:solidFill>
            </a:endParaRPr>
          </a:p>
          <a:p>
            <a:r>
              <a:rPr lang="en-US" dirty="0" smtClean="0"/>
              <a:t>Anything that can affect the immune system can affect psoriasis. In particular, streptococcus infection (strep throat) is associated with </a:t>
            </a:r>
            <a:r>
              <a:rPr lang="en-US" dirty="0" err="1" smtClean="0"/>
              <a:t>guttate</a:t>
            </a:r>
            <a:r>
              <a:rPr lang="en-US" dirty="0" smtClean="0"/>
              <a:t> psoriasis. Strep infection is known to trigger </a:t>
            </a:r>
            <a:r>
              <a:rPr lang="en-US" dirty="0" err="1" smtClean="0"/>
              <a:t>guttate</a:t>
            </a:r>
            <a:r>
              <a:rPr lang="en-US" dirty="0" smtClean="0"/>
              <a:t> psoriasis.</a:t>
            </a:r>
          </a:p>
          <a:p>
            <a:endParaRPr lang="en-US" dirty="0"/>
          </a:p>
        </p:txBody>
      </p:sp>
    </p:spTree>
  </p:cSld>
  <p:clrMapOvr>
    <a:masterClrMapping/>
  </p:clrMapOvr>
  <p:transition>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Myths about psoriasis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solidFill>
                  <a:srgbClr val="C00000"/>
                </a:solidFill>
              </a:rPr>
              <a:t>Myth: Psoriasis is contagious. </a:t>
            </a:r>
            <a:r>
              <a:rPr lang="en-US" dirty="0" smtClean="0"/>
              <a:t/>
            </a:r>
            <a:br>
              <a:rPr lang="en-US" dirty="0" smtClean="0"/>
            </a:br>
            <a:r>
              <a:rPr lang="en-US" b="1" dirty="0" smtClean="0">
                <a:solidFill>
                  <a:srgbClr val="FFFF00"/>
                </a:solidFill>
              </a:rPr>
              <a:t>Fact:</a:t>
            </a:r>
            <a:r>
              <a:rPr lang="en-US" dirty="0" smtClean="0"/>
              <a:t> Psoriasis is an autoimmune disease that affects the skin — often producing patches called plaques that can crack and bleed. Psoriasis is </a:t>
            </a:r>
            <a:r>
              <a:rPr lang="en-US" dirty="0" smtClean="0">
                <a:solidFill>
                  <a:srgbClr val="FFFF00"/>
                </a:solidFill>
              </a:rPr>
              <a:t>not contagious</a:t>
            </a:r>
            <a:r>
              <a:rPr lang="en-US" dirty="0" smtClean="0"/>
              <a:t>. You cannot catch it from another person.</a:t>
            </a:r>
          </a:p>
          <a:p>
            <a:r>
              <a:rPr lang="en-US" b="1" dirty="0" smtClean="0">
                <a:solidFill>
                  <a:srgbClr val="C00000"/>
                </a:solidFill>
              </a:rPr>
              <a:t>Myth: Psoriasis is just a cosmetic condition.</a:t>
            </a:r>
            <a:r>
              <a:rPr lang="en-US" dirty="0" smtClean="0">
                <a:solidFill>
                  <a:srgbClr val="C00000"/>
                </a:solidFill>
              </a:rPr>
              <a:t> </a:t>
            </a:r>
            <a:r>
              <a:rPr lang="en-US" dirty="0" smtClean="0"/>
              <a:t/>
            </a:r>
            <a:br>
              <a:rPr lang="en-US" dirty="0" smtClean="0"/>
            </a:br>
            <a:r>
              <a:rPr lang="en-US" b="1" dirty="0" smtClean="0">
                <a:solidFill>
                  <a:srgbClr val="FFFF00"/>
                </a:solidFill>
              </a:rPr>
              <a:t>Fact:</a:t>
            </a:r>
            <a:r>
              <a:rPr lang="en-US" dirty="0" smtClean="0">
                <a:solidFill>
                  <a:srgbClr val="FFFF00"/>
                </a:solidFill>
              </a:rPr>
              <a:t> </a:t>
            </a:r>
            <a:r>
              <a:rPr lang="en-US" dirty="0" smtClean="0"/>
              <a:t>Psoriasis is a serious, chronic, lifelong autoimmune disease. Its symptoms emerge on the skin, and while the thick, flaky scales cause discomfort and embarrassment for some people with psoriasis, they can also cause physical pain and intense itching. In addition, 10 to 30 percent of psoriasis patients </a:t>
            </a:r>
            <a:r>
              <a:rPr lang="en-US" dirty="0" smtClean="0">
                <a:solidFill>
                  <a:srgbClr val="FFFF00"/>
                </a:solidFill>
              </a:rPr>
              <a:t>may develop psoriatic arthritis</a:t>
            </a:r>
            <a:r>
              <a:rPr lang="en-US" dirty="0" smtClean="0"/>
              <a:t>. Like other forms of inflammatory arthritis — such as </a:t>
            </a:r>
            <a:r>
              <a:rPr lang="en-US" dirty="0" smtClean="0">
                <a:hlinkClick r:id="rId2"/>
              </a:rPr>
              <a:t>rheumatoid arthritis</a:t>
            </a:r>
            <a:r>
              <a:rPr lang="en-US" dirty="0" smtClean="0"/>
              <a:t> — psoriatic arthritis causes joint pain, swelling, and stiffness.</a:t>
            </a:r>
          </a:p>
          <a:p>
            <a:r>
              <a:rPr lang="en-US" b="1" dirty="0" smtClean="0">
                <a:solidFill>
                  <a:srgbClr val="C00000"/>
                </a:solidFill>
              </a:rPr>
              <a:t>Myth: Psoriasis cannot be treated.</a:t>
            </a:r>
            <a:r>
              <a:rPr lang="en-US" dirty="0" smtClean="0">
                <a:solidFill>
                  <a:srgbClr val="C00000"/>
                </a:solidFill>
              </a:rPr>
              <a:t> </a:t>
            </a:r>
            <a:r>
              <a:rPr lang="en-US" dirty="0" smtClean="0"/>
              <a:t/>
            </a:r>
            <a:br>
              <a:rPr lang="en-US" dirty="0" smtClean="0"/>
            </a:br>
            <a:r>
              <a:rPr lang="en-US" b="1" dirty="0" smtClean="0">
                <a:solidFill>
                  <a:srgbClr val="FFFF00"/>
                </a:solidFill>
              </a:rPr>
              <a:t>Fact:</a:t>
            </a:r>
            <a:r>
              <a:rPr lang="en-US" dirty="0" smtClean="0"/>
              <a:t> Although there is no cure for psoriasis, there are many ways to relieve its symptoms. Treatments may include topical creams or ointments, pills or injections, and UV or light therapy administered by a doctor.</a:t>
            </a:r>
          </a:p>
          <a:p>
            <a:r>
              <a:rPr lang="en-US" b="1" dirty="0" err="1" smtClean="0">
                <a:solidFill>
                  <a:srgbClr val="C00000"/>
                </a:solidFill>
              </a:rPr>
              <a:t>Myth:Psoriasis</a:t>
            </a:r>
            <a:r>
              <a:rPr lang="en-US" b="1" dirty="0" smtClean="0">
                <a:solidFill>
                  <a:srgbClr val="C00000"/>
                </a:solidFill>
              </a:rPr>
              <a:t> is temporary</a:t>
            </a:r>
          </a:p>
          <a:p>
            <a:pPr>
              <a:buNone/>
            </a:pPr>
            <a:r>
              <a:rPr lang="en-US" dirty="0" smtClean="0"/>
              <a:t>        Psoriasis is lifelong, usually with alternating periods of flare-ups and clearing. It most often appears between the ages of 15 and 25.</a:t>
            </a:r>
          </a:p>
          <a:p>
            <a:endParaRPr lang="en-US" dirty="0"/>
          </a:p>
        </p:txBody>
      </p:sp>
    </p:spTree>
  </p:cSld>
  <p:clrMapOvr>
    <a:masterClrMapping/>
  </p:clrMapOvr>
  <p:transition>
    <p:pull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options</a:t>
            </a:r>
            <a:endParaRPr lang="en-US" dirty="0"/>
          </a:p>
        </p:txBody>
      </p:sp>
      <p:sp>
        <p:nvSpPr>
          <p:cNvPr id="3" name="Content Placeholder 2"/>
          <p:cNvSpPr>
            <a:spLocks noGrp="1"/>
          </p:cNvSpPr>
          <p:nvPr>
            <p:ph idx="1"/>
          </p:nvPr>
        </p:nvSpPr>
        <p:spPr/>
        <p:txBody>
          <a:bodyPr>
            <a:normAutofit fontScale="55000" lnSpcReduction="20000"/>
          </a:bodyPr>
          <a:lstStyle/>
          <a:p>
            <a:endParaRPr lang="en-US" dirty="0" smtClean="0"/>
          </a:p>
          <a:p>
            <a:r>
              <a:rPr lang="en-US" dirty="0" smtClean="0">
                <a:solidFill>
                  <a:srgbClr val="C00000"/>
                </a:solidFill>
              </a:rPr>
              <a:t>No cure is available for psoriasis, but some treatments can help to control the symptoms.</a:t>
            </a:r>
          </a:p>
          <a:p>
            <a:pPr>
              <a:buNone/>
            </a:pPr>
            <a:r>
              <a:rPr lang="en-US" dirty="0" smtClean="0">
                <a:solidFill>
                  <a:srgbClr val="C00000"/>
                </a:solidFill>
              </a:rPr>
              <a:t>         Psoriasis can be difficult to treat due to its chronic recurrent nature.</a:t>
            </a:r>
          </a:p>
          <a:p>
            <a:r>
              <a:rPr lang="en-US" b="1" u="sng" dirty="0" smtClean="0">
                <a:solidFill>
                  <a:srgbClr val="FFFF00"/>
                </a:solidFill>
              </a:rPr>
              <a:t>Psoriasis treatments aim to:</a:t>
            </a:r>
          </a:p>
          <a:p>
            <a:r>
              <a:rPr lang="en-US" dirty="0" smtClean="0"/>
              <a:t>Stop the skin cells from growing quickly, which reduces inflammation and plaque formation</a:t>
            </a:r>
          </a:p>
          <a:p>
            <a:r>
              <a:rPr lang="en-US" dirty="0" smtClean="0"/>
              <a:t>Remove scales and smooth the skin, which is particularly true of topical treatments</a:t>
            </a:r>
          </a:p>
          <a:p>
            <a:pPr>
              <a:buNone/>
            </a:pPr>
            <a:endParaRPr lang="en-US" dirty="0" smtClean="0">
              <a:solidFill>
                <a:srgbClr val="C00000"/>
              </a:solidFill>
            </a:endParaRPr>
          </a:p>
          <a:p>
            <a:r>
              <a:rPr lang="en-US" dirty="0" smtClean="0"/>
              <a:t>If you have </a:t>
            </a:r>
            <a:r>
              <a:rPr lang="en-US" u="sng" dirty="0" smtClean="0">
                <a:hlinkClick r:id="rId2"/>
              </a:rPr>
              <a:t>plaque psoriasis</a:t>
            </a:r>
            <a:r>
              <a:rPr lang="en-US" dirty="0" smtClean="0"/>
              <a:t>, consider these different treatment options.</a:t>
            </a:r>
          </a:p>
          <a:p>
            <a:pPr lvl="0"/>
            <a:r>
              <a:rPr lang="en-US" b="1" dirty="0" err="1" smtClean="0">
                <a:solidFill>
                  <a:srgbClr val="FFFF00"/>
                </a:solidFill>
              </a:rPr>
              <a:t>Topicals</a:t>
            </a:r>
            <a:endParaRPr lang="en-US" dirty="0" smtClean="0">
              <a:solidFill>
                <a:srgbClr val="FFFF00"/>
              </a:solidFill>
            </a:endParaRPr>
          </a:p>
          <a:p>
            <a:r>
              <a:rPr lang="en-US" dirty="0" err="1" smtClean="0"/>
              <a:t>Topicals</a:t>
            </a:r>
            <a:r>
              <a:rPr lang="en-US" dirty="0" smtClean="0"/>
              <a:t> are applied to the skin lesions and work directly on the skin’s surface. They are usually the first treatment used for psoriasis.</a:t>
            </a:r>
          </a:p>
          <a:p>
            <a:pPr lvl="0"/>
            <a:r>
              <a:rPr lang="en-US" b="1" dirty="0" smtClean="0">
                <a:solidFill>
                  <a:srgbClr val="FFFF00"/>
                </a:solidFill>
              </a:rPr>
              <a:t>Phototherapy</a:t>
            </a:r>
            <a:endParaRPr lang="en-US" dirty="0" smtClean="0">
              <a:solidFill>
                <a:srgbClr val="FFFF00"/>
              </a:solidFill>
            </a:endParaRPr>
          </a:p>
          <a:p>
            <a:r>
              <a:rPr lang="en-US" dirty="0" smtClean="0"/>
              <a:t>Also known as light therapy, phototherapy involves exposing the skin to artificial ultraviolet light. Sometimes, phototherapy is used in combination with oral (by mouth) or topical medicines.</a:t>
            </a:r>
          </a:p>
          <a:p>
            <a:pPr lvl="0"/>
            <a:r>
              <a:rPr lang="en-US" b="1" dirty="0" err="1" smtClean="0">
                <a:solidFill>
                  <a:srgbClr val="FFFF00"/>
                </a:solidFill>
              </a:rPr>
              <a:t>Systemics</a:t>
            </a:r>
            <a:endParaRPr lang="en-US" dirty="0" smtClean="0">
              <a:solidFill>
                <a:srgbClr val="FFFF00"/>
              </a:solidFill>
            </a:endParaRPr>
          </a:p>
          <a:p>
            <a:r>
              <a:rPr lang="en-US" dirty="0" smtClean="0"/>
              <a:t>Available in the form of an oral or injected medication. One type of systemic is a biologic, which is used to treat moderate to severe plaque psoriasis.  </a:t>
            </a:r>
          </a:p>
          <a:p>
            <a:endParaRPr lang="en-US" dirty="0"/>
          </a:p>
        </p:txBody>
      </p:sp>
    </p:spTree>
  </p:cSld>
  <p:clrMapOvr>
    <a:masterClrMapping/>
  </p:clrMapOvr>
  <p:transition>
    <p:pull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Topical treatments</a:t>
            </a:r>
          </a:p>
        </p:txBody>
      </p:sp>
      <p:sp>
        <p:nvSpPr>
          <p:cNvPr id="3" name="Content Placeholder 2"/>
          <p:cNvSpPr>
            <a:spLocks noGrp="1"/>
          </p:cNvSpPr>
          <p:nvPr>
            <p:ph idx="1"/>
          </p:nvPr>
        </p:nvSpPr>
        <p:spPr>
          <a:xfrm>
            <a:off x="457200" y="1600200"/>
            <a:ext cx="8229600" cy="4800600"/>
          </a:xfrm>
        </p:spPr>
        <p:txBody>
          <a:bodyPr>
            <a:noAutofit/>
          </a:bodyPr>
          <a:lstStyle/>
          <a:p>
            <a:r>
              <a:rPr lang="en-US" sz="1200" dirty="0" smtClean="0"/>
              <a:t>Can be used alone or </a:t>
            </a:r>
            <a:r>
              <a:rPr lang="en-US" sz="1200" dirty="0" smtClean="0"/>
              <a:t>combined with oral medications or light therapy. Topical psoriasis treatments include:</a:t>
            </a:r>
          </a:p>
          <a:p>
            <a:r>
              <a:rPr lang="en-US" sz="1200" b="1" dirty="0" smtClean="0">
                <a:solidFill>
                  <a:srgbClr val="FFFF00"/>
                </a:solidFill>
              </a:rPr>
              <a:t>Topical corticosteroid</a:t>
            </a:r>
            <a:r>
              <a:rPr lang="en-US" sz="1200" b="1" dirty="0" smtClean="0"/>
              <a:t>s.</a:t>
            </a:r>
            <a:r>
              <a:rPr lang="en-US" sz="1200" dirty="0" smtClean="0"/>
              <a:t> </a:t>
            </a:r>
            <a:r>
              <a:rPr lang="en-US" sz="1200" dirty="0" smtClean="0"/>
              <a:t>The </a:t>
            </a:r>
            <a:r>
              <a:rPr lang="en-US" sz="1200" dirty="0" smtClean="0"/>
              <a:t>most frequently prescribed medications for treating mild to moderate psoriasis. They slow cell turnover by suppressing the immune system, which reduces inflammation and relieves associated itching</a:t>
            </a:r>
            <a:r>
              <a:rPr lang="en-US" sz="1200" dirty="0" smtClean="0"/>
              <a:t>. Long-term </a:t>
            </a:r>
            <a:r>
              <a:rPr lang="en-US" sz="1200" dirty="0" smtClean="0"/>
              <a:t>use or overuse of strong corticosteroids can cause thinning of the skin and resistance to the treatment's benefits. </a:t>
            </a:r>
          </a:p>
          <a:p>
            <a:r>
              <a:rPr lang="en-US" sz="1200" b="1" dirty="0" smtClean="0">
                <a:solidFill>
                  <a:srgbClr val="FFFF00"/>
                </a:solidFill>
              </a:rPr>
              <a:t>Vitamin D analogues.</a:t>
            </a:r>
            <a:r>
              <a:rPr lang="en-US" sz="1200" dirty="0" smtClean="0"/>
              <a:t> synthetic forms of vitamin D slow down the growth of skin cells.</a:t>
            </a:r>
          </a:p>
          <a:p>
            <a:r>
              <a:rPr lang="en-US" sz="1200" dirty="0" smtClean="0"/>
              <a:t> </a:t>
            </a:r>
            <a:r>
              <a:rPr lang="en-US" sz="1200" dirty="0" err="1" smtClean="0"/>
              <a:t>Calcipotriene</a:t>
            </a:r>
            <a:r>
              <a:rPr lang="en-US" sz="1200" dirty="0" smtClean="0"/>
              <a:t> (</a:t>
            </a:r>
            <a:r>
              <a:rPr lang="en-US" sz="1200" dirty="0" err="1" smtClean="0"/>
              <a:t>Dovonex</a:t>
            </a:r>
            <a:r>
              <a:rPr lang="en-US" sz="1200" dirty="0" smtClean="0"/>
              <a:t>) is a prescription cream or solution containing a vitamin D analogue that may be used alone to treat mild to moderate psoriasis .</a:t>
            </a:r>
          </a:p>
          <a:p>
            <a:r>
              <a:rPr lang="en-US" sz="1200" dirty="0" err="1" smtClean="0"/>
              <a:t>Calcitriol</a:t>
            </a:r>
            <a:r>
              <a:rPr lang="en-US" sz="1200" dirty="0" smtClean="0"/>
              <a:t> (</a:t>
            </a:r>
            <a:r>
              <a:rPr lang="en-US" sz="1200" dirty="0" err="1" smtClean="0"/>
              <a:t>Rocaltrol</a:t>
            </a:r>
            <a:r>
              <a:rPr lang="en-US" sz="1200" dirty="0" smtClean="0"/>
              <a:t>) is </a:t>
            </a:r>
            <a:r>
              <a:rPr lang="en-US" sz="1200" dirty="0" smtClean="0"/>
              <a:t>equally </a:t>
            </a:r>
            <a:r>
              <a:rPr lang="en-US" sz="1200" dirty="0" smtClean="0"/>
              <a:t>effective and possibly less irritating than </a:t>
            </a:r>
            <a:r>
              <a:rPr lang="en-US" sz="1200" dirty="0" err="1" smtClean="0"/>
              <a:t>calcipotriene</a:t>
            </a:r>
            <a:r>
              <a:rPr lang="en-US" sz="1200" dirty="0" smtClean="0"/>
              <a:t>.</a:t>
            </a:r>
          </a:p>
          <a:p>
            <a:r>
              <a:rPr lang="en-US" sz="1200" b="1" dirty="0" err="1" smtClean="0">
                <a:solidFill>
                  <a:srgbClr val="FFFF00"/>
                </a:solidFill>
              </a:rPr>
              <a:t>Anthralin</a:t>
            </a:r>
            <a:r>
              <a:rPr lang="en-US" sz="1200" b="1" dirty="0" smtClean="0"/>
              <a:t>.</a:t>
            </a:r>
            <a:r>
              <a:rPr lang="en-US" sz="1200" dirty="0" smtClean="0"/>
              <a:t> This medication is believed to normalize DNA activity in skin cells. </a:t>
            </a:r>
            <a:r>
              <a:rPr lang="en-US" sz="1200" dirty="0" err="1" smtClean="0"/>
              <a:t>Anthralin</a:t>
            </a:r>
            <a:r>
              <a:rPr lang="en-US" sz="1200" dirty="0" smtClean="0"/>
              <a:t> (</a:t>
            </a:r>
            <a:r>
              <a:rPr lang="en-US" sz="1200" dirty="0" err="1" smtClean="0"/>
              <a:t>Dritho</a:t>
            </a:r>
            <a:r>
              <a:rPr lang="en-US" sz="1200" dirty="0" smtClean="0"/>
              <a:t>-Scalp) also can remove scale, making the skin smoother. However, </a:t>
            </a:r>
            <a:r>
              <a:rPr lang="en-US" sz="1200" dirty="0" err="1" smtClean="0"/>
              <a:t>anthralin</a:t>
            </a:r>
            <a:r>
              <a:rPr lang="en-US" sz="1200" dirty="0" smtClean="0"/>
              <a:t> can irritate skin, and it stains virtually anything it </a:t>
            </a:r>
            <a:r>
              <a:rPr lang="en-US" sz="1200" dirty="0" smtClean="0"/>
              <a:t>touches. </a:t>
            </a:r>
            <a:endParaRPr lang="en-US" sz="1200" dirty="0" smtClean="0"/>
          </a:p>
          <a:p>
            <a:r>
              <a:rPr lang="en-US" sz="1200" b="1" dirty="0" smtClean="0">
                <a:solidFill>
                  <a:srgbClr val="FFFF00"/>
                </a:solidFill>
              </a:rPr>
              <a:t>Topical </a:t>
            </a:r>
            <a:r>
              <a:rPr lang="en-US" sz="1200" b="1" dirty="0" err="1" smtClean="0">
                <a:solidFill>
                  <a:srgbClr val="FFFF00"/>
                </a:solidFill>
              </a:rPr>
              <a:t>retinoids</a:t>
            </a:r>
            <a:r>
              <a:rPr lang="en-US" sz="1200" b="1" dirty="0" smtClean="0">
                <a:solidFill>
                  <a:srgbClr val="FFFF00"/>
                </a:solidFill>
              </a:rPr>
              <a:t>.</a:t>
            </a:r>
            <a:r>
              <a:rPr lang="en-US" sz="1200" dirty="0" smtClean="0"/>
              <a:t> These are commonly used to treat acne and sun-damaged skin, but </a:t>
            </a:r>
            <a:r>
              <a:rPr lang="en-US" sz="1200" dirty="0" err="1" smtClean="0"/>
              <a:t>tazarotene</a:t>
            </a:r>
            <a:r>
              <a:rPr lang="en-US" sz="1200" dirty="0" smtClean="0"/>
              <a:t> (</a:t>
            </a:r>
            <a:r>
              <a:rPr lang="en-US" sz="1200" dirty="0" err="1" smtClean="0"/>
              <a:t>Tazorac</a:t>
            </a:r>
            <a:r>
              <a:rPr lang="en-US" sz="1200" dirty="0" smtClean="0"/>
              <a:t>, </a:t>
            </a:r>
            <a:r>
              <a:rPr lang="en-US" sz="1200" dirty="0" err="1" smtClean="0"/>
              <a:t>Avage</a:t>
            </a:r>
            <a:r>
              <a:rPr lang="en-US" sz="1200" dirty="0" smtClean="0"/>
              <a:t>) was developed specifically for the treatment of psoriasis. Like other vitamin A derivatives, it normalizes DNA activity in skin cells and may decrease inflammation. The most common side effect is skin irritation. </a:t>
            </a:r>
            <a:r>
              <a:rPr lang="en-US" sz="1200" dirty="0" smtClean="0"/>
              <a:t>It isn't </a:t>
            </a:r>
            <a:r>
              <a:rPr lang="en-US" sz="1200" dirty="0" smtClean="0"/>
              <a:t>recommended when you're pregnant or breast-feeding or if you intend to become pregnant.</a:t>
            </a:r>
          </a:p>
          <a:p>
            <a:r>
              <a:rPr lang="en-US" sz="1200" b="1" dirty="0" err="1" smtClean="0">
                <a:solidFill>
                  <a:srgbClr val="FFFF00"/>
                </a:solidFill>
              </a:rPr>
              <a:t>Calcineurin</a:t>
            </a:r>
            <a:r>
              <a:rPr lang="en-US" sz="1200" b="1" dirty="0" smtClean="0">
                <a:solidFill>
                  <a:srgbClr val="FFFF00"/>
                </a:solidFill>
              </a:rPr>
              <a:t> inhibitors</a:t>
            </a:r>
            <a:r>
              <a:rPr lang="en-US" sz="1200" b="1" dirty="0" smtClean="0"/>
              <a:t>.</a:t>
            </a:r>
            <a:r>
              <a:rPr lang="en-US" sz="1200" dirty="0" smtClean="0"/>
              <a:t> Currently, </a:t>
            </a:r>
            <a:r>
              <a:rPr lang="en-US" sz="1200" dirty="0" err="1" smtClean="0"/>
              <a:t>calcineurin</a:t>
            </a:r>
            <a:r>
              <a:rPr lang="en-US" sz="1200" dirty="0" smtClean="0"/>
              <a:t> inhibitors — </a:t>
            </a:r>
            <a:r>
              <a:rPr lang="en-US" sz="1200" dirty="0" err="1" smtClean="0"/>
              <a:t>tacrolimus</a:t>
            </a:r>
            <a:r>
              <a:rPr lang="en-US" sz="1200" dirty="0" smtClean="0"/>
              <a:t> (</a:t>
            </a:r>
            <a:r>
              <a:rPr lang="en-US" sz="1200" dirty="0" err="1" smtClean="0"/>
              <a:t>Prograf</a:t>
            </a:r>
            <a:r>
              <a:rPr lang="en-US" sz="1200" dirty="0" smtClean="0"/>
              <a:t>) and </a:t>
            </a:r>
            <a:r>
              <a:rPr lang="en-US" sz="1200" dirty="0" err="1" smtClean="0"/>
              <a:t>pimecrolimus</a:t>
            </a:r>
            <a:r>
              <a:rPr lang="en-US" sz="1200" dirty="0" smtClean="0"/>
              <a:t> (</a:t>
            </a:r>
            <a:r>
              <a:rPr lang="en-US" sz="1200" dirty="0" err="1" smtClean="0"/>
              <a:t>Elidel</a:t>
            </a:r>
            <a:r>
              <a:rPr lang="en-US" sz="1200" dirty="0" smtClean="0"/>
              <a:t>) — are approved only for the treatment of atopic dermatitis, but studies have shown them to be effective at times in the treatment of psoriasis. </a:t>
            </a:r>
            <a:r>
              <a:rPr lang="en-US" sz="1200" dirty="0" err="1" smtClean="0"/>
              <a:t>Calcineurin</a:t>
            </a:r>
            <a:r>
              <a:rPr lang="en-US" sz="1200" dirty="0" smtClean="0"/>
              <a:t> inhibitors are thought to disrupt the activation of T cells, which, in turn, reduces inflammation and plaque buildup.</a:t>
            </a:r>
          </a:p>
          <a:p>
            <a:r>
              <a:rPr lang="en-US" sz="1200" dirty="0" err="1" smtClean="0"/>
              <a:t>Calcineurin</a:t>
            </a:r>
            <a:r>
              <a:rPr lang="en-US" sz="1200" dirty="0" smtClean="0"/>
              <a:t> inhibitors are not recommended for long-term or continuous use because of a potential increased risk of skin cancer and lymphoma. </a:t>
            </a:r>
          </a:p>
          <a:p>
            <a:endParaRPr lang="en-US" sz="1200"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smtClean="0">
                <a:solidFill>
                  <a:srgbClr val="FFFF00"/>
                </a:solidFill>
              </a:rPr>
              <a:t>Salicylic acid.</a:t>
            </a:r>
            <a:r>
              <a:rPr lang="en-US" dirty="0" smtClean="0"/>
              <a:t> promotes </a:t>
            </a:r>
            <a:r>
              <a:rPr lang="en-US" dirty="0" smtClean="0"/>
              <a:t>shedding </a:t>
            </a:r>
            <a:r>
              <a:rPr lang="en-US" dirty="0" smtClean="0"/>
              <a:t>of dead skin cells and reduces scaling. Sometimes it's combined with other medications, such as topical corticosteroids or coal tar, to increase its effectiveness. </a:t>
            </a:r>
          </a:p>
          <a:p>
            <a:r>
              <a:rPr lang="en-US" b="1" dirty="0" smtClean="0">
                <a:solidFill>
                  <a:srgbClr val="FFFF00"/>
                </a:solidFill>
              </a:rPr>
              <a:t>Coal tar</a:t>
            </a:r>
            <a:r>
              <a:rPr lang="en-US" b="1" dirty="0" smtClean="0"/>
              <a:t>.</a:t>
            </a:r>
            <a:r>
              <a:rPr lang="en-US" dirty="0" smtClean="0"/>
              <a:t> </a:t>
            </a:r>
            <a:r>
              <a:rPr lang="en-US" dirty="0" smtClean="0"/>
              <a:t>The </a:t>
            </a:r>
            <a:r>
              <a:rPr lang="en-US" dirty="0" smtClean="0"/>
              <a:t>oldest treatment for psoriasis. It reduces scaling, itching and inflammation. Exactly how it works isn't known. Coal tar has few known side effects, but it's messy, stains clothing and bedding, and has a strong odor.</a:t>
            </a:r>
          </a:p>
          <a:p>
            <a:r>
              <a:rPr lang="en-US" dirty="0" smtClean="0"/>
              <a:t>This </a:t>
            </a:r>
            <a:r>
              <a:rPr lang="en-US" dirty="0" smtClean="0"/>
              <a:t>treatment isn't recommended for women who are pregnant or breast-feeding.</a:t>
            </a:r>
          </a:p>
          <a:p>
            <a:r>
              <a:rPr lang="en-US" b="1" dirty="0" smtClean="0">
                <a:solidFill>
                  <a:srgbClr val="FFFF00"/>
                </a:solidFill>
              </a:rPr>
              <a:t>Moisturizers.</a:t>
            </a:r>
            <a:r>
              <a:rPr lang="en-US" dirty="0" smtClean="0"/>
              <a:t> </a:t>
            </a:r>
            <a:r>
              <a:rPr lang="en-US" dirty="0" smtClean="0"/>
              <a:t>Moisturizing </a:t>
            </a:r>
            <a:r>
              <a:rPr lang="en-US" dirty="0" smtClean="0"/>
              <a:t>creams won't heal psoriasis, but they can reduce itching and scaling and can help combat the dryness.</a:t>
            </a:r>
            <a:endParaRPr lang="en-US" dirty="0"/>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3408</TotalTime>
  <Words>1733</Words>
  <Application>Microsoft Office PowerPoint</Application>
  <PresentationFormat>On-screen Show (4:3)</PresentationFormat>
  <Paragraphs>153</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Apex</vt:lpstr>
      <vt:lpstr>PSORIASIS</vt:lpstr>
      <vt:lpstr>What is Psoriasis? </vt:lpstr>
      <vt:lpstr>Types of psoriasis </vt:lpstr>
      <vt:lpstr>Psoriatic arthritis </vt:lpstr>
      <vt:lpstr> Causes and Known Triggers </vt:lpstr>
      <vt:lpstr>Myths about psoriasis</vt:lpstr>
      <vt:lpstr>Treatment options</vt:lpstr>
      <vt:lpstr>Topical treatments</vt:lpstr>
      <vt:lpstr>Slide 9</vt:lpstr>
      <vt:lpstr>Light therapy (phototherapy) </vt:lpstr>
      <vt:lpstr>Slide 11</vt:lpstr>
      <vt:lpstr>A List of Drugs used Drugs for treatment of Psoriasis </vt:lpstr>
      <vt:lpstr>OTEZLA(APREMILAST)</vt:lpstr>
      <vt:lpstr>SAFETY INFORMATION </vt:lpstr>
      <vt:lpstr>Slide 15</vt:lpstr>
      <vt:lpstr>Slide 16</vt:lpstr>
      <vt:lpstr>Slide 17</vt:lpstr>
      <vt:lpstr>Slide 18</vt:lpstr>
      <vt:lpstr>Slide 19</vt:lpstr>
      <vt:lpstr>Slide 20</vt:lpstr>
      <vt:lpstr>Slide 21</vt:lpstr>
      <vt:lpstr>Slide 22</vt:lpstr>
      <vt:lpstr>References: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PSORIASIS</dc:title>
  <dc:creator>User</dc:creator>
  <cp:lastModifiedBy>User</cp:lastModifiedBy>
  <cp:revision>378</cp:revision>
  <dcterms:created xsi:type="dcterms:W3CDTF">2014-12-11T23:15:01Z</dcterms:created>
  <dcterms:modified xsi:type="dcterms:W3CDTF">2014-12-15T10:13:25Z</dcterms:modified>
</cp:coreProperties>
</file>