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Merriweath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.fntdata"/><Relationship Id="rId10" Type="http://schemas.openxmlformats.org/officeDocument/2006/relationships/slide" Target="slides/slide5.xml"/><Relationship Id="rId21" Type="http://schemas.openxmlformats.org/officeDocument/2006/relationships/font" Target="fonts/Merriweather-regular.fntdata"/><Relationship Id="rId13" Type="http://schemas.openxmlformats.org/officeDocument/2006/relationships/slide" Target="slides/slide8.xml"/><Relationship Id="rId24" Type="http://schemas.openxmlformats.org/officeDocument/2006/relationships/font" Target="fonts/Merriweather-boldItalic.fntdata"/><Relationship Id="rId12" Type="http://schemas.openxmlformats.org/officeDocument/2006/relationships/slide" Target="slides/slide7.xml"/><Relationship Id="rId23" Type="http://schemas.openxmlformats.org/officeDocument/2006/relationships/font" Target="fonts/Merriweath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192a91bb1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192a91bb1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192a91bb1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192a91bb1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192a91bb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192a91bb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192a91bb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192a91bb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192a91bb1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192a91bb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192a91bb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192a91bb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192a91bb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192a91bb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192a91bb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192a91bb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192a91bb1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192a91bb1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192a91bb1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192a91bb1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hyperlink" Target="http://medind.nic.in/jao/t14/i4/jaot14i4p333.ht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ncbi.nlm.nih.gov/pmc/articles/PMC3139286/" TargetMode="External"/><Relationship Id="rId4" Type="http://schemas.openxmlformats.org/officeDocument/2006/relationships/hyperlink" Target="https://casereports.bmj.com/content/2011/bcr.11.2011.5130" TargetMode="External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8.png"/><Relationship Id="rId5" Type="http://schemas.openxmlformats.org/officeDocument/2006/relationships/hyperlink" Target="https://sdm.blogs.rutgers.edu/2017/11/as-syphilis-rate-increases-providers-learn-to-identify-oral-symptoms/?_ga=2.264666060.2130060824.1584539786-1663331311.1584539786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0" y="841700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Hutchinson Incisors &amp; Mulberry Molars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6577525" y="4086675"/>
            <a:ext cx="23931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By Luis Marquez P.</a:t>
            </a:r>
            <a:endParaRPr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DEN 1218</a:t>
            </a:r>
            <a:endParaRPr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March 2020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250" y="1278450"/>
            <a:ext cx="5176310" cy="371407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>
            <p:ph type="title"/>
          </p:nvPr>
        </p:nvSpPr>
        <p:spPr>
          <a:xfrm>
            <a:off x="288100" y="265025"/>
            <a:ext cx="8520600" cy="9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Mulberry Molars Radiographic Appearance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8725" y="265025"/>
            <a:ext cx="697150" cy="6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100" y="265025"/>
            <a:ext cx="697150" cy="6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311700" y="171700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Hutchinson’s incisors &amp; Mulberry Molars</a:t>
            </a:r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675" y="1399025"/>
            <a:ext cx="6029950" cy="36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/>
          <p:nvPr/>
        </p:nvSpPr>
        <p:spPr>
          <a:xfrm>
            <a:off x="3048350" y="2303425"/>
            <a:ext cx="858600" cy="9909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1868700" y="2964000"/>
            <a:ext cx="858600" cy="613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6841750" y="1399025"/>
            <a:ext cx="2038200" cy="23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In this image of a patient with Congenital syphilis, both </a:t>
            </a:r>
            <a:r>
              <a:rPr lang="en" sz="1600">
                <a:solidFill>
                  <a:srgbClr val="6AA84F"/>
                </a:solidFill>
                <a:latin typeface="Merriweather"/>
                <a:ea typeface="Merriweather"/>
                <a:cs typeface="Merriweather"/>
                <a:sym typeface="Merriweather"/>
              </a:rPr>
              <a:t>Hutchinson Incisors</a:t>
            </a: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 and </a:t>
            </a:r>
            <a:r>
              <a:rPr lang="en" sz="16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Mulberry Molars </a:t>
            </a: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can be observed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6775700" y="4624825"/>
            <a:ext cx="23214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http://medind.nic.in/jao/t14/i4/jaot14i4p333.htm</a:t>
            </a:r>
            <a:endParaRPr sz="9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302750"/>
            <a:ext cx="37065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Hutchinson’s Incisors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604200" y="1312625"/>
            <a:ext cx="3000900" cy="29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  <a:latin typeface="Roboto"/>
                <a:ea typeface="Roboto"/>
                <a:cs typeface="Roboto"/>
                <a:sym typeface="Roboto"/>
              </a:rPr>
              <a:t>Hutchinson Incisors are a manifestation of congenital </a:t>
            </a:r>
            <a:r>
              <a:rPr lang="en">
                <a:solidFill>
                  <a:srgbClr val="93C47D"/>
                </a:solidFill>
                <a:latin typeface="Roboto"/>
                <a:ea typeface="Roboto"/>
                <a:cs typeface="Roboto"/>
                <a:sym typeface="Roboto"/>
              </a:rPr>
              <a:t>syphilis. Usually on maxillary central incisors they appear as peg shaped with a notched enamel. It is part of the characteristic Hutchinson’s triad which apart from hutchinson incisors includes interstitial keratitis and eighth nerve deafness.</a:t>
            </a:r>
            <a:endParaRPr>
              <a:solidFill>
                <a:srgbClr val="93C4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15475" y="4426650"/>
            <a:ext cx="3860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https://www.ncbi.nlm.nih.gov/pmc/articles/PMC3139286/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https://casereports.bmj.com/content/2011/bcr.11.2011.5130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7967" y="1105500"/>
            <a:ext cx="4816034" cy="3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288100" y="265025"/>
            <a:ext cx="8520600" cy="9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Hutchinson’s Incisors Radiographic Appearance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725" y="265025"/>
            <a:ext cx="697150" cy="6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00" y="265025"/>
            <a:ext cx="697150" cy="6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1800" y="1465050"/>
            <a:ext cx="4501225" cy="357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288100" y="265025"/>
            <a:ext cx="8520600" cy="9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Hutchinson’s Incisors Radiographic Appearance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725" y="265025"/>
            <a:ext cx="697150" cy="6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00" y="265025"/>
            <a:ext cx="697150" cy="6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1350" y="1314075"/>
            <a:ext cx="2655922" cy="37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288100" y="265025"/>
            <a:ext cx="8520600" cy="9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Hutchinson’s Incisors Radiographic Appearance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725" y="265025"/>
            <a:ext cx="697150" cy="6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00" y="265025"/>
            <a:ext cx="697150" cy="6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1975" y="1532525"/>
            <a:ext cx="5966356" cy="36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3822050" y="2831875"/>
            <a:ext cx="697200" cy="868200"/>
          </a:xfrm>
          <a:prstGeom prst="ellipse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25" y="302750"/>
            <a:ext cx="3706500" cy="6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Mulberry Molars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400" y="152375"/>
            <a:ext cx="4018526" cy="264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6275" y="2865575"/>
            <a:ext cx="3188099" cy="216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636325" y="1548525"/>
            <a:ext cx="3057300" cy="19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3C47D"/>
                </a:solidFill>
                <a:latin typeface="Roboto"/>
                <a:ea typeface="Roboto"/>
                <a:cs typeface="Roboto"/>
                <a:sym typeface="Roboto"/>
              </a:rPr>
              <a:t>Mulberry molars are also a key manifestation of congenital </a:t>
            </a:r>
            <a:r>
              <a:rPr lang="en" sz="1600">
                <a:solidFill>
                  <a:srgbClr val="93C47D"/>
                </a:solidFill>
                <a:latin typeface="Roboto"/>
                <a:ea typeface="Roboto"/>
                <a:cs typeface="Roboto"/>
                <a:sym typeface="Roboto"/>
              </a:rPr>
              <a:t>syphilis</a:t>
            </a:r>
            <a:r>
              <a:rPr lang="en" sz="1600">
                <a:solidFill>
                  <a:srgbClr val="93C47D"/>
                </a:solidFill>
                <a:latin typeface="Roboto"/>
                <a:ea typeface="Roboto"/>
                <a:cs typeface="Roboto"/>
                <a:sym typeface="Roboto"/>
              </a:rPr>
              <a:t>. They appear as abnormally shaped molars presenting multiple small bumps, similar to the mulberry fruit.</a:t>
            </a:r>
            <a:endParaRPr sz="1600">
              <a:solidFill>
                <a:srgbClr val="93C4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730700" y="4614525"/>
            <a:ext cx="34782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https://sdm.blogs.rutgers.edu/2017/11/as-syphilis-rate-increases-providers-learn-to-identify-oral-symptoms/?_ga=2.264666060.2130060824.1584539786-1663331311.1584539786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288100" y="265025"/>
            <a:ext cx="8520600" cy="9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Mulberry Molars</a:t>
            </a:r>
            <a:r>
              <a:rPr lang="en" sz="2400"/>
              <a:t> Radiographic Appearance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725" y="265025"/>
            <a:ext cx="697150" cy="6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00" y="265025"/>
            <a:ext cx="697150" cy="6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9150" y="754075"/>
            <a:ext cx="5745675" cy="427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288100" y="265025"/>
            <a:ext cx="8520600" cy="9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Mulberry Molars Radiographic Appearance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725" y="265025"/>
            <a:ext cx="697150" cy="6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00" y="265025"/>
            <a:ext cx="697150" cy="6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875" y="1290550"/>
            <a:ext cx="5142900" cy="3497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5331900" y="1642875"/>
            <a:ext cx="56700" cy="5946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5" name="Google Shape;125;p20"/>
          <p:cNvCxnSpPr/>
          <p:nvPr/>
        </p:nvCxnSpPr>
        <p:spPr>
          <a:xfrm flipH="1" rot="10800000">
            <a:off x="3199250" y="2794000"/>
            <a:ext cx="405900" cy="3021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288100" y="265025"/>
            <a:ext cx="8520600" cy="9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Mulberry Molars Radiographic Appearance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725" y="265025"/>
            <a:ext cx="697150" cy="6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00" y="265025"/>
            <a:ext cx="697150" cy="6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2225" y="1361250"/>
            <a:ext cx="5576975" cy="3782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1"/>
          <p:cNvCxnSpPr/>
          <p:nvPr/>
        </p:nvCxnSpPr>
        <p:spPr>
          <a:xfrm>
            <a:off x="5464000" y="2973425"/>
            <a:ext cx="302100" cy="4059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p21"/>
          <p:cNvCxnSpPr/>
          <p:nvPr/>
        </p:nvCxnSpPr>
        <p:spPr>
          <a:xfrm flipH="1" rot="10800000">
            <a:off x="6294425" y="4030300"/>
            <a:ext cx="245400" cy="6417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