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7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40"/>
  </p:normalViewPr>
  <p:slideViewPr>
    <p:cSldViewPr snapToGrid="0" snapToObjects="1">
      <p:cViewPr varScale="1">
        <p:scale>
          <a:sx n="107" d="100"/>
          <a:sy n="107" d="100"/>
        </p:scale>
        <p:origin x="49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4D2B3-64EC-9A42-AB19-6D9988C94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909786-13ED-5D47-9BC5-BF381AA0E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B7312-B292-AD4E-AF7E-55FA02650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1C07-B137-B14E-A7A6-C20115AF17B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4D38B-D334-5D40-8BD4-B26DC290E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07DCC-2A25-BA45-878A-65799BAB6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DFFB-BB07-A843-ABA7-3D2E7219B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7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877A3-46DC-5C49-B8C3-0E8F1AA35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47E310-7CDD-1749-AD43-B016AAC02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1F2BA-20DE-CF4D-A42D-4B726280E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1C07-B137-B14E-A7A6-C20115AF17B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3EBC3-06C1-9641-A8B3-3974B3998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07E59-3E63-7643-81FC-089172BAB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DFFB-BB07-A843-ABA7-3D2E7219B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6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68A806-02CF-E24E-B182-C8314B4FFD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1078CE-3347-6F4E-A798-4B2CDF078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ED92B-4933-0C4D-B30D-0C30E974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1C07-B137-B14E-A7A6-C20115AF17B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845F2-6D87-804B-BA69-728081251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F1424-47E2-D441-B140-051911C3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DFFB-BB07-A843-ABA7-3D2E7219B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7A53C-B6E8-7C4D-826F-F3292B40E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A2D5B-A012-764C-A2DD-942ED2B9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25EA1-9A1E-0546-8249-4C325A93F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1C07-B137-B14E-A7A6-C20115AF17B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45767-CA6F-B04C-B5B3-866380D5D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6A331-3C82-1D4A-A0BF-B7563D813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DFFB-BB07-A843-ABA7-3D2E7219B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3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43853-2A93-1146-861F-52A87ECD2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EFA9FB-AC79-EB48-9B60-A1A84DDCD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43677-CFC9-2C4E-AC28-544C8F3E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1C07-B137-B14E-A7A6-C20115AF17B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7EBDC-D0B5-774B-B7E1-4380DF986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8C64B-A5D4-3F4B-83B1-AD86EC87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DFFB-BB07-A843-ABA7-3D2E7219B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4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43D25-BD8F-2242-9CF8-FCE5A9D50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37B18-3508-5043-8155-36F86AFEA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03B4D-8F91-4845-AA34-3E8C359CB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201D0-DCB7-3A49-A000-A79C52808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1C07-B137-B14E-A7A6-C20115AF17B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1562C-3740-214F-9D07-11DA28AFA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33F68-A0BA-2B47-A3C5-44F7069D4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DFFB-BB07-A843-ABA7-3D2E7219B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9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3DBED-550A-E643-AA68-2E38EF372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7C45B0-C33B-4F48-AA87-36899813B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C2EBE6-C732-1347-8C43-F1FC4092A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137EA1-BE7A-524E-9E9C-5EF54BA30C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06313C-946E-0745-9061-071E67A81F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A41E39-EC7C-9148-B3B7-9D1500CAD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1C07-B137-B14E-A7A6-C20115AF17B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623DE3-E482-A141-8590-E5688FC91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DACE73-AB39-864B-8976-F0408B23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DFFB-BB07-A843-ABA7-3D2E7219B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6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3C1F4-223C-CF46-BA55-DED5E051D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C1EA6-A6B9-6240-BB06-58625C519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1C07-B137-B14E-A7A6-C20115AF17B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8EE956-E83E-6748-8582-E84AFEFD8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5E87B-0188-A34D-90E0-CDBE79F95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DFFB-BB07-A843-ABA7-3D2E7219B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2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235C3-5330-2A40-B1B1-4C851408B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1C07-B137-B14E-A7A6-C20115AF17B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BF6303-ED11-A443-BEE5-1AE81B422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B493DA-A043-E94D-843E-18A669029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DFFB-BB07-A843-ABA7-3D2E7219B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1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528E8-577D-EB4A-B263-2C3567D1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2285B-869A-3E41-9577-7469DF0BD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F51232-F43D-1B41-8FC1-E5DB503CD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21880E-64CB-1447-9757-E1BB38633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1C07-B137-B14E-A7A6-C20115AF17B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0E7730-AED9-D24A-9FD0-79B923FF5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D9960-B335-F64C-9D3D-A7A6E65CB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DFFB-BB07-A843-ABA7-3D2E7219B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2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B2F04-34E9-8A4D-ACE0-9B6A0693C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3B6AB9-7E14-9642-8AE8-09A77312E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3B3EB-9FEF-9747-95F8-F3D39F565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1E738-798D-A243-B9F9-AD537EAE7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1C07-B137-B14E-A7A6-C20115AF17B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14903-F698-DA47-989B-7E681A6C4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9B5BD-B418-E649-BD07-8EA225D1F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DFFB-BB07-A843-ABA7-3D2E7219B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8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1EDF80-F22E-694D-AC8E-7225CA270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0C521-5826-EF49-A4A8-7DECEC4E5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2CBAA-9C15-5344-88B0-29ABDBD01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11C07-B137-B14E-A7A6-C20115AF17B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D9058-9818-1F4D-A2B9-92DAFB45E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54298-D427-DD4C-ACDB-797E20A1F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4DFFB-BB07-A843-ABA7-3D2E7219B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8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hyperlink" Target="https://courses.lumenlearning.com/epcc-austincc-ap1-2/chapter/divisions-of-the-autonomic-nervous-system/" TargetMode="External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12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hyperlink" Target="https://svgsilh.com/673ab7/image/1925870.html" TargetMode="External"/><Relationship Id="rId5" Type="http://schemas.openxmlformats.org/officeDocument/2006/relationships/image" Target="../media/image14.sv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77C27C34-B4EB-A34C-9BC1-084F5AD8CF38}"/>
              </a:ext>
            </a:extLst>
          </p:cNvPr>
          <p:cNvGrpSpPr/>
          <p:nvPr/>
        </p:nvGrpSpPr>
        <p:grpSpPr>
          <a:xfrm>
            <a:off x="553637" y="3942309"/>
            <a:ext cx="733425" cy="2280804"/>
            <a:chOff x="9773947" y="1939674"/>
            <a:chExt cx="1031569" cy="4675439"/>
          </a:xfrm>
        </p:grpSpPr>
        <p:sp>
          <p:nvSpPr>
            <p:cNvPr id="12" name="Heart 11">
              <a:extLst>
                <a:ext uri="{FF2B5EF4-FFF2-40B4-BE49-F238E27FC236}">
                  <a16:creationId xmlns:a16="http://schemas.microsoft.com/office/drawing/2014/main" id="{2432AEFC-211C-5644-924D-7C355E4DD967}"/>
                </a:ext>
              </a:extLst>
            </p:cNvPr>
            <p:cNvSpPr/>
            <p:nvPr/>
          </p:nvSpPr>
          <p:spPr>
            <a:xfrm>
              <a:off x="9915895" y="4045752"/>
              <a:ext cx="567515" cy="579735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Graphic 21" descr="Eye with solid fill">
              <a:extLst>
                <a:ext uri="{FF2B5EF4-FFF2-40B4-BE49-F238E27FC236}">
                  <a16:creationId xmlns:a16="http://schemas.microsoft.com/office/drawing/2014/main" id="{DD714674-848A-7B4F-950C-38A9236CA5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773947" y="2972357"/>
              <a:ext cx="1031569" cy="1031569"/>
            </a:xfrm>
            <a:prstGeom prst="rect">
              <a:avLst/>
            </a:prstGeom>
          </p:spPr>
        </p:pic>
        <p:pic>
          <p:nvPicPr>
            <p:cNvPr id="24" name="Graphic 23" descr="Stomach with solid fill">
              <a:extLst>
                <a:ext uri="{FF2B5EF4-FFF2-40B4-BE49-F238E27FC236}">
                  <a16:creationId xmlns:a16="http://schemas.microsoft.com/office/drawing/2014/main" id="{DB854063-6C3C-E543-B4E4-6E6F0ABB6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809018" y="5833842"/>
              <a:ext cx="781271" cy="781271"/>
            </a:xfrm>
            <a:prstGeom prst="rect">
              <a:avLst/>
            </a:prstGeom>
          </p:spPr>
        </p:pic>
        <p:pic>
          <p:nvPicPr>
            <p:cNvPr id="26" name="Graphic 25" descr="Lungs with solid fill">
              <a:extLst>
                <a:ext uri="{FF2B5EF4-FFF2-40B4-BE49-F238E27FC236}">
                  <a16:creationId xmlns:a16="http://schemas.microsoft.com/office/drawing/2014/main" id="{76E54EEB-BAB3-024E-BCB3-E31F4D050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809018" y="4832446"/>
              <a:ext cx="914400" cy="914400"/>
            </a:xfrm>
            <a:prstGeom prst="rect">
              <a:avLst/>
            </a:prstGeom>
          </p:spPr>
        </p:pic>
        <p:pic>
          <p:nvPicPr>
            <p:cNvPr id="28" name="Graphic 27" descr="Water with solid fill">
              <a:extLst>
                <a:ext uri="{FF2B5EF4-FFF2-40B4-BE49-F238E27FC236}">
                  <a16:creationId xmlns:a16="http://schemas.microsoft.com/office/drawing/2014/main" id="{1358CBA1-395B-C243-A8D8-4E9391EA015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802523" y="1939674"/>
              <a:ext cx="914400" cy="914400"/>
            </a:xfrm>
            <a:prstGeom prst="rect">
              <a:avLst/>
            </a:prstGeom>
          </p:spPr>
        </p:pic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CB261F98-0ED3-3F43-B089-6FC05767C923}"/>
              </a:ext>
            </a:extLst>
          </p:cNvPr>
          <p:cNvSpPr txBox="1"/>
          <p:nvPr/>
        </p:nvSpPr>
        <p:spPr>
          <a:xfrm>
            <a:off x="2302668" y="243901"/>
            <a:ext cx="75866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PANS</a:t>
            </a:r>
          </a:p>
          <a:p>
            <a:pPr algn="ctr"/>
            <a:r>
              <a:rPr lang="en-US" sz="2000" i="1" dirty="0"/>
              <a:t>Parasympathetic Nervous System</a:t>
            </a:r>
          </a:p>
        </p:txBody>
      </p:sp>
      <p:pic>
        <p:nvPicPr>
          <p:cNvPr id="32" name="Graphic 31" descr="Brain in head with solid fill">
            <a:extLst>
              <a:ext uri="{FF2B5EF4-FFF2-40B4-BE49-F238E27FC236}">
                <a16:creationId xmlns:a16="http://schemas.microsoft.com/office/drawing/2014/main" id="{0BB5EC69-EED9-5547-B32D-F18A8F68DD5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07280" y="1133444"/>
            <a:ext cx="733425" cy="73342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34442DC0-8BF0-4C42-A9D9-9D4660E22BA6}"/>
              </a:ext>
            </a:extLst>
          </p:cNvPr>
          <p:cNvSpPr txBox="1"/>
          <p:nvPr/>
        </p:nvSpPr>
        <p:spPr>
          <a:xfrm>
            <a:off x="371475" y="1850512"/>
            <a:ext cx="2757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Cranial Nerves: </a:t>
            </a:r>
            <a:r>
              <a:rPr lang="en-US" dirty="0"/>
              <a:t>III, VII, IX, X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Spinal Nerves: </a:t>
            </a:r>
            <a:r>
              <a:rPr lang="en-US" dirty="0"/>
              <a:t>(S2-S4)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415A07D-ED6E-D54A-A55C-8C0FBE901395}"/>
              </a:ext>
            </a:extLst>
          </p:cNvPr>
          <p:cNvGrpSpPr/>
          <p:nvPr/>
        </p:nvGrpSpPr>
        <p:grpSpPr>
          <a:xfrm>
            <a:off x="371475" y="3243263"/>
            <a:ext cx="5724524" cy="628650"/>
            <a:chOff x="371475" y="3243263"/>
            <a:chExt cx="5724524" cy="628650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D089180-3E98-9F41-8424-F6073F44F3F7}"/>
                </a:ext>
              </a:extLst>
            </p:cNvPr>
            <p:cNvSpPr/>
            <p:nvPr/>
          </p:nvSpPr>
          <p:spPr>
            <a:xfrm>
              <a:off x="371475" y="3429000"/>
              <a:ext cx="364330" cy="314325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4A66F92-6356-C848-B6E9-1BBF16DB04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5805" y="3571873"/>
              <a:ext cx="5136358" cy="1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Left Bracket 42">
              <a:extLst>
                <a:ext uri="{FF2B5EF4-FFF2-40B4-BE49-F238E27FC236}">
                  <a16:creationId xmlns:a16="http://schemas.microsoft.com/office/drawing/2014/main" id="{0C907834-F161-5040-8D7E-49195D64B95B}"/>
                </a:ext>
              </a:extLst>
            </p:cNvPr>
            <p:cNvSpPr/>
            <p:nvPr/>
          </p:nvSpPr>
          <p:spPr>
            <a:xfrm>
              <a:off x="5872162" y="3243263"/>
              <a:ext cx="223837" cy="628650"/>
            </a:xfrm>
            <a:prstGeom prst="leftBracket">
              <a:avLst/>
            </a:prstGeom>
            <a:ln w="317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Oval 44">
            <a:extLst>
              <a:ext uri="{FF2B5EF4-FFF2-40B4-BE49-F238E27FC236}">
                <a16:creationId xmlns:a16="http://schemas.microsoft.com/office/drawing/2014/main" id="{04531E2F-9E51-7B44-9B23-9C915FFBA9D0}"/>
              </a:ext>
            </a:extLst>
          </p:cNvPr>
          <p:cNvSpPr/>
          <p:nvPr/>
        </p:nvSpPr>
        <p:spPr>
          <a:xfrm>
            <a:off x="6074567" y="3428999"/>
            <a:ext cx="364330" cy="31432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E828A3F-A884-B445-9975-8B4B7AB56E86}"/>
              </a:ext>
            </a:extLst>
          </p:cNvPr>
          <p:cNvCxnSpPr>
            <a:cxnSpLocks/>
          </p:cNvCxnSpPr>
          <p:nvPr/>
        </p:nvCxnSpPr>
        <p:spPr>
          <a:xfrm flipV="1">
            <a:off x="6438897" y="3564059"/>
            <a:ext cx="1554958" cy="2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eft Bracket 47">
            <a:extLst>
              <a:ext uri="{FF2B5EF4-FFF2-40B4-BE49-F238E27FC236}">
                <a16:creationId xmlns:a16="http://schemas.microsoft.com/office/drawing/2014/main" id="{A67CC628-5B66-1742-B400-21DA3DADF6C4}"/>
              </a:ext>
            </a:extLst>
          </p:cNvPr>
          <p:cNvSpPr/>
          <p:nvPr/>
        </p:nvSpPr>
        <p:spPr>
          <a:xfrm>
            <a:off x="7999882" y="3271836"/>
            <a:ext cx="223837" cy="628650"/>
          </a:xfrm>
          <a:prstGeom prst="leftBracket">
            <a:avLst/>
          </a:prstGeom>
          <a:ln w="317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loud 48">
            <a:extLst>
              <a:ext uri="{FF2B5EF4-FFF2-40B4-BE49-F238E27FC236}">
                <a16:creationId xmlns:a16="http://schemas.microsoft.com/office/drawing/2014/main" id="{569F7BFB-190B-E14B-B59A-F72B317CB773}"/>
              </a:ext>
            </a:extLst>
          </p:cNvPr>
          <p:cNvSpPr/>
          <p:nvPr/>
        </p:nvSpPr>
        <p:spPr>
          <a:xfrm>
            <a:off x="8205783" y="3048240"/>
            <a:ext cx="1647828" cy="1075841"/>
          </a:xfrm>
          <a:prstGeom prst="cloud">
            <a:avLst/>
          </a:prstGeom>
          <a:solidFill>
            <a:srgbClr val="FB79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928FEC5-701E-934E-A789-13A257377C60}"/>
              </a:ext>
            </a:extLst>
          </p:cNvPr>
          <p:cNvSpPr txBox="1"/>
          <p:nvPr/>
        </p:nvSpPr>
        <p:spPr>
          <a:xfrm>
            <a:off x="8469691" y="3295978"/>
            <a:ext cx="1039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Effector Organ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E521EC9-BD78-1E43-846D-CBE0B7BCC518}"/>
              </a:ext>
            </a:extLst>
          </p:cNvPr>
          <p:cNvSpPr txBox="1"/>
          <p:nvPr/>
        </p:nvSpPr>
        <p:spPr>
          <a:xfrm>
            <a:off x="1840705" y="3043238"/>
            <a:ext cx="2488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Pre-ganglionic Fiber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C8B8E57-F58A-0B40-BF1B-AD5B6E94561B}"/>
              </a:ext>
            </a:extLst>
          </p:cNvPr>
          <p:cNvSpPr txBox="1"/>
          <p:nvPr/>
        </p:nvSpPr>
        <p:spPr>
          <a:xfrm>
            <a:off x="6346027" y="2920097"/>
            <a:ext cx="1647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Post-Ganglionic Fiber</a:t>
            </a:r>
          </a:p>
        </p:txBody>
      </p:sp>
      <p:sp>
        <p:nvSpPr>
          <p:cNvPr id="54" name="Down Arrow 53">
            <a:extLst>
              <a:ext uri="{FF2B5EF4-FFF2-40B4-BE49-F238E27FC236}">
                <a16:creationId xmlns:a16="http://schemas.microsoft.com/office/drawing/2014/main" id="{72B6BDFB-F9BE-C64A-917F-769257B6FA6B}"/>
              </a:ext>
            </a:extLst>
          </p:cNvPr>
          <p:cNvSpPr/>
          <p:nvPr/>
        </p:nvSpPr>
        <p:spPr>
          <a:xfrm>
            <a:off x="6095999" y="2291932"/>
            <a:ext cx="250028" cy="8030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Up Arrow 55">
            <a:extLst>
              <a:ext uri="{FF2B5EF4-FFF2-40B4-BE49-F238E27FC236}">
                <a16:creationId xmlns:a16="http://schemas.microsoft.com/office/drawing/2014/main" id="{856ABCE7-FCB4-C847-B33D-7D8FFFBC9021}"/>
              </a:ext>
            </a:extLst>
          </p:cNvPr>
          <p:cNvSpPr/>
          <p:nvPr/>
        </p:nvSpPr>
        <p:spPr>
          <a:xfrm rot="1783187">
            <a:off x="5810761" y="4026311"/>
            <a:ext cx="254993" cy="7858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Hexagon 56">
            <a:extLst>
              <a:ext uri="{FF2B5EF4-FFF2-40B4-BE49-F238E27FC236}">
                <a16:creationId xmlns:a16="http://schemas.microsoft.com/office/drawing/2014/main" id="{3753C111-4B5B-BA4E-94E6-87F7768C1FE7}"/>
              </a:ext>
            </a:extLst>
          </p:cNvPr>
          <p:cNvSpPr/>
          <p:nvPr/>
        </p:nvSpPr>
        <p:spPr>
          <a:xfrm>
            <a:off x="5546840" y="1536040"/>
            <a:ext cx="1485900" cy="782576"/>
          </a:xfrm>
          <a:prstGeom prst="hexagon">
            <a:avLst/>
          </a:prstGeom>
          <a:solidFill>
            <a:srgbClr val="92D050"/>
          </a:solidFill>
          <a:ln>
            <a:solidFill>
              <a:schemeClr val="accent1">
                <a:shade val="50000"/>
                <a:alpha val="3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F1A8CEF-BC0B-F347-A997-7FBCC26968A8}"/>
              </a:ext>
            </a:extLst>
          </p:cNvPr>
          <p:cNvSpPr txBox="1"/>
          <p:nvPr/>
        </p:nvSpPr>
        <p:spPr>
          <a:xfrm>
            <a:off x="5596598" y="1623132"/>
            <a:ext cx="1320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Nicotinic Receptor</a:t>
            </a:r>
          </a:p>
        </p:txBody>
      </p:sp>
      <p:sp>
        <p:nvSpPr>
          <p:cNvPr id="60" name="Explosion 2 59">
            <a:extLst>
              <a:ext uri="{FF2B5EF4-FFF2-40B4-BE49-F238E27FC236}">
                <a16:creationId xmlns:a16="http://schemas.microsoft.com/office/drawing/2014/main" id="{F21702D6-C373-654D-B4C9-B47A967E0F13}"/>
              </a:ext>
            </a:extLst>
          </p:cNvPr>
          <p:cNvSpPr/>
          <p:nvPr/>
        </p:nvSpPr>
        <p:spPr>
          <a:xfrm rot="1291621">
            <a:off x="4077577" y="4729876"/>
            <a:ext cx="2772226" cy="1371600"/>
          </a:xfrm>
          <a:prstGeom prst="irregularSeal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34888-6B2C-CC41-AFDD-FA6A50020792}"/>
              </a:ext>
            </a:extLst>
          </p:cNvPr>
          <p:cNvSpPr txBox="1"/>
          <p:nvPr/>
        </p:nvSpPr>
        <p:spPr>
          <a:xfrm>
            <a:off x="4365741" y="5057031"/>
            <a:ext cx="1924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Neurotransmitter ACH (Acetylcholine)</a:t>
            </a:r>
          </a:p>
        </p:txBody>
      </p:sp>
      <p:sp>
        <p:nvSpPr>
          <p:cNvPr id="63" name="Explosion 2 62">
            <a:extLst>
              <a:ext uri="{FF2B5EF4-FFF2-40B4-BE49-F238E27FC236}">
                <a16:creationId xmlns:a16="http://schemas.microsoft.com/office/drawing/2014/main" id="{03C0A199-9430-DC49-88C9-B5D52877507D}"/>
              </a:ext>
            </a:extLst>
          </p:cNvPr>
          <p:cNvSpPr/>
          <p:nvPr/>
        </p:nvSpPr>
        <p:spPr>
          <a:xfrm rot="1291621">
            <a:off x="7624737" y="5011749"/>
            <a:ext cx="2772226" cy="1371600"/>
          </a:xfrm>
          <a:prstGeom prst="irregularSeal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7750996-F7D3-6B41-BE9D-A5F6700D9D7A}"/>
              </a:ext>
            </a:extLst>
          </p:cNvPr>
          <p:cNvSpPr txBox="1"/>
          <p:nvPr/>
        </p:nvSpPr>
        <p:spPr>
          <a:xfrm>
            <a:off x="7924219" y="5328262"/>
            <a:ext cx="1924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Neurotransmitter ACH (Acetylcholine)</a:t>
            </a:r>
          </a:p>
        </p:txBody>
      </p:sp>
      <p:sp>
        <p:nvSpPr>
          <p:cNvPr id="65" name="Up Arrow 64">
            <a:extLst>
              <a:ext uri="{FF2B5EF4-FFF2-40B4-BE49-F238E27FC236}">
                <a16:creationId xmlns:a16="http://schemas.microsoft.com/office/drawing/2014/main" id="{F19F50B3-883A-3949-A1AE-111FF0B0AD14}"/>
              </a:ext>
            </a:extLst>
          </p:cNvPr>
          <p:cNvSpPr/>
          <p:nvPr/>
        </p:nvSpPr>
        <p:spPr>
          <a:xfrm rot="1783187">
            <a:off x="8102236" y="4108839"/>
            <a:ext cx="254993" cy="7858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Hexagon 65">
            <a:extLst>
              <a:ext uri="{FF2B5EF4-FFF2-40B4-BE49-F238E27FC236}">
                <a16:creationId xmlns:a16="http://schemas.microsoft.com/office/drawing/2014/main" id="{B83EBA98-6274-D443-A7CA-2027F6A953FA}"/>
              </a:ext>
            </a:extLst>
          </p:cNvPr>
          <p:cNvSpPr/>
          <p:nvPr/>
        </p:nvSpPr>
        <p:spPr>
          <a:xfrm>
            <a:off x="8634612" y="1583458"/>
            <a:ext cx="1485900" cy="782576"/>
          </a:xfrm>
          <a:prstGeom prst="hexagon">
            <a:avLst/>
          </a:prstGeom>
          <a:solidFill>
            <a:srgbClr val="92D050"/>
          </a:solidFill>
          <a:ln>
            <a:solidFill>
              <a:schemeClr val="accent1">
                <a:shade val="50000"/>
                <a:alpha val="3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BD93672-F6DD-F040-8F68-208A143693AA}"/>
              </a:ext>
            </a:extLst>
          </p:cNvPr>
          <p:cNvSpPr txBox="1"/>
          <p:nvPr/>
        </p:nvSpPr>
        <p:spPr>
          <a:xfrm>
            <a:off x="8698800" y="1675624"/>
            <a:ext cx="1320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Muscarinic Receptor</a:t>
            </a:r>
          </a:p>
        </p:txBody>
      </p:sp>
      <p:sp>
        <p:nvSpPr>
          <p:cNvPr id="68" name="Down Arrow 67">
            <a:extLst>
              <a:ext uri="{FF2B5EF4-FFF2-40B4-BE49-F238E27FC236}">
                <a16:creationId xmlns:a16="http://schemas.microsoft.com/office/drawing/2014/main" id="{1328D2E7-5966-CC4C-836D-B14D377DD1C8}"/>
              </a:ext>
            </a:extLst>
          </p:cNvPr>
          <p:cNvSpPr/>
          <p:nvPr/>
        </p:nvSpPr>
        <p:spPr>
          <a:xfrm rot="1732247">
            <a:off x="8497285" y="2266717"/>
            <a:ext cx="248715" cy="10103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AD32244-D2D9-464E-935D-0C7DF036D285}"/>
              </a:ext>
            </a:extLst>
          </p:cNvPr>
          <p:cNvSpPr txBox="1"/>
          <p:nvPr/>
        </p:nvSpPr>
        <p:spPr>
          <a:xfrm>
            <a:off x="1202377" y="4014786"/>
            <a:ext cx="2949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Increases Pancreas Secretion.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DAE82CA-1656-EF4E-9CC8-73ADDFA7C3D0}"/>
              </a:ext>
            </a:extLst>
          </p:cNvPr>
          <p:cNvSpPr txBox="1"/>
          <p:nvPr/>
        </p:nvSpPr>
        <p:spPr>
          <a:xfrm>
            <a:off x="1202377" y="4429974"/>
            <a:ext cx="3226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Miosis (Constriction of the pupil.)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2B82ADE-2C30-7B45-99BC-99A41281D685}"/>
              </a:ext>
            </a:extLst>
          </p:cNvPr>
          <p:cNvSpPr txBox="1"/>
          <p:nvPr/>
        </p:nvSpPr>
        <p:spPr>
          <a:xfrm>
            <a:off x="1148085" y="5012807"/>
            <a:ext cx="3226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Decrease in Heart Rate.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0D1FFE9-8635-1946-A829-AAA2563F3C28}"/>
              </a:ext>
            </a:extLst>
          </p:cNvPr>
          <p:cNvSpPr txBox="1"/>
          <p:nvPr/>
        </p:nvSpPr>
        <p:spPr>
          <a:xfrm>
            <a:off x="1224074" y="5325300"/>
            <a:ext cx="3226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Bronchoconstriction (smooth muscle.)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2E34C3F-B8CD-0B4C-AECC-5DD8A8E01C01}"/>
              </a:ext>
            </a:extLst>
          </p:cNvPr>
          <p:cNvSpPr txBox="1"/>
          <p:nvPr/>
        </p:nvSpPr>
        <p:spPr>
          <a:xfrm>
            <a:off x="1096581" y="5897612"/>
            <a:ext cx="3226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Contraction of G.I Muscle.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E165A3-89BE-1542-9623-A8568A6A9E84}"/>
              </a:ext>
            </a:extLst>
          </p:cNvPr>
          <p:cNvSpPr txBox="1"/>
          <p:nvPr/>
        </p:nvSpPr>
        <p:spPr>
          <a:xfrm>
            <a:off x="10080155" y="6458127"/>
            <a:ext cx="1873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By Luis Marquez P</a:t>
            </a:r>
          </a:p>
        </p:txBody>
      </p:sp>
    </p:spTree>
    <p:extLst>
      <p:ext uri="{BB962C8B-B14F-4D97-AF65-F5344CB8AC3E}">
        <p14:creationId xmlns:p14="http://schemas.microsoft.com/office/powerpoint/2010/main" val="428653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xplosion 2 33">
            <a:extLst>
              <a:ext uri="{FF2B5EF4-FFF2-40B4-BE49-F238E27FC236}">
                <a16:creationId xmlns:a16="http://schemas.microsoft.com/office/drawing/2014/main" id="{B15074C2-B659-184B-967D-BEAD1F9DFFE6}"/>
              </a:ext>
            </a:extLst>
          </p:cNvPr>
          <p:cNvSpPr/>
          <p:nvPr/>
        </p:nvSpPr>
        <p:spPr>
          <a:xfrm rot="1291621">
            <a:off x="1507005" y="4761504"/>
            <a:ext cx="2772226" cy="1371600"/>
          </a:xfrm>
          <a:prstGeom prst="irregularSeal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FBA6D1-24A6-504B-9B17-525FB71BBBB4}"/>
              </a:ext>
            </a:extLst>
          </p:cNvPr>
          <p:cNvGrpSpPr/>
          <p:nvPr/>
        </p:nvGrpSpPr>
        <p:grpSpPr>
          <a:xfrm>
            <a:off x="8432610" y="22616"/>
            <a:ext cx="725678" cy="2894081"/>
            <a:chOff x="9773947" y="1939674"/>
            <a:chExt cx="1031569" cy="4675439"/>
          </a:xfrm>
          <a:solidFill>
            <a:srgbClr val="7030A0"/>
          </a:solidFill>
        </p:grpSpPr>
        <p:sp>
          <p:nvSpPr>
            <p:cNvPr id="5" name="Heart 4">
              <a:extLst>
                <a:ext uri="{FF2B5EF4-FFF2-40B4-BE49-F238E27FC236}">
                  <a16:creationId xmlns:a16="http://schemas.microsoft.com/office/drawing/2014/main" id="{D77D228B-C83A-F840-B033-2483502507DA}"/>
                </a:ext>
              </a:extLst>
            </p:cNvPr>
            <p:cNvSpPr/>
            <p:nvPr/>
          </p:nvSpPr>
          <p:spPr>
            <a:xfrm>
              <a:off x="9915895" y="4045752"/>
              <a:ext cx="567515" cy="579735"/>
            </a:xfrm>
            <a:prstGeom prst="hear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5" descr="Eye with solid fill">
              <a:extLst>
                <a:ext uri="{FF2B5EF4-FFF2-40B4-BE49-F238E27FC236}">
                  <a16:creationId xmlns:a16="http://schemas.microsoft.com/office/drawing/2014/main" id="{D0B4D998-89CC-7242-B84D-9635EB1D12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773947" y="2972357"/>
              <a:ext cx="1031569" cy="1031569"/>
            </a:xfrm>
            <a:prstGeom prst="rect">
              <a:avLst/>
            </a:prstGeom>
          </p:spPr>
        </p:pic>
        <p:pic>
          <p:nvPicPr>
            <p:cNvPr id="7" name="Graphic 6" descr="Stomach with solid fill">
              <a:extLst>
                <a:ext uri="{FF2B5EF4-FFF2-40B4-BE49-F238E27FC236}">
                  <a16:creationId xmlns:a16="http://schemas.microsoft.com/office/drawing/2014/main" id="{2E408212-F5BA-C246-AE17-D03921DAF8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809018" y="5833842"/>
              <a:ext cx="781271" cy="781271"/>
            </a:xfrm>
            <a:prstGeom prst="rect">
              <a:avLst/>
            </a:prstGeom>
          </p:spPr>
        </p:pic>
        <p:pic>
          <p:nvPicPr>
            <p:cNvPr id="8" name="Graphic 7" descr="Lungs with solid fill">
              <a:extLst>
                <a:ext uri="{FF2B5EF4-FFF2-40B4-BE49-F238E27FC236}">
                  <a16:creationId xmlns:a16="http://schemas.microsoft.com/office/drawing/2014/main" id="{6FED85EC-B972-6548-A300-9ECA163338B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809018" y="4832446"/>
              <a:ext cx="914400" cy="914400"/>
            </a:xfrm>
            <a:prstGeom prst="rect">
              <a:avLst/>
            </a:prstGeom>
          </p:spPr>
        </p:pic>
        <p:pic>
          <p:nvPicPr>
            <p:cNvPr id="9" name="Graphic 8" descr="Water with solid fill">
              <a:extLst>
                <a:ext uri="{FF2B5EF4-FFF2-40B4-BE49-F238E27FC236}">
                  <a16:creationId xmlns:a16="http://schemas.microsoft.com/office/drawing/2014/main" id="{8596279D-3FBA-BE4E-8843-9F621724DA3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802523" y="1939674"/>
              <a:ext cx="914400" cy="914400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07475DB-4B57-0D49-8B70-190B7B60FB42}"/>
              </a:ext>
            </a:extLst>
          </p:cNvPr>
          <p:cNvSpPr txBox="1"/>
          <p:nvPr/>
        </p:nvSpPr>
        <p:spPr>
          <a:xfrm>
            <a:off x="1828049" y="178573"/>
            <a:ext cx="75866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SANS</a:t>
            </a:r>
          </a:p>
          <a:p>
            <a:pPr algn="ctr"/>
            <a:r>
              <a:rPr lang="en-US" sz="2000" i="1" dirty="0"/>
              <a:t>Sympathetic Nervous System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91647E7-8796-8D40-9183-B0D68A2BA72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437022" y="685141"/>
            <a:ext cx="604505" cy="120900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EF87094-8E22-5F4E-9478-EBCCFC16F050}"/>
              </a:ext>
            </a:extLst>
          </p:cNvPr>
          <p:cNvSpPr txBox="1"/>
          <p:nvPr/>
        </p:nvSpPr>
        <p:spPr>
          <a:xfrm>
            <a:off x="923925" y="1289646"/>
            <a:ext cx="275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Spinal Nerves: </a:t>
            </a:r>
            <a:r>
              <a:rPr lang="en-US" dirty="0"/>
              <a:t>T1 to L2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D1D7CBC-504A-D14B-A84B-0465124B27D0}"/>
              </a:ext>
            </a:extLst>
          </p:cNvPr>
          <p:cNvGrpSpPr/>
          <p:nvPr/>
        </p:nvGrpSpPr>
        <p:grpSpPr>
          <a:xfrm>
            <a:off x="200025" y="3429000"/>
            <a:ext cx="2486026" cy="682624"/>
            <a:chOff x="371475" y="3243263"/>
            <a:chExt cx="5724524" cy="62865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F2FFB2B-E5A8-604C-8611-0D987D8AFB01}"/>
                </a:ext>
              </a:extLst>
            </p:cNvPr>
            <p:cNvSpPr/>
            <p:nvPr/>
          </p:nvSpPr>
          <p:spPr>
            <a:xfrm>
              <a:off x="371475" y="3429000"/>
              <a:ext cx="364330" cy="314325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6D02663-DD75-A344-B1D1-B26352470FF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5805" y="3571873"/>
              <a:ext cx="5136358" cy="1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Left Bracket 16">
              <a:extLst>
                <a:ext uri="{FF2B5EF4-FFF2-40B4-BE49-F238E27FC236}">
                  <a16:creationId xmlns:a16="http://schemas.microsoft.com/office/drawing/2014/main" id="{5981859E-9C1B-EE46-9705-96108E699605}"/>
                </a:ext>
              </a:extLst>
            </p:cNvPr>
            <p:cNvSpPr/>
            <p:nvPr/>
          </p:nvSpPr>
          <p:spPr>
            <a:xfrm>
              <a:off x="5872162" y="3243263"/>
              <a:ext cx="223837" cy="628650"/>
            </a:xfrm>
            <a:prstGeom prst="leftBracket">
              <a:avLst/>
            </a:prstGeom>
            <a:ln w="317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5CD3632-F0BD-3D4E-9B8C-7B2410CECCD0}"/>
              </a:ext>
            </a:extLst>
          </p:cNvPr>
          <p:cNvGrpSpPr/>
          <p:nvPr/>
        </p:nvGrpSpPr>
        <p:grpSpPr>
          <a:xfrm>
            <a:off x="2739700" y="3398769"/>
            <a:ext cx="4936694" cy="628650"/>
            <a:chOff x="371475" y="3243263"/>
            <a:chExt cx="5724524" cy="62865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ADA2694-49D7-9041-95F4-E4C8FFAF0BA4}"/>
                </a:ext>
              </a:extLst>
            </p:cNvPr>
            <p:cNvSpPr/>
            <p:nvPr/>
          </p:nvSpPr>
          <p:spPr>
            <a:xfrm>
              <a:off x="371475" y="3429000"/>
              <a:ext cx="364330" cy="314325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20CB827-C7D6-CE42-9B0E-FE4258414E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5805" y="3571873"/>
              <a:ext cx="5136358" cy="1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Left Bracket 20">
              <a:extLst>
                <a:ext uri="{FF2B5EF4-FFF2-40B4-BE49-F238E27FC236}">
                  <a16:creationId xmlns:a16="http://schemas.microsoft.com/office/drawing/2014/main" id="{2B47E3F5-F561-8F43-ABD0-58896C75D869}"/>
                </a:ext>
              </a:extLst>
            </p:cNvPr>
            <p:cNvSpPr/>
            <p:nvPr/>
          </p:nvSpPr>
          <p:spPr>
            <a:xfrm>
              <a:off x="5872162" y="3243263"/>
              <a:ext cx="223837" cy="628650"/>
            </a:xfrm>
            <a:prstGeom prst="leftBracket">
              <a:avLst/>
            </a:prstGeom>
            <a:ln w="317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Cloud 21">
            <a:extLst>
              <a:ext uri="{FF2B5EF4-FFF2-40B4-BE49-F238E27FC236}">
                <a16:creationId xmlns:a16="http://schemas.microsoft.com/office/drawing/2014/main" id="{5639B0DB-4FA8-1F47-A842-C1A5CC9D7CBE}"/>
              </a:ext>
            </a:extLst>
          </p:cNvPr>
          <p:cNvSpPr/>
          <p:nvPr/>
        </p:nvSpPr>
        <p:spPr>
          <a:xfrm>
            <a:off x="7676394" y="3076816"/>
            <a:ext cx="1647828" cy="1075841"/>
          </a:xfrm>
          <a:prstGeom prst="cloud">
            <a:avLst/>
          </a:prstGeom>
          <a:solidFill>
            <a:srgbClr val="FB79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FE62B5-63C4-CC48-A9C5-4EACA7DFAED9}"/>
              </a:ext>
            </a:extLst>
          </p:cNvPr>
          <p:cNvSpPr txBox="1"/>
          <p:nvPr/>
        </p:nvSpPr>
        <p:spPr>
          <a:xfrm>
            <a:off x="7882400" y="3291570"/>
            <a:ext cx="1039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Effector Organ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7DB58BB-3B69-0147-9865-BAED1DFB2F7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117602" y="1894150"/>
            <a:ext cx="923925" cy="92392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4DE8A3AD-C0F6-C346-B087-BCC8367E8F49}"/>
              </a:ext>
            </a:extLst>
          </p:cNvPr>
          <p:cNvSpPr txBox="1"/>
          <p:nvPr/>
        </p:nvSpPr>
        <p:spPr>
          <a:xfrm>
            <a:off x="923925" y="1934304"/>
            <a:ext cx="2524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Adrenal Medulla: </a:t>
            </a:r>
            <a:r>
              <a:rPr lang="en-US" dirty="0"/>
              <a:t>Epinephrin, Norepinephrine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72A88B-6DBE-9043-B724-6ABE91B6800E}"/>
              </a:ext>
            </a:extLst>
          </p:cNvPr>
          <p:cNvSpPr txBox="1"/>
          <p:nvPr/>
        </p:nvSpPr>
        <p:spPr>
          <a:xfrm>
            <a:off x="335501" y="3316842"/>
            <a:ext cx="2033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Pre-ganglionic Fiber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E5992FF-2755-9741-AC65-C2660CA470F5}"/>
              </a:ext>
            </a:extLst>
          </p:cNvPr>
          <p:cNvSpPr txBox="1"/>
          <p:nvPr/>
        </p:nvSpPr>
        <p:spPr>
          <a:xfrm>
            <a:off x="4035836" y="3286611"/>
            <a:ext cx="2252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Post-Ganglionic Fiber</a:t>
            </a:r>
          </a:p>
        </p:txBody>
      </p:sp>
      <p:sp>
        <p:nvSpPr>
          <p:cNvPr id="30" name="Hexagon 29">
            <a:extLst>
              <a:ext uri="{FF2B5EF4-FFF2-40B4-BE49-F238E27FC236}">
                <a16:creationId xmlns:a16="http://schemas.microsoft.com/office/drawing/2014/main" id="{5A066E70-240E-6C4C-A5A5-1368CD75A345}"/>
              </a:ext>
            </a:extLst>
          </p:cNvPr>
          <p:cNvSpPr/>
          <p:nvPr/>
        </p:nvSpPr>
        <p:spPr>
          <a:xfrm>
            <a:off x="3149940" y="1781476"/>
            <a:ext cx="1485900" cy="782576"/>
          </a:xfrm>
          <a:prstGeom prst="hexagon">
            <a:avLst/>
          </a:prstGeom>
          <a:solidFill>
            <a:srgbClr val="92D050"/>
          </a:solidFill>
          <a:ln>
            <a:solidFill>
              <a:schemeClr val="accent1">
                <a:shade val="50000"/>
                <a:alpha val="3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69D505D-A696-2444-BDF4-81EB16ADF31E}"/>
              </a:ext>
            </a:extLst>
          </p:cNvPr>
          <p:cNvSpPr txBox="1"/>
          <p:nvPr/>
        </p:nvSpPr>
        <p:spPr>
          <a:xfrm>
            <a:off x="3232756" y="1824160"/>
            <a:ext cx="1320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Nicotinic Receptor</a:t>
            </a:r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7F84C6EA-A961-C044-8954-6CF492D98F68}"/>
              </a:ext>
            </a:extLst>
          </p:cNvPr>
          <p:cNvSpPr/>
          <p:nvPr/>
        </p:nvSpPr>
        <p:spPr>
          <a:xfrm rot="1377964">
            <a:off x="2936184" y="2510500"/>
            <a:ext cx="232557" cy="9112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134D924-8BDB-704D-A1F1-30645B1624E3}"/>
              </a:ext>
            </a:extLst>
          </p:cNvPr>
          <p:cNvSpPr txBox="1"/>
          <p:nvPr/>
        </p:nvSpPr>
        <p:spPr>
          <a:xfrm>
            <a:off x="1828049" y="5121014"/>
            <a:ext cx="1924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Neurotransmitter ACH (Acetylcholine)</a:t>
            </a:r>
          </a:p>
        </p:txBody>
      </p:sp>
      <p:sp>
        <p:nvSpPr>
          <p:cNvPr id="35" name="Up Arrow 34">
            <a:extLst>
              <a:ext uri="{FF2B5EF4-FFF2-40B4-BE49-F238E27FC236}">
                <a16:creationId xmlns:a16="http://schemas.microsoft.com/office/drawing/2014/main" id="{8D4A940A-3813-D740-90C0-632D7A01FB83}"/>
              </a:ext>
            </a:extLst>
          </p:cNvPr>
          <p:cNvSpPr/>
          <p:nvPr/>
        </p:nvSpPr>
        <p:spPr>
          <a:xfrm>
            <a:off x="2686051" y="4052360"/>
            <a:ext cx="220252" cy="75285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id="{25EA6D7E-A80A-B443-B399-9982FB7F77AB}"/>
              </a:ext>
            </a:extLst>
          </p:cNvPr>
          <p:cNvSpPr/>
          <p:nvPr/>
        </p:nvSpPr>
        <p:spPr>
          <a:xfrm>
            <a:off x="5373414" y="1442830"/>
            <a:ext cx="2524124" cy="1453316"/>
          </a:xfrm>
          <a:prstGeom prst="hexagon">
            <a:avLst/>
          </a:prstGeom>
          <a:solidFill>
            <a:srgbClr val="92D050"/>
          </a:solidFill>
          <a:ln>
            <a:solidFill>
              <a:schemeClr val="accent1">
                <a:shade val="50000"/>
                <a:alpha val="3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33F3925-1487-D94E-ABF1-19277D9830E7}"/>
              </a:ext>
            </a:extLst>
          </p:cNvPr>
          <p:cNvSpPr txBox="1"/>
          <p:nvPr/>
        </p:nvSpPr>
        <p:spPr>
          <a:xfrm>
            <a:off x="5425174" y="1401199"/>
            <a:ext cx="23681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Receptors:</a:t>
            </a:r>
          </a:p>
          <a:p>
            <a:pPr algn="ctr"/>
            <a:r>
              <a:rPr lang="en-US" dirty="0"/>
              <a:t>⍺- Vasoconstriction</a:t>
            </a:r>
          </a:p>
          <a:p>
            <a:pPr algn="ctr"/>
            <a:r>
              <a:rPr lang="el-GR" dirty="0"/>
              <a:t>β1</a:t>
            </a:r>
            <a:r>
              <a:rPr lang="en-US" dirty="0"/>
              <a:t>- Increase HR and BP</a:t>
            </a:r>
          </a:p>
          <a:p>
            <a:pPr algn="ctr"/>
            <a:r>
              <a:rPr lang="el-GR" dirty="0"/>
              <a:t>β2</a:t>
            </a:r>
            <a:r>
              <a:rPr lang="en-US" dirty="0"/>
              <a:t>- Bronchodilation and Vasodilation</a:t>
            </a:r>
          </a:p>
          <a:p>
            <a:pPr algn="ctr"/>
            <a:endParaRPr lang="en-US" dirty="0"/>
          </a:p>
        </p:txBody>
      </p:sp>
      <p:sp>
        <p:nvSpPr>
          <p:cNvPr id="38" name="Down Arrow 37">
            <a:extLst>
              <a:ext uri="{FF2B5EF4-FFF2-40B4-BE49-F238E27FC236}">
                <a16:creationId xmlns:a16="http://schemas.microsoft.com/office/drawing/2014/main" id="{EDE13D6C-A89C-504C-9E5E-9E2018E34E75}"/>
              </a:ext>
            </a:extLst>
          </p:cNvPr>
          <p:cNvSpPr/>
          <p:nvPr/>
        </p:nvSpPr>
        <p:spPr>
          <a:xfrm rot="20115710">
            <a:off x="7456142" y="2926898"/>
            <a:ext cx="123045" cy="3387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Explosion 2 38">
            <a:extLst>
              <a:ext uri="{FF2B5EF4-FFF2-40B4-BE49-F238E27FC236}">
                <a16:creationId xmlns:a16="http://schemas.microsoft.com/office/drawing/2014/main" id="{8C09995C-C8AC-4449-9D7F-4A1E1DA1D813}"/>
              </a:ext>
            </a:extLst>
          </p:cNvPr>
          <p:cNvSpPr/>
          <p:nvPr/>
        </p:nvSpPr>
        <p:spPr>
          <a:xfrm rot="1291621">
            <a:off x="7117302" y="4667938"/>
            <a:ext cx="2946640" cy="1731373"/>
          </a:xfrm>
          <a:prstGeom prst="irregularSeal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7D22FF3-0BC6-C948-8250-F900AB0D5BBD}"/>
              </a:ext>
            </a:extLst>
          </p:cNvPr>
          <p:cNvSpPr txBox="1"/>
          <p:nvPr/>
        </p:nvSpPr>
        <p:spPr>
          <a:xfrm>
            <a:off x="7440197" y="4995469"/>
            <a:ext cx="1924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Neurotransmitters: </a:t>
            </a:r>
          </a:p>
          <a:p>
            <a:pPr algn="ctr"/>
            <a:r>
              <a:rPr lang="en-US" sz="1600" dirty="0"/>
              <a:t>Epinephrin (⍺ and </a:t>
            </a:r>
            <a:r>
              <a:rPr lang="el-GR" sz="1600" dirty="0"/>
              <a:t>β</a:t>
            </a:r>
            <a:r>
              <a:rPr lang="en-US" sz="1600" dirty="0"/>
              <a:t>)</a:t>
            </a:r>
          </a:p>
          <a:p>
            <a:pPr algn="ctr"/>
            <a:r>
              <a:rPr lang="en-US" sz="1600" dirty="0"/>
              <a:t>Norepinephrine (Mostly ⍺)</a:t>
            </a:r>
          </a:p>
        </p:txBody>
      </p:sp>
      <p:sp>
        <p:nvSpPr>
          <p:cNvPr id="41" name="Up Arrow 40">
            <a:extLst>
              <a:ext uri="{FF2B5EF4-FFF2-40B4-BE49-F238E27FC236}">
                <a16:creationId xmlns:a16="http://schemas.microsoft.com/office/drawing/2014/main" id="{FF9BDDC4-B1E6-694A-96F3-D52FCACBDB75}"/>
              </a:ext>
            </a:extLst>
          </p:cNvPr>
          <p:cNvSpPr/>
          <p:nvPr/>
        </p:nvSpPr>
        <p:spPr>
          <a:xfrm>
            <a:off x="7660420" y="4111624"/>
            <a:ext cx="193032" cy="7997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56AA0D2-144C-0A41-B693-FF27EEF3EF73}"/>
              </a:ext>
            </a:extLst>
          </p:cNvPr>
          <p:cNvSpPr txBox="1"/>
          <p:nvPr/>
        </p:nvSpPr>
        <p:spPr>
          <a:xfrm>
            <a:off x="9006881" y="138423"/>
            <a:ext cx="3080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Decreases Pancreas Secretion.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DF77504-1A14-8D40-B8F8-7892AD12A448}"/>
              </a:ext>
            </a:extLst>
          </p:cNvPr>
          <p:cNvSpPr txBox="1"/>
          <p:nvPr/>
        </p:nvSpPr>
        <p:spPr>
          <a:xfrm>
            <a:off x="9092785" y="785853"/>
            <a:ext cx="1722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Mydriasis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F97B3F3-B753-7840-B886-E28EDAF36A03}"/>
              </a:ext>
            </a:extLst>
          </p:cNvPr>
          <p:cNvSpPr txBox="1"/>
          <p:nvPr/>
        </p:nvSpPr>
        <p:spPr>
          <a:xfrm>
            <a:off x="9002445" y="1205328"/>
            <a:ext cx="3080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Increases Cardiac Output, HR and BP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F982157-D3A7-5B4D-8B18-399E61E950F4}"/>
              </a:ext>
            </a:extLst>
          </p:cNvPr>
          <p:cNvSpPr txBox="1"/>
          <p:nvPr/>
        </p:nvSpPr>
        <p:spPr>
          <a:xfrm>
            <a:off x="9051490" y="1901802"/>
            <a:ext cx="3080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Bronchodilation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1E432B3-46EE-234D-8805-FDAF4117DE0B}"/>
              </a:ext>
            </a:extLst>
          </p:cNvPr>
          <p:cNvSpPr txBox="1"/>
          <p:nvPr/>
        </p:nvSpPr>
        <p:spPr>
          <a:xfrm>
            <a:off x="8922045" y="2509762"/>
            <a:ext cx="3185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Relaxation of G.I smooth muscle</a:t>
            </a:r>
          </a:p>
        </p:txBody>
      </p:sp>
      <p:sp>
        <p:nvSpPr>
          <p:cNvPr id="49" name="Oval Callout 48">
            <a:extLst>
              <a:ext uri="{FF2B5EF4-FFF2-40B4-BE49-F238E27FC236}">
                <a16:creationId xmlns:a16="http://schemas.microsoft.com/office/drawing/2014/main" id="{236FE894-6AC8-DD49-86FE-6D683DEAC361}"/>
              </a:ext>
            </a:extLst>
          </p:cNvPr>
          <p:cNvSpPr/>
          <p:nvPr/>
        </p:nvSpPr>
        <p:spPr>
          <a:xfrm>
            <a:off x="4434191" y="4411464"/>
            <a:ext cx="2468228" cy="177501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F91CC21-8ACD-0D41-93D9-90E4B011588B}"/>
              </a:ext>
            </a:extLst>
          </p:cNvPr>
          <p:cNvSpPr txBox="1"/>
          <p:nvPr/>
        </p:nvSpPr>
        <p:spPr>
          <a:xfrm>
            <a:off x="4592963" y="4573219"/>
            <a:ext cx="2107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chemeClr val="bg1"/>
                </a:solidFill>
              </a:rPr>
              <a:t>Remember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We have one heart (</a:t>
            </a:r>
            <a:r>
              <a:rPr lang="el-GR" dirty="0">
                <a:solidFill>
                  <a:schemeClr val="bg1"/>
                </a:solidFill>
              </a:rPr>
              <a:t>β1</a:t>
            </a:r>
            <a:r>
              <a:rPr lang="en-US" dirty="0">
                <a:solidFill>
                  <a:schemeClr val="bg1"/>
                </a:solidFill>
              </a:rPr>
              <a:t>).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We Have two lungs (</a:t>
            </a:r>
            <a:r>
              <a:rPr lang="el-GR" dirty="0">
                <a:solidFill>
                  <a:schemeClr val="bg1"/>
                </a:solidFill>
              </a:rPr>
              <a:t>β</a:t>
            </a:r>
            <a:r>
              <a:rPr lang="en-US" dirty="0">
                <a:solidFill>
                  <a:schemeClr val="bg1"/>
                </a:solidFill>
              </a:rPr>
              <a:t>2)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AFA7C8B-64F2-B349-9E4B-FD79F20B8746}"/>
              </a:ext>
            </a:extLst>
          </p:cNvPr>
          <p:cNvSpPr txBox="1"/>
          <p:nvPr/>
        </p:nvSpPr>
        <p:spPr>
          <a:xfrm>
            <a:off x="10080155" y="6458127"/>
            <a:ext cx="1873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By Luis Marquez P</a:t>
            </a:r>
          </a:p>
        </p:txBody>
      </p:sp>
    </p:spTree>
    <p:extLst>
      <p:ext uri="{BB962C8B-B14F-4D97-AF65-F5344CB8AC3E}">
        <p14:creationId xmlns:p14="http://schemas.microsoft.com/office/powerpoint/2010/main" val="1832104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3215</TotalTime>
  <Words>170</Words>
  <Application>Microsoft Macintosh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Matteo Ceurvels</dc:creator>
  <cp:lastModifiedBy>Matteo Ceurvels</cp:lastModifiedBy>
  <cp:revision>11</cp:revision>
  <dcterms:created xsi:type="dcterms:W3CDTF">2020-12-15T17:05:34Z</dcterms:created>
  <dcterms:modified xsi:type="dcterms:W3CDTF">2020-12-17T22:46:43Z</dcterms:modified>
</cp:coreProperties>
</file>