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5a1a8c6bf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5a1a8c6bf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5a1a8c6bf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5a1a8c6bf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5a1a8c6bf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5a1a8c6bf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5a1a8c6bf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5a1a8c6bf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5a1a8c6bf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5a1a8c6bf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5a1a8c6bf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5a1a8c6bf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5a1a8c6bf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5a1a8c6bf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5a1a8c6bf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5a1a8c6bf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1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5.jpg"/><Relationship Id="rId6" Type="http://schemas.openxmlformats.org/officeDocument/2006/relationships/image" Target="../media/image7.jpg"/><Relationship Id="rId7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4.jpg"/><Relationship Id="rId6" Type="http://schemas.openxmlformats.org/officeDocument/2006/relationships/image" Target="../media/image10.jpg"/><Relationship Id="rId7" Type="http://schemas.openxmlformats.org/officeDocument/2006/relationships/image" Target="../media/image19.jpg"/><Relationship Id="rId8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1804350" y="392975"/>
            <a:ext cx="5535300" cy="10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Dens In Dente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7534375" y="4473575"/>
            <a:ext cx="14808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Luis Marquez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125" y="2271599"/>
            <a:ext cx="3269726" cy="21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9450" y="1201126"/>
            <a:ext cx="2370900" cy="317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type="title"/>
          </p:nvPr>
        </p:nvSpPr>
        <p:spPr>
          <a:xfrm>
            <a:off x="1297500" y="393750"/>
            <a:ext cx="37989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</a:t>
            </a:r>
            <a:endParaRPr/>
          </a:p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1248525" y="1022225"/>
            <a:ext cx="4385100" cy="3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Rare tooth malformation where there is an infolding of enamel into the dentin.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Also known as “Dens Invaginatus” or “Tooth Within a Tooth”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Low prevalence, 0.3 to 10% of the population.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Maxillary lateral incisors are the most affected followed by central incisors. Very rare on premolars.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Men are three times more likely to be affected than women.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4250" y="209163"/>
            <a:ext cx="1949625" cy="472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730" y="33700"/>
            <a:ext cx="4278125" cy="50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2672550" y="246800"/>
            <a:ext cx="37989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Etiology</a:t>
            </a:r>
            <a:endParaRPr sz="3000"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5196775" y="973225"/>
            <a:ext cx="3798900" cy="3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Dens in Dente is a developmental </a:t>
            </a:r>
            <a:r>
              <a:rPr lang="en" sz="1400"/>
              <a:t>anomaly</a:t>
            </a:r>
            <a:r>
              <a:rPr lang="en" sz="1400"/>
              <a:t> that occurs during tooth formation. It can be due to: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Rapid proliferation of the internal enamel epithelium invading dental </a:t>
            </a:r>
            <a:r>
              <a:rPr lang="en" sz="1400"/>
              <a:t>papilla. (Genetic factor).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Retardation of a focal group cells with the surrounding ones proliferating normally.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Growth pressure from adjacent tooth germs.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Infections.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Trauma.</a:t>
            </a:r>
            <a:endParaRPr sz="1400"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3975"/>
            <a:ext cx="2890525" cy="22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500" y="1014575"/>
            <a:ext cx="4016825" cy="18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0426" y="2853975"/>
            <a:ext cx="2006900" cy="22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1297500" y="393750"/>
            <a:ext cx="37989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</a:t>
            </a:r>
            <a:endParaRPr/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1008250" y="1022225"/>
            <a:ext cx="3798900" cy="412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</a:rPr>
              <a:t>Type I: </a:t>
            </a:r>
            <a:r>
              <a:rPr lang="en" sz="1200">
                <a:solidFill>
                  <a:srgbClr val="FFFFFF"/>
                </a:solidFill>
              </a:rPr>
              <a:t>Partial invagination. It is limited to the crown of tooth. The lesion does not extend </a:t>
            </a:r>
            <a:r>
              <a:rPr lang="en" sz="1200">
                <a:solidFill>
                  <a:srgbClr val="FFFFFF"/>
                </a:solidFill>
              </a:rPr>
              <a:t>past</a:t>
            </a:r>
            <a:r>
              <a:rPr lang="en" sz="1200">
                <a:solidFill>
                  <a:srgbClr val="FFFFFF"/>
                </a:solidFill>
              </a:rPr>
              <a:t> the cementoenamel junction (CEJ) or the pulp.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</a:rPr>
              <a:t>Type II: </a:t>
            </a:r>
            <a:r>
              <a:rPr lang="en" sz="1200">
                <a:solidFill>
                  <a:srgbClr val="FFFFFF"/>
                </a:solidFill>
              </a:rPr>
              <a:t>Partial invagination. It extends beyond the crown and CEJ. Pulp may be involved but remain within the root anatomy. There is no communication of the lesion with periodontal ligament (PDL)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III a: </a:t>
            </a:r>
            <a:r>
              <a:rPr lang="en" sz="1200">
                <a:solidFill>
                  <a:srgbClr val="FFFFFF"/>
                </a:solidFill>
              </a:rPr>
              <a:t>Complete invagination. It extends through root and communicates with PDL. It usually does not involve the pulp but can cause anatomical malformation.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III b: </a:t>
            </a:r>
            <a:r>
              <a:rPr lang="en" sz="1200">
                <a:solidFill>
                  <a:srgbClr val="FFFFFF"/>
                </a:solidFill>
              </a:rPr>
              <a:t>Complete invagination. It extends through the root and communicates with PDL through apical foramen. Pulpal anatomy may not be directly involved but can cause disruption to the dental anatomy.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300" y="1333600"/>
            <a:ext cx="4285700" cy="28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1297500" y="393750"/>
            <a:ext cx="7038900" cy="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the Dental Team</a:t>
            </a: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850" y="283725"/>
            <a:ext cx="1229375" cy="12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1489550" y="1304200"/>
            <a:ext cx="5848800" cy="3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As Dental Hygienists we have a crucial role in detecting tooth structure anomalies as we are the first  clinical point of contact with patients in the Dental Office.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X Rays and clinical examination are the main tools to diagnose Dens In Dente.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Patients must be made aware of the condition and the possible causes.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Depending of the extent and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involvement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of the pulp, treatment may include conservative measures like Sealants or composite fillings to more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involved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procedures like Root Canal Treatments, crowns and extractions.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842" y="3606592"/>
            <a:ext cx="1302700" cy="13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1062" y="3739348"/>
            <a:ext cx="2046951" cy="13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1297500" y="1488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Findings</a:t>
            </a: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3975"/>
            <a:ext cx="2890525" cy="22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950" y="1019100"/>
            <a:ext cx="2540926" cy="18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4200" y="3097075"/>
            <a:ext cx="4605251" cy="18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899" y="1019100"/>
            <a:ext cx="2816118" cy="17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29250" y="1105125"/>
            <a:ext cx="2857500" cy="17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>
            <p:ph type="title"/>
          </p:nvPr>
        </p:nvSpPr>
        <p:spPr>
          <a:xfrm>
            <a:off x="993800" y="1390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Radiological Findings</a:t>
            </a:r>
            <a:endParaRPr/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675" y="2852150"/>
            <a:ext cx="1643375" cy="22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375" y="941725"/>
            <a:ext cx="1584425" cy="18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2050" y="2812775"/>
            <a:ext cx="3104350" cy="224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0800" y="941725"/>
            <a:ext cx="2666885" cy="18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350" y="1686325"/>
            <a:ext cx="2176500" cy="29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73150" y="330196"/>
            <a:ext cx="1643375" cy="2347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425" y="83825"/>
            <a:ext cx="305515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/>
        </p:nvSpPr>
        <p:spPr>
          <a:xfrm>
            <a:off x="6701625" y="3635925"/>
            <a:ext cx="21162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Triple Dens In Dente on second mandibular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premolar.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From Indian Journal of Dental Research</a:t>
            </a:r>
            <a:endParaRPr i="1"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