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80046-042B-4E17-9CD1-3E9931143A14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CCE91-BC3E-478A-9FE9-617D1552F1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80046-042B-4E17-9CD1-3E9931143A14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CCE91-BC3E-478A-9FE9-617D1552F1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80046-042B-4E17-9CD1-3E9931143A14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CCE91-BC3E-478A-9FE9-617D1552F1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80046-042B-4E17-9CD1-3E9931143A14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CCE91-BC3E-478A-9FE9-617D1552F1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80046-042B-4E17-9CD1-3E9931143A14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CCE91-BC3E-478A-9FE9-617D1552F1C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80046-042B-4E17-9CD1-3E9931143A14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CCE91-BC3E-478A-9FE9-617D1552F1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80046-042B-4E17-9CD1-3E9931143A14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CCE91-BC3E-478A-9FE9-617D1552F1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80046-042B-4E17-9CD1-3E9931143A14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CCE91-BC3E-478A-9FE9-617D1552F1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80046-042B-4E17-9CD1-3E9931143A14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CCE91-BC3E-478A-9FE9-617D1552F1C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80046-042B-4E17-9CD1-3E9931143A14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CCE91-BC3E-478A-9FE9-617D1552F1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80046-042B-4E17-9CD1-3E9931143A14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9CCE91-BC3E-478A-9FE9-617D1552F1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6A80046-042B-4E17-9CD1-3E9931143A14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69CCE91-BC3E-478A-9FE9-617D1552F1CE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7360" y="1447800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dirty="0" smtClean="0"/>
              <a:t>              </a:t>
            </a:r>
            <a:r>
              <a:rPr lang="en-US" sz="7200" dirty="0" smtClean="0"/>
              <a:t>Lymphadenopathy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7406640" cy="17526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               </a:t>
            </a:r>
            <a:r>
              <a:rPr lang="en-US" dirty="0" err="1" smtClean="0"/>
              <a:t>Lili</a:t>
            </a:r>
            <a:r>
              <a:rPr lang="en-US" dirty="0" smtClean="0"/>
              <a:t> Wu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DEN 1114/SEC D216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0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Lymphadenopathy?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 patient has an active disease process, e.g. infection, inflammatory conditions, an abscess, or cancer, in a specific region of the body, the region’s lymph nodes respond.</a:t>
            </a:r>
          </a:p>
          <a:p>
            <a:r>
              <a:rPr lang="en-US" dirty="0" smtClean="0"/>
              <a:t>The resultant increase in size and change in consistency of the lymphoid tissue is considered </a:t>
            </a:r>
            <a:r>
              <a:rPr lang="en-US" dirty="0" smtClean="0">
                <a:solidFill>
                  <a:srgbClr val="0070C0"/>
                </a:solidFill>
              </a:rPr>
              <a:t>lymphadenopathy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21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Etiology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19400" y="1295400"/>
            <a:ext cx="6114288" cy="489204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Each lymph node consists of organized lymphoid tissue and lymphocytes that actively filter toxic products from the lymph.</a:t>
            </a:r>
          </a:p>
          <a:p>
            <a:r>
              <a:rPr lang="en-US" sz="2400" dirty="0" smtClean="0"/>
              <a:t>Lymphadenopathy is a result from an increase in both the </a:t>
            </a:r>
            <a:r>
              <a:rPr lang="en-US" sz="2400" dirty="0" smtClean="0">
                <a:solidFill>
                  <a:srgbClr val="0070C0"/>
                </a:solidFill>
              </a:rPr>
              <a:t>size </a:t>
            </a:r>
            <a:r>
              <a:rPr lang="en-US" sz="2400" dirty="0" smtClean="0"/>
              <a:t>of each individual lymphocyte and the </a:t>
            </a:r>
            <a:r>
              <a:rPr lang="en-US" sz="2400" dirty="0" smtClean="0">
                <a:solidFill>
                  <a:srgbClr val="0070C0"/>
                </a:solidFill>
              </a:rPr>
              <a:t>overall cell count</a:t>
            </a:r>
            <a:r>
              <a:rPr lang="en-US" sz="2400" dirty="0" smtClean="0"/>
              <a:t> in the lymphoid tissue. </a:t>
            </a:r>
          </a:p>
          <a:p>
            <a:r>
              <a:rPr lang="en-US" sz="2400" dirty="0" smtClean="0"/>
              <a:t>The lymphoid tissue becomes better able to fight the disease process with more larger lymphocytes and increased numbers. </a:t>
            </a:r>
            <a:endParaRPr lang="en-US" sz="24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219200"/>
            <a:ext cx="1951777" cy="1981200"/>
          </a:xfrm>
        </p:spPr>
      </p:pic>
    </p:spTree>
    <p:extLst>
      <p:ext uri="{BB962C8B-B14F-4D97-AF65-F5344CB8AC3E}">
        <p14:creationId xmlns:p14="http://schemas.microsoft.com/office/powerpoint/2010/main" val="296351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How is lymphadenopathy diagnosed?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Extraoral</a:t>
            </a:r>
            <a:r>
              <a:rPr lang="en-US" dirty="0" smtClean="0"/>
              <a:t> examination</a:t>
            </a:r>
          </a:p>
          <a:p>
            <a:r>
              <a:rPr lang="en-US" dirty="0" err="1" smtClean="0"/>
              <a:t>Inraoral</a:t>
            </a:r>
            <a:r>
              <a:rPr lang="en-US" dirty="0" smtClean="0"/>
              <a:t> examination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752725"/>
            <a:ext cx="5715000" cy="39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65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Extraoral</a:t>
            </a:r>
            <a:r>
              <a:rPr lang="en-US" dirty="0" smtClean="0"/>
              <a:t> Examination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* </a:t>
            </a:r>
            <a:r>
              <a:rPr lang="en-US" sz="2700" dirty="0" smtClean="0"/>
              <a:t>Healthy lymph nodes are usually not palpable.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Infected lymph nodes:</a:t>
            </a:r>
          </a:p>
          <a:p>
            <a:r>
              <a:rPr lang="en-US" dirty="0" smtClean="0"/>
              <a:t>Firm</a:t>
            </a:r>
          </a:p>
          <a:p>
            <a:r>
              <a:rPr lang="en-US" dirty="0" smtClean="0"/>
              <a:t>Tender</a:t>
            </a:r>
          </a:p>
          <a:p>
            <a:r>
              <a:rPr lang="en-US" dirty="0" smtClean="0"/>
              <a:t>Enlarged and warm</a:t>
            </a:r>
          </a:p>
          <a:p>
            <a:r>
              <a:rPr lang="en-US" dirty="0" smtClean="0"/>
              <a:t>Bilateral</a:t>
            </a:r>
          </a:p>
          <a:p>
            <a:r>
              <a:rPr lang="en-US" dirty="0" smtClean="0"/>
              <a:t>Freely movable</a:t>
            </a:r>
          </a:p>
          <a:p>
            <a:r>
              <a:rPr lang="en-US" dirty="0" smtClean="0"/>
              <a:t>Feel a bit like a swollen grape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Malignancies(cancer):</a:t>
            </a:r>
          </a:p>
          <a:p>
            <a:r>
              <a:rPr lang="en-US" dirty="0" smtClean="0"/>
              <a:t>Firm</a:t>
            </a:r>
          </a:p>
          <a:p>
            <a:r>
              <a:rPr lang="en-US" dirty="0" err="1" smtClean="0"/>
              <a:t>Nontender</a:t>
            </a:r>
            <a:endParaRPr lang="en-US" dirty="0" smtClean="0"/>
          </a:p>
          <a:p>
            <a:r>
              <a:rPr lang="en-US" dirty="0" smtClean="0"/>
              <a:t>Stuck to each other</a:t>
            </a:r>
          </a:p>
          <a:p>
            <a:r>
              <a:rPr lang="en-US" dirty="0" smtClean="0"/>
              <a:t>Fixed and attached to underlying tissue.</a:t>
            </a:r>
          </a:p>
          <a:p>
            <a:r>
              <a:rPr lang="en-US" dirty="0" smtClean="0"/>
              <a:t>Unilateral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8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it look like?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371600"/>
            <a:ext cx="2819400" cy="2628899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1371600"/>
            <a:ext cx="2528444" cy="26288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4644" y="1371599"/>
            <a:ext cx="2489210" cy="2628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073" y="4000500"/>
            <a:ext cx="3048000" cy="253322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4000499"/>
            <a:ext cx="3456709" cy="2533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8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74676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Intraoral Examination</a:t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Lymphadenopathy can also occur in the intraoral </a:t>
            </a:r>
            <a:r>
              <a:rPr lang="en-US" sz="2800" dirty="0" err="1" smtClean="0">
                <a:solidFill>
                  <a:srgbClr val="0070C0"/>
                </a:solidFill>
              </a:rPr>
              <a:t>tonsillar</a:t>
            </a:r>
            <a:r>
              <a:rPr lang="en-US" sz="2800" dirty="0" smtClean="0">
                <a:solidFill>
                  <a:srgbClr val="0070C0"/>
                </a:solidFill>
              </a:rPr>
              <a:t> tissues</a:t>
            </a:r>
            <a:r>
              <a:rPr lang="en-US" sz="2800" dirty="0" smtClean="0"/>
              <a:t>, causing tissue enlargement that can be detected during intraoral examination.</a:t>
            </a:r>
          </a:p>
          <a:p>
            <a:r>
              <a:rPr lang="en-US" sz="2800" dirty="0" smtClean="0"/>
              <a:t>The intraoral tonsils may be tender when palpated.</a:t>
            </a:r>
          </a:p>
          <a:p>
            <a:r>
              <a:rPr lang="en-US" sz="2800" dirty="0" smtClean="0"/>
              <a:t>The condition may cause airway obstruction and lead to infection of the </a:t>
            </a:r>
            <a:r>
              <a:rPr lang="en-US" sz="2800" dirty="0" err="1" smtClean="0"/>
              <a:t>tonsillar</a:t>
            </a:r>
            <a:r>
              <a:rPr lang="en-US" sz="2800" dirty="0" smtClean="0"/>
              <a:t> tissue.</a:t>
            </a:r>
          </a:p>
        </p:txBody>
      </p:sp>
    </p:spTree>
    <p:extLst>
      <p:ext uri="{BB962C8B-B14F-4D97-AF65-F5344CB8AC3E}">
        <p14:creationId xmlns:p14="http://schemas.microsoft.com/office/powerpoint/2010/main" val="231432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it look like?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466307"/>
            <a:ext cx="3254376" cy="241989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447800"/>
            <a:ext cx="3305174" cy="2514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4186989"/>
            <a:ext cx="3124200" cy="239478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1" y="4186990"/>
            <a:ext cx="3305174" cy="239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15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the Dental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Dental professionals must understand the relationship between node location and node drainage patterns throughout the head and neck.</a:t>
            </a:r>
          </a:p>
          <a:p>
            <a:r>
              <a:rPr lang="en-US" sz="2400" dirty="0" smtClean="0"/>
              <a:t>Perform routine </a:t>
            </a:r>
            <a:r>
              <a:rPr lang="en-US" sz="2400" dirty="0" err="1" smtClean="0"/>
              <a:t>extraoral</a:t>
            </a:r>
            <a:r>
              <a:rPr lang="en-US" sz="2400" dirty="0" smtClean="0"/>
              <a:t> and intraoral examinations on patients.</a:t>
            </a:r>
          </a:p>
          <a:p>
            <a:r>
              <a:rPr lang="en-US" sz="2400" dirty="0" smtClean="0"/>
              <a:t>Record and document any susceptible findings and palpable lymph nodes.</a:t>
            </a:r>
          </a:p>
          <a:p>
            <a:r>
              <a:rPr lang="en-US" sz="2400" dirty="0" smtClean="0"/>
              <a:t>A medical referral may be needed.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579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123</TotalTime>
  <Words>286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               Lymphadenopathy</vt:lpstr>
      <vt:lpstr>What is Lymphadenopathy?</vt:lpstr>
      <vt:lpstr>                  Etiology</vt:lpstr>
      <vt:lpstr>How is lymphadenopathy diagnosed?</vt:lpstr>
      <vt:lpstr>Extraoral Examination  * Healthy lymph nodes are usually not palpable.</vt:lpstr>
      <vt:lpstr>How does it look like?</vt:lpstr>
      <vt:lpstr>                  Intraoral Examination  </vt:lpstr>
      <vt:lpstr>How does it look like?</vt:lpstr>
      <vt:lpstr>Role of the Dental Team</vt:lpstr>
    </vt:vector>
  </TitlesOfParts>
  <Company>SUNY AGREEMENT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Lymphadenopathy</dc:title>
  <dc:creator>Lili</dc:creator>
  <cp:lastModifiedBy>Lili</cp:lastModifiedBy>
  <cp:revision>20</cp:revision>
  <dcterms:created xsi:type="dcterms:W3CDTF">2013-12-06T21:18:56Z</dcterms:created>
  <dcterms:modified xsi:type="dcterms:W3CDTF">2013-12-06T23:22:29Z</dcterms:modified>
</cp:coreProperties>
</file>