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82" r:id="rId3"/>
    <p:sldId id="274" r:id="rId4"/>
    <p:sldId id="259" r:id="rId5"/>
    <p:sldId id="280" r:id="rId6"/>
    <p:sldId id="271" r:id="rId7"/>
    <p:sldId id="272" r:id="rId8"/>
    <p:sldId id="257" r:id="rId9"/>
    <p:sldId id="260" r:id="rId10"/>
    <p:sldId id="262" r:id="rId11"/>
    <p:sldId id="261" r:id="rId12"/>
    <p:sldId id="258" r:id="rId13"/>
    <p:sldId id="263" r:id="rId14"/>
    <p:sldId id="278" r:id="rId15"/>
    <p:sldId id="264" r:id="rId16"/>
    <p:sldId id="273" r:id="rId17"/>
    <p:sldId id="270" r:id="rId18"/>
    <p:sldId id="265" r:id="rId19"/>
    <p:sldId id="267" r:id="rId20"/>
    <p:sldId id="268" r:id="rId21"/>
    <p:sldId id="269" r:id="rId22"/>
    <p:sldId id="275" r:id="rId23"/>
    <p:sldId id="276" r:id="rId24"/>
    <p:sldId id="279" r:id="rId25"/>
    <p:sldId id="277" r:id="rId26"/>
    <p:sldId id="28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60759" autoAdjust="0"/>
  </p:normalViewPr>
  <p:slideViewPr>
    <p:cSldViewPr>
      <p:cViewPr varScale="1">
        <p:scale>
          <a:sx n="36" d="100"/>
          <a:sy n="36" d="100"/>
        </p:scale>
        <p:origin x="-570"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A92198B-EE48-4543-861A-1DE887348216}" type="datetimeFigureOut">
              <a:rPr lang="en-US" smtClean="0"/>
              <a:pPr/>
              <a:t>12/18/2013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2F09231-A5B8-42F3-9888-89916EBD291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DE65118-DA7F-42BA-8272-AC2C28749A93}" type="datetimeFigureOut">
              <a:rPr lang="en-US" smtClean="0"/>
              <a:pPr/>
              <a:t>12/18/2013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8409556-9742-4EE1-B8AB-ACA3D30A1E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ews-medical.net/health/What-are-Hormones.aspx"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news-medical.net/health/The-Human-Brain.aspx" TargetMode="External"/><Relationship Id="rId5" Type="http://schemas.openxmlformats.org/officeDocument/2006/relationships/hyperlink" Target="http://www.news-medical.net/health/What-is-Digestion.aspx" TargetMode="External"/><Relationship Id="rId4" Type="http://schemas.openxmlformats.org/officeDocument/2006/relationships/hyperlink" Target="http://www.news-medical.net/health/What-is-Vitamin-D.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ews-medical.net/health/Atherosclerosis.aspx"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news-medical.net/health/What-is-a-Stroke.aspx" TargetMode="External"/><Relationship Id="rId5" Type="http://schemas.openxmlformats.org/officeDocument/2006/relationships/hyperlink" Target="http://www.news-medical.net/health/What-is-a-Heart-Attack.aspx" TargetMode="External"/><Relationship Id="rId4" Type="http://schemas.openxmlformats.org/officeDocument/2006/relationships/hyperlink" Target="http://www.news-medical.net/health/What-is-angina.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Cholestero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en.wikipedia.org/wiki/Hypercholesterolemi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Cholesterol" TargetMode="External"/><Relationship Id="rId7" Type="http://schemas.openxmlformats.org/officeDocument/2006/relationships/hyperlink" Target="http://en.wikipedia.org/wiki/Foam_cel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Lipid" TargetMode="External"/><Relationship Id="rId5" Type="http://schemas.openxmlformats.org/officeDocument/2006/relationships/hyperlink" Target="http://en.wikipedia.org/wiki/Lipidosis" TargetMode="External"/><Relationship Id="rId4" Type="http://schemas.openxmlformats.org/officeDocument/2006/relationships/hyperlink" Target="http://en.wikipedia.org/wiki/Tend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0" i="0" dirty="0" smtClean="0">
                <a:solidFill>
                  <a:srgbClr val="616161"/>
                </a:solidFill>
                <a:latin typeface="Verdana"/>
              </a:rPr>
              <a:t>Cholesterol is a fatty substance that is waxy and exists as small molecules within the human body. It is found in all cells of the body. </a:t>
            </a:r>
          </a:p>
          <a:p>
            <a:pPr algn="l"/>
            <a:endParaRPr lang="en-US" b="0" i="0" dirty="0" smtClean="0">
              <a:solidFill>
                <a:srgbClr val="616161"/>
              </a:solidFill>
              <a:latin typeface="Verdana"/>
            </a:endParaRPr>
          </a:p>
          <a:p>
            <a:pPr algn="l"/>
            <a:r>
              <a:rPr lang="en-US" b="0" i="0" dirty="0" smtClean="0">
                <a:solidFill>
                  <a:srgbClr val="616161"/>
                </a:solidFill>
                <a:latin typeface="Verdana"/>
              </a:rPr>
              <a:t>Cholesterol is an essential component that makes </a:t>
            </a:r>
            <a:r>
              <a:rPr lang="en-US" b="0" i="0" u="none" strike="noStrike" dirty="0" smtClean="0">
                <a:solidFill>
                  <a:srgbClr val="3097C1"/>
                </a:solidFill>
                <a:latin typeface="Verdana"/>
                <a:hlinkClick r:id="rId3"/>
              </a:rPr>
              <a:t>hormones</a:t>
            </a:r>
            <a:r>
              <a:rPr lang="en-US" b="0" i="0" dirty="0" smtClean="0">
                <a:solidFill>
                  <a:srgbClr val="616161"/>
                </a:solidFill>
                <a:latin typeface="Verdana"/>
              </a:rPr>
              <a:t>, bile acids, </a:t>
            </a:r>
            <a:r>
              <a:rPr lang="en-US" b="0" i="0" u="none" strike="noStrike" dirty="0" smtClean="0">
                <a:solidFill>
                  <a:srgbClr val="3097C1"/>
                </a:solidFill>
                <a:latin typeface="Verdana"/>
                <a:hlinkClick r:id="rId4"/>
              </a:rPr>
              <a:t>vitamin D</a:t>
            </a:r>
            <a:r>
              <a:rPr lang="en-US" b="0" i="0" dirty="0" smtClean="0">
                <a:solidFill>
                  <a:srgbClr val="616161"/>
                </a:solidFill>
                <a:latin typeface="Verdana"/>
              </a:rPr>
              <a:t>, and substances that help in the </a:t>
            </a:r>
            <a:r>
              <a:rPr lang="en-US" b="0" i="0" u="none" strike="noStrike" dirty="0" smtClean="0">
                <a:solidFill>
                  <a:srgbClr val="3097C1"/>
                </a:solidFill>
                <a:latin typeface="Verdana"/>
                <a:hlinkClick r:id="rId5"/>
              </a:rPr>
              <a:t>digestion</a:t>
            </a:r>
            <a:r>
              <a:rPr lang="en-US" b="0" i="0" dirty="0" smtClean="0">
                <a:solidFill>
                  <a:srgbClr val="616161"/>
                </a:solidFill>
                <a:latin typeface="Verdana"/>
              </a:rPr>
              <a:t> of food.</a:t>
            </a:r>
          </a:p>
          <a:p>
            <a:pPr algn="l"/>
            <a:r>
              <a:rPr lang="en-US" b="0" i="0" dirty="0" smtClean="0">
                <a:solidFill>
                  <a:srgbClr val="616161"/>
                </a:solidFill>
                <a:latin typeface="Verdana"/>
              </a:rPr>
              <a:t>The cholesterols in the body are also important for cell structures, nerves, </a:t>
            </a:r>
            <a:r>
              <a:rPr lang="en-US" b="0" i="0" u="none" strike="noStrike" dirty="0" smtClean="0">
                <a:solidFill>
                  <a:srgbClr val="3097C1"/>
                </a:solidFill>
                <a:latin typeface="Verdana"/>
                <a:hlinkClick r:id="rId6"/>
              </a:rPr>
              <a:t>brain</a:t>
            </a:r>
            <a:r>
              <a:rPr lang="en-US" b="0" i="0" dirty="0" smtClean="0">
                <a:solidFill>
                  <a:srgbClr val="616161"/>
                </a:solidFill>
                <a:latin typeface="Verdana"/>
              </a:rPr>
              <a:t>, liver and other organs as well. </a:t>
            </a:r>
          </a:p>
          <a:p>
            <a:pPr algn="l"/>
            <a:endParaRPr lang="en-US" b="0" i="0" dirty="0" smtClean="0">
              <a:solidFill>
                <a:srgbClr val="616161"/>
              </a:solidFill>
              <a:latin typeface="Verdana"/>
            </a:endParaRPr>
          </a:p>
          <a:p>
            <a:pPr algn="l"/>
            <a:r>
              <a:rPr lang="en-US" b="0" i="0" dirty="0" smtClean="0">
                <a:solidFill>
                  <a:srgbClr val="616161"/>
                </a:solidFill>
                <a:latin typeface="Verdana"/>
              </a:rPr>
              <a:t>HDL cholesterol is called “good” cholesterol. This is because it carries cholesterol from other parts of the body and brings them back to the liver for breakdown and removal or for reuse.</a:t>
            </a:r>
          </a:p>
        </p:txBody>
      </p:sp>
      <p:sp>
        <p:nvSpPr>
          <p:cNvPr id="4" name="Slide Number Placeholder 3"/>
          <p:cNvSpPr>
            <a:spLocks noGrp="1"/>
          </p:cNvSpPr>
          <p:nvPr>
            <p:ph type="sldNum" sz="quarter" idx="10"/>
          </p:nvPr>
        </p:nvSpPr>
        <p:spPr/>
        <p:txBody>
          <a:bodyPr/>
          <a:lstStyle/>
          <a:p>
            <a:fld id="{08409556-9742-4EE1-B8AB-ACA3D30A1E3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solidFill>
                  <a:srgbClr val="616161"/>
                </a:solidFill>
                <a:latin typeface="Verdana"/>
              </a:rPr>
              <a:t>The body is able to synthesize all the cholesterol it needs. The liver produces about 1,000 milligrams of cholesterol a day and this can meet the needs of the body. Cholesterol is also found in the foods that one consumes.</a:t>
            </a:r>
          </a:p>
          <a:p>
            <a:endParaRPr lang="en-US" dirty="0"/>
          </a:p>
        </p:txBody>
      </p:sp>
      <p:sp>
        <p:nvSpPr>
          <p:cNvPr id="4" name="Slide Number Placeholder 3"/>
          <p:cNvSpPr>
            <a:spLocks noGrp="1"/>
          </p:cNvSpPr>
          <p:nvPr>
            <p:ph type="sldNum" sz="quarter" idx="10"/>
          </p:nvPr>
        </p:nvSpPr>
        <p:spPr/>
        <p:txBody>
          <a:bodyPr/>
          <a:lstStyle/>
          <a:p>
            <a:fld id="{08409556-9742-4EE1-B8AB-ACA3D30A1E3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LDL cholesterol sometimes is called “bad” cholesterol.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 high level of LDL cholesterol in the arteries can lead to a build-up within the walls leading to narrowing and blockages. This is called </a:t>
            </a:r>
            <a:r>
              <a:rPr lang="en-US" sz="1200" b="0" i="0" u="none" strike="noStrike" kern="1200" dirty="0" smtClean="0">
                <a:solidFill>
                  <a:schemeClr val="tx1"/>
                </a:solidFill>
                <a:latin typeface="+mn-lt"/>
                <a:ea typeface="+mn-ea"/>
                <a:cs typeface="+mn-cs"/>
                <a:hlinkClick r:id="rId3"/>
              </a:rPr>
              <a:t>atherosclerosis</a:t>
            </a:r>
            <a:r>
              <a:rPr lang="en-US" sz="1200" b="0" i="0" kern="1200" dirty="0" smtClean="0">
                <a:solidFill>
                  <a:schemeClr val="tx1"/>
                </a:solidFill>
                <a:latin typeface="+mn-lt"/>
                <a:ea typeface="+mn-ea"/>
                <a:cs typeface="+mn-cs"/>
              </a:rPr>
              <a:t>.</a:t>
            </a:r>
            <a:r>
              <a:rPr lang="en-US" b="0" i="0" dirty="0" smtClean="0">
                <a:solidFill>
                  <a:srgbClr val="616161"/>
                </a:solidFill>
                <a:latin typeface="Verdana"/>
              </a:rPr>
              <a:t> </a:t>
            </a:r>
          </a:p>
          <a:p>
            <a:endParaRPr lang="en-US" b="0" i="0" dirty="0" smtClean="0">
              <a:solidFill>
                <a:srgbClr val="616161"/>
              </a:solidFill>
              <a:latin typeface="Verdana"/>
            </a:endParaRPr>
          </a:p>
          <a:p>
            <a:r>
              <a:rPr lang="en-US" b="0" i="0" dirty="0" smtClean="0">
                <a:solidFill>
                  <a:srgbClr val="616161"/>
                </a:solidFill>
                <a:latin typeface="Verdana"/>
              </a:rPr>
              <a:t>In vital arteries of the heart (coronary arteries), brain and other organs, atherosclerosis can cause major life-threatening problems. </a:t>
            </a:r>
          </a:p>
          <a:p>
            <a:endParaRPr lang="en-US" b="0" i="0" dirty="0" smtClean="0">
              <a:solidFill>
                <a:srgbClr val="616161"/>
              </a:solidFill>
              <a:latin typeface="Verdana"/>
            </a:endParaRPr>
          </a:p>
          <a:p>
            <a:r>
              <a:rPr lang="en-US" b="0" i="0" dirty="0" smtClean="0">
                <a:solidFill>
                  <a:srgbClr val="616161"/>
                </a:solidFill>
                <a:latin typeface="Verdana"/>
              </a:rPr>
              <a:t>Some of these include </a:t>
            </a:r>
            <a:r>
              <a:rPr lang="en-US" b="0" i="0" u="none" strike="noStrike" dirty="0" smtClean="0">
                <a:solidFill>
                  <a:srgbClr val="3097C1"/>
                </a:solidFill>
                <a:latin typeface="Verdana"/>
                <a:hlinkClick r:id="rId4"/>
              </a:rPr>
              <a:t>angina</a:t>
            </a:r>
            <a:r>
              <a:rPr lang="en-US" b="0" i="0" dirty="0" smtClean="0">
                <a:solidFill>
                  <a:srgbClr val="616161"/>
                </a:solidFill>
                <a:latin typeface="Verdana"/>
              </a:rPr>
              <a:t>, </a:t>
            </a:r>
            <a:r>
              <a:rPr lang="en-US" b="0" i="0" u="none" strike="noStrike" dirty="0" smtClean="0">
                <a:solidFill>
                  <a:srgbClr val="3097C1"/>
                </a:solidFill>
                <a:latin typeface="Verdana"/>
                <a:hlinkClick r:id="rId5"/>
              </a:rPr>
              <a:t>heart </a:t>
            </a:r>
            <a:r>
              <a:rPr lang="en-US" b="0" i="0" u="none" strike="noStrike" dirty="0" err="1" smtClean="0">
                <a:solidFill>
                  <a:srgbClr val="3097C1"/>
                </a:solidFill>
                <a:latin typeface="Verdana"/>
                <a:hlinkClick r:id="rId5"/>
              </a:rPr>
              <a:t>attacks</a:t>
            </a:r>
            <a:r>
              <a:rPr lang="en-US" b="0" i="0" dirty="0" err="1" smtClean="0">
                <a:solidFill>
                  <a:srgbClr val="616161"/>
                </a:solidFill>
                <a:latin typeface="Verdana"/>
              </a:rPr>
              <a:t>and</a:t>
            </a:r>
            <a:r>
              <a:rPr lang="en-US" b="0" i="0" dirty="0" smtClean="0">
                <a:solidFill>
                  <a:srgbClr val="616161"/>
                </a:solidFill>
                <a:latin typeface="Verdana"/>
              </a:rPr>
              <a:t> </a:t>
            </a:r>
            <a:r>
              <a:rPr lang="en-US" b="0" i="0" u="none" strike="noStrike" dirty="0" smtClean="0">
                <a:solidFill>
                  <a:srgbClr val="3097C1"/>
                </a:solidFill>
                <a:latin typeface="Verdana"/>
                <a:hlinkClick r:id="rId6"/>
              </a:rPr>
              <a:t>strokes</a:t>
            </a:r>
            <a:r>
              <a:rPr lang="en-US" b="0" i="0" dirty="0" smtClean="0">
                <a:solidFill>
                  <a:srgbClr val="616161"/>
                </a:solidFill>
                <a:latin typeface="Verdana"/>
              </a:rPr>
              <a:t>.</a:t>
            </a:r>
            <a:endParaRPr lang="en-US" dirty="0"/>
          </a:p>
        </p:txBody>
      </p:sp>
      <p:sp>
        <p:nvSpPr>
          <p:cNvPr id="4" name="Slide Number Placeholder 3"/>
          <p:cNvSpPr>
            <a:spLocks noGrp="1"/>
          </p:cNvSpPr>
          <p:nvPr>
            <p:ph type="sldNum" sz="quarter" idx="10"/>
          </p:nvPr>
        </p:nvSpPr>
        <p:spPr/>
        <p:txBody>
          <a:bodyPr/>
          <a:lstStyle/>
          <a:p>
            <a:fld id="{08409556-9742-4EE1-B8AB-ACA3D30A1E3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Contraindicated in pregnancy</a:t>
            </a:r>
            <a:r>
              <a:rPr lang="en-US" baseline="0" dirty="0" smtClean="0"/>
              <a:t> and hepatic dysfunction</a:t>
            </a:r>
            <a:endParaRPr lang="en-US" dirty="0"/>
          </a:p>
        </p:txBody>
      </p:sp>
      <p:sp>
        <p:nvSpPr>
          <p:cNvPr id="4" name="Slide Number Placeholder 3"/>
          <p:cNvSpPr>
            <a:spLocks noGrp="1"/>
          </p:cNvSpPr>
          <p:nvPr>
            <p:ph type="sldNum" sz="quarter" idx="10"/>
          </p:nvPr>
        </p:nvSpPr>
        <p:spPr/>
        <p:txBody>
          <a:bodyPr/>
          <a:lstStyle/>
          <a:p>
            <a:fld id="{08409556-9742-4EE1-B8AB-ACA3D30A1E3A}"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Since bile acids are biosynthesized from </a:t>
            </a:r>
            <a:r>
              <a:rPr lang="en-US" sz="1200" b="0" i="0" u="none" strike="noStrike" kern="1200" dirty="0" smtClean="0">
                <a:solidFill>
                  <a:schemeClr val="tx1"/>
                </a:solidFill>
                <a:latin typeface="+mn-lt"/>
                <a:ea typeface="+mn-ea"/>
                <a:cs typeface="+mn-cs"/>
                <a:hlinkClick r:id="rId3" tooltip="Cholesterol"/>
              </a:rPr>
              <a:t>cholesterol</a:t>
            </a:r>
            <a:r>
              <a:rPr lang="en-US" sz="1200" b="0" i="0" kern="1200" dirty="0" smtClean="0">
                <a:solidFill>
                  <a:schemeClr val="tx1"/>
                </a:solidFill>
                <a:latin typeface="+mn-lt"/>
                <a:ea typeface="+mn-ea"/>
                <a:cs typeface="+mn-cs"/>
              </a:rPr>
              <a:t>, disruption of bile acid </a:t>
            </a:r>
            <a:r>
              <a:rPr lang="en-US" sz="1200" b="0" i="0" kern="1200" dirty="0" err="1" smtClean="0">
                <a:solidFill>
                  <a:schemeClr val="tx1"/>
                </a:solidFill>
                <a:latin typeface="+mn-lt"/>
                <a:ea typeface="+mn-ea"/>
                <a:cs typeface="+mn-cs"/>
              </a:rPr>
              <a:t>reabsorption</a:t>
            </a:r>
            <a:r>
              <a:rPr lang="en-US" sz="1200" b="0" i="0" kern="1200" dirty="0" smtClean="0">
                <a:solidFill>
                  <a:schemeClr val="tx1"/>
                </a:solidFill>
                <a:latin typeface="+mn-lt"/>
                <a:ea typeface="+mn-ea"/>
                <a:cs typeface="+mn-cs"/>
              </a:rPr>
              <a:t> will decrease cholesterol levels</a:t>
            </a:r>
            <a:r>
              <a:rPr lang="en-US" sz="1200" b="0" i="0" kern="1200" baseline="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rPr>
              <a:t>ldl</a:t>
            </a:r>
            <a:r>
              <a:rPr lang="en-US" sz="1200" b="0" i="0" u="none" strike="noStrike" kern="1200" smtClean="0">
                <a:solidFill>
                  <a:schemeClr val="tx1"/>
                </a:solidFill>
                <a:latin typeface="+mn-lt"/>
                <a:ea typeface="+mn-ea"/>
                <a:cs typeface="+mn-cs"/>
              </a:rPr>
              <a:t>).</a:t>
            </a:r>
            <a:r>
              <a:rPr lang="en-US" sz="1200" b="0" i="0" kern="1200" smtClean="0">
                <a:solidFill>
                  <a:schemeClr val="tx1"/>
                </a:solidFill>
                <a:latin typeface="+mn-lt"/>
                <a:ea typeface="+mn-ea"/>
                <a:cs typeface="+mn-cs"/>
              </a:rPr>
              <a:t> </a:t>
            </a:r>
            <a:r>
              <a:rPr lang="en-US" sz="1200" b="0" i="0" kern="1200" dirty="0" smtClean="0">
                <a:solidFill>
                  <a:schemeClr val="tx1"/>
                </a:solidFill>
                <a:latin typeface="+mn-lt"/>
                <a:ea typeface="+mn-ea"/>
                <a:cs typeface="+mn-cs"/>
              </a:rPr>
              <a:t>Therefore, they may be used for the treatment of </a:t>
            </a:r>
            <a:r>
              <a:rPr lang="en-US" sz="1200" b="0" i="0" u="none" strike="noStrike" kern="1200" dirty="0" smtClean="0">
                <a:solidFill>
                  <a:schemeClr val="tx1"/>
                </a:solidFill>
                <a:latin typeface="+mn-lt"/>
                <a:ea typeface="+mn-ea"/>
                <a:cs typeface="+mn-cs"/>
                <a:hlinkClick r:id="rId4" tooltip="Hypercholesterolemia"/>
              </a:rPr>
              <a:t>hypercholesterolemia</a:t>
            </a:r>
            <a:r>
              <a:rPr lang="en-US" sz="1200" b="0" i="0" kern="1200" dirty="0" smtClean="0">
                <a:solidFill>
                  <a:schemeClr val="tx1"/>
                </a:solidFill>
                <a:latin typeface="+mn-lt"/>
                <a:ea typeface="+mn-ea"/>
                <a:cs typeface="+mn-cs"/>
              </a:rPr>
              <a:t>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Bile acid </a:t>
            </a:r>
            <a:r>
              <a:rPr lang="en-US" sz="1200" b="0" i="0" kern="1200" dirty="0" err="1" smtClean="0">
                <a:solidFill>
                  <a:schemeClr val="tx1"/>
                </a:solidFill>
                <a:latin typeface="+mn-lt"/>
                <a:ea typeface="+mn-ea"/>
                <a:cs typeface="+mn-cs"/>
              </a:rPr>
              <a:t>sequestrants</a:t>
            </a:r>
            <a:r>
              <a:rPr lang="en-US" sz="1200" b="0" i="0" kern="1200" dirty="0" smtClean="0">
                <a:solidFill>
                  <a:schemeClr val="tx1"/>
                </a:solidFill>
                <a:latin typeface="+mn-lt"/>
                <a:ea typeface="+mn-ea"/>
                <a:cs typeface="+mn-cs"/>
              </a:rPr>
              <a:t> are indicated for the treatment of hypercholesterolemia in patients who do not adequately respond to dietary modifications. They may be used either alone or in combination with HMGRIs or niacin.</a:t>
            </a:r>
            <a:endParaRPr lang="en-US" dirty="0"/>
          </a:p>
        </p:txBody>
      </p:sp>
      <p:sp>
        <p:nvSpPr>
          <p:cNvPr id="4" name="Slide Number Placeholder 3"/>
          <p:cNvSpPr>
            <a:spLocks noGrp="1"/>
          </p:cNvSpPr>
          <p:nvPr>
            <p:ph type="sldNum" sz="quarter" idx="10"/>
          </p:nvPr>
        </p:nvSpPr>
        <p:spPr/>
        <p:txBody>
          <a:bodyPr/>
          <a:lstStyle/>
          <a:p>
            <a:fld id="{08409556-9742-4EE1-B8AB-ACA3D30A1E3A}"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09556-9742-4EE1-B8AB-ACA3D30A1E3A}"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Food does not contain cholesterol per se. </a:t>
            </a:r>
          </a:p>
          <a:p>
            <a:r>
              <a:rPr lang="en-US" sz="1200" b="0" i="0" kern="1200" dirty="0" smtClean="0">
                <a:solidFill>
                  <a:schemeClr val="tx1"/>
                </a:solidFill>
                <a:latin typeface="+mn-lt"/>
                <a:ea typeface="+mn-ea"/>
                <a:cs typeface="+mn-cs"/>
              </a:rPr>
              <a:t>There is very little cholesterol in foods. </a:t>
            </a:r>
          </a:p>
          <a:p>
            <a:r>
              <a:rPr lang="en-US" sz="1200" b="0" i="0" kern="1200" dirty="0" smtClean="0">
                <a:solidFill>
                  <a:schemeClr val="tx1"/>
                </a:solidFill>
                <a:latin typeface="+mn-lt"/>
                <a:ea typeface="+mn-ea"/>
                <a:cs typeface="+mn-cs"/>
              </a:rPr>
              <a:t>The main culprits are eggs, offal and shellfish. </a:t>
            </a:r>
          </a:p>
          <a:p>
            <a:r>
              <a:rPr lang="en-US" sz="1200" b="0" i="0" kern="1200" dirty="0" smtClean="0">
                <a:solidFill>
                  <a:schemeClr val="tx1"/>
                </a:solidFill>
                <a:latin typeface="+mn-lt"/>
                <a:ea typeface="+mn-ea"/>
                <a:cs typeface="+mn-cs"/>
              </a:rPr>
              <a:t>However, foods that are rich is saturated fats are dangerous because when ingested the liver turns this fat into cholesterol.</a:t>
            </a:r>
            <a:endParaRPr lang="en-US" dirty="0"/>
          </a:p>
        </p:txBody>
      </p:sp>
      <p:sp>
        <p:nvSpPr>
          <p:cNvPr id="4" name="Slide Number Placeholder 3"/>
          <p:cNvSpPr>
            <a:spLocks noGrp="1"/>
          </p:cNvSpPr>
          <p:nvPr>
            <p:ph type="sldNum" sz="quarter" idx="10"/>
          </p:nvPr>
        </p:nvSpPr>
        <p:spPr/>
        <p:txBody>
          <a:bodyPr/>
          <a:lstStyle/>
          <a:p>
            <a:fld id="{08409556-9742-4EE1-B8AB-ACA3D30A1E3A}"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Xanthoma</a:t>
            </a:r>
            <a:r>
              <a:rPr lang="en-US" dirty="0" smtClean="0"/>
              <a:t> </a:t>
            </a:r>
            <a:r>
              <a:rPr lang="en-US" sz="1200" b="0" i="0" kern="1200" dirty="0" smtClean="0">
                <a:solidFill>
                  <a:schemeClr val="tx1"/>
                </a:solidFill>
                <a:latin typeface="+mn-lt"/>
                <a:ea typeface="+mn-ea"/>
                <a:cs typeface="+mn-cs"/>
              </a:rPr>
              <a:t>is a deposition of yellowish </a:t>
            </a:r>
            <a:r>
              <a:rPr lang="en-US" sz="1200" b="0" i="0" u="none" strike="noStrike" kern="1200" dirty="0" smtClean="0">
                <a:solidFill>
                  <a:schemeClr val="tx1"/>
                </a:solidFill>
                <a:latin typeface="+mn-lt"/>
                <a:ea typeface="+mn-ea"/>
                <a:cs typeface="+mn-cs"/>
                <a:hlinkClick r:id="rId3" tooltip="Cholesterol"/>
              </a:rPr>
              <a:t>cholesterol</a:t>
            </a:r>
            <a:r>
              <a:rPr lang="en-US" sz="1200" b="0" i="0" kern="1200" dirty="0" smtClean="0">
                <a:solidFill>
                  <a:schemeClr val="tx1"/>
                </a:solidFill>
                <a:latin typeface="+mn-lt"/>
                <a:ea typeface="+mn-ea"/>
                <a:cs typeface="+mn-cs"/>
              </a:rPr>
              <a:t>-rich material in </a:t>
            </a:r>
            <a:r>
              <a:rPr lang="en-US" sz="1200" b="0" i="0" u="none" strike="noStrike" kern="1200" dirty="0" smtClean="0">
                <a:solidFill>
                  <a:schemeClr val="tx1"/>
                </a:solidFill>
                <a:latin typeface="+mn-lt"/>
                <a:ea typeface="+mn-ea"/>
                <a:cs typeface="+mn-cs"/>
                <a:hlinkClick r:id="rId4" tooltip="Tendon"/>
              </a:rPr>
              <a:t>tendons</a:t>
            </a:r>
            <a:r>
              <a:rPr lang="en-US" sz="1200" b="0" i="0" kern="1200" dirty="0" smtClean="0">
                <a:solidFill>
                  <a:schemeClr val="tx1"/>
                </a:solidFill>
                <a:latin typeface="+mn-lt"/>
                <a:ea typeface="+mn-ea"/>
                <a:cs typeface="+mn-cs"/>
              </a:rPr>
              <a:t> or other body parts in various disease states.</a:t>
            </a:r>
            <a:r>
              <a:rPr lang="en-US" sz="1200" b="0" i="0" u="none" strike="noStrike" kern="1200" baseline="30000" dirty="0" smtClean="0">
                <a:solidFill>
                  <a:schemeClr val="tx1"/>
                </a:solidFill>
                <a:latin typeface="+mn-lt"/>
                <a:ea typeface="+mn-ea"/>
                <a:cs typeface="+mn-cs"/>
              </a:rPr>
              <a:t> </a:t>
            </a:r>
          </a:p>
          <a:p>
            <a:endParaRPr lang="en-US" sz="1200" b="0" i="0" u="none" strike="noStrike" kern="1200" baseline="300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They are </a:t>
            </a:r>
            <a:r>
              <a:rPr lang="en-US" sz="1200" b="0" i="0" kern="1200" dirty="0" err="1" smtClean="0">
                <a:solidFill>
                  <a:schemeClr val="tx1"/>
                </a:solidFill>
                <a:latin typeface="+mn-lt"/>
                <a:ea typeface="+mn-ea"/>
                <a:cs typeface="+mn-cs"/>
              </a:rPr>
              <a:t>cutaneous</a:t>
            </a:r>
            <a:r>
              <a:rPr lang="en-US" sz="1200" b="0" i="0" kern="1200" dirty="0" smtClean="0">
                <a:solidFill>
                  <a:schemeClr val="tx1"/>
                </a:solidFill>
                <a:latin typeface="+mn-lt"/>
                <a:ea typeface="+mn-ea"/>
                <a:cs typeface="+mn-cs"/>
              </a:rPr>
              <a:t> manifestations of </a:t>
            </a:r>
            <a:r>
              <a:rPr lang="en-US" sz="1200" b="0" i="0" u="none" strike="noStrike" kern="1200" dirty="0" err="1" smtClean="0">
                <a:solidFill>
                  <a:schemeClr val="tx1"/>
                </a:solidFill>
                <a:latin typeface="+mn-lt"/>
                <a:ea typeface="+mn-ea"/>
                <a:cs typeface="+mn-cs"/>
                <a:hlinkClick r:id="rId5" tooltip="Lipidosis"/>
              </a:rPr>
              <a:t>lipidosis</a:t>
            </a:r>
            <a:r>
              <a:rPr lang="en-US" sz="1200" b="0" i="0" kern="1200" dirty="0" smtClean="0">
                <a:solidFill>
                  <a:schemeClr val="tx1"/>
                </a:solidFill>
                <a:latin typeface="+mn-lt"/>
                <a:ea typeface="+mn-ea"/>
                <a:cs typeface="+mn-cs"/>
              </a:rPr>
              <a:t> in which there is an accumulation of </a:t>
            </a:r>
            <a:r>
              <a:rPr lang="en-US" sz="1200" b="0" i="0" u="none" strike="noStrike" kern="1200" dirty="0" smtClean="0">
                <a:solidFill>
                  <a:schemeClr val="tx1"/>
                </a:solidFill>
                <a:latin typeface="+mn-lt"/>
                <a:ea typeface="+mn-ea"/>
                <a:cs typeface="+mn-cs"/>
                <a:hlinkClick r:id="rId6" tooltip="Lipid"/>
              </a:rPr>
              <a:t>lipids</a:t>
            </a:r>
            <a:r>
              <a:rPr lang="en-US" sz="1200" b="0" i="0" kern="1200" dirty="0" smtClean="0">
                <a:solidFill>
                  <a:schemeClr val="tx1"/>
                </a:solidFill>
                <a:latin typeface="+mn-lt"/>
                <a:ea typeface="+mn-ea"/>
                <a:cs typeface="+mn-cs"/>
              </a:rPr>
              <a:t> in large </a:t>
            </a:r>
            <a:r>
              <a:rPr lang="en-US" sz="1200" b="0" i="0" u="none" strike="noStrike" kern="1200" dirty="0" smtClean="0">
                <a:solidFill>
                  <a:schemeClr val="tx1"/>
                </a:solidFill>
                <a:latin typeface="+mn-lt"/>
                <a:ea typeface="+mn-ea"/>
                <a:cs typeface="+mn-cs"/>
                <a:hlinkClick r:id="rId7" tooltip="Foam cell"/>
              </a:rPr>
              <a:t>foam cells</a:t>
            </a:r>
            <a:r>
              <a:rPr lang="en-US" sz="1200" b="0" i="0" kern="1200" dirty="0" smtClean="0">
                <a:solidFill>
                  <a:schemeClr val="tx1"/>
                </a:solidFill>
                <a:latin typeface="+mn-lt"/>
                <a:ea typeface="+mn-ea"/>
                <a:cs typeface="+mn-cs"/>
              </a:rPr>
              <a:t> within the skin.</a:t>
            </a:r>
            <a:endParaRPr lang="en-US" dirty="0"/>
          </a:p>
        </p:txBody>
      </p:sp>
      <p:sp>
        <p:nvSpPr>
          <p:cNvPr id="4" name="Slide Number Placeholder 3"/>
          <p:cNvSpPr>
            <a:spLocks noGrp="1"/>
          </p:cNvSpPr>
          <p:nvPr>
            <p:ph type="sldNum" sz="quarter" idx="10"/>
          </p:nvPr>
        </p:nvSpPr>
        <p:spPr/>
        <p:txBody>
          <a:bodyPr/>
          <a:lstStyle/>
          <a:p>
            <a:fld id="{08409556-9742-4EE1-B8AB-ACA3D30A1E3A}"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C2603CA-06D7-481F-9371-00986BFFF822}" type="datetimeFigureOut">
              <a:rPr lang="en-US" smtClean="0"/>
              <a:pPr/>
              <a:t>12/18/2013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4622848-DA45-47A1-9E80-8A352D34A1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2603CA-06D7-481F-9371-00986BFFF822}"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22848-DA45-47A1-9E80-8A352D34A1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2603CA-06D7-481F-9371-00986BFFF822}"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22848-DA45-47A1-9E80-8A352D34A1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2603CA-06D7-481F-9371-00986BFFF822}"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22848-DA45-47A1-9E80-8A352D34A1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2603CA-06D7-481F-9371-00986BFFF822}"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22848-DA45-47A1-9E80-8A352D34A1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2603CA-06D7-481F-9371-00986BFFF822}"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22848-DA45-47A1-9E80-8A352D34A1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C2603CA-06D7-481F-9371-00986BFFF822}" type="datetimeFigureOut">
              <a:rPr lang="en-US" smtClean="0"/>
              <a:pPr/>
              <a:t>12/18/2013</a:t>
            </a:fld>
            <a:endParaRPr lang="en-US"/>
          </a:p>
        </p:txBody>
      </p:sp>
      <p:sp>
        <p:nvSpPr>
          <p:cNvPr id="27" name="Slide Number Placeholder 26"/>
          <p:cNvSpPr>
            <a:spLocks noGrp="1"/>
          </p:cNvSpPr>
          <p:nvPr>
            <p:ph type="sldNum" sz="quarter" idx="11"/>
          </p:nvPr>
        </p:nvSpPr>
        <p:spPr/>
        <p:txBody>
          <a:bodyPr rtlCol="0"/>
          <a:lstStyle/>
          <a:p>
            <a:fld id="{64622848-DA45-47A1-9E80-8A352D34A1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C2603CA-06D7-481F-9371-00986BFFF822}" type="datetimeFigureOut">
              <a:rPr lang="en-US" smtClean="0"/>
              <a:pPr/>
              <a:t>12/18/2013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4622848-DA45-47A1-9E80-8A352D34A1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603CA-06D7-481F-9371-00986BFFF822}" type="datetimeFigureOut">
              <a:rPr lang="en-US" smtClean="0"/>
              <a:pPr/>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22848-DA45-47A1-9E80-8A352D34A1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2603CA-06D7-481F-9371-00986BFFF822}"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22848-DA45-47A1-9E80-8A352D34A1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2603CA-06D7-481F-9371-00986BFFF822}"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22848-DA45-47A1-9E80-8A352D34A1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C2603CA-06D7-481F-9371-00986BFFF822}" type="datetimeFigureOut">
              <a:rPr lang="en-US" smtClean="0"/>
              <a:pPr/>
              <a:t>12/18/2013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4622848-DA45-47A1-9E80-8A352D34A1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4.bp.blogspot.com/-9dz6nbc1a8s/TZmM0Yc4r9I/AAAAAAAACZY/UvWDVRkgeYU/s1600/scan53x.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heart.org/HEARTORG/Conditions/Cholesterol/AboutCholesterol/What-Your-Cholesterol-Levels-Mean_UCM_305562_Article.j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 &amp; Treatment of Hypercholesterolemia</a:t>
            </a:r>
            <a:endParaRPr lang="en-US" dirty="0"/>
          </a:p>
        </p:txBody>
      </p:sp>
      <p:sp>
        <p:nvSpPr>
          <p:cNvPr id="3" name="Subtitle 2"/>
          <p:cNvSpPr>
            <a:spLocks noGrp="1"/>
          </p:cNvSpPr>
          <p:nvPr>
            <p:ph type="subTitle" idx="1"/>
          </p:nvPr>
        </p:nvSpPr>
        <p:spPr>
          <a:xfrm>
            <a:off x="457200" y="4648200"/>
            <a:ext cx="4953000" cy="1004338"/>
          </a:xfrm>
        </p:spPr>
        <p:txBody>
          <a:bodyPr/>
          <a:lstStyle/>
          <a:p>
            <a:r>
              <a:rPr lang="en-US" b="1" dirty="0" smtClean="0"/>
              <a:t>Roxanne </a:t>
            </a:r>
            <a:r>
              <a:rPr lang="en-US" b="1" dirty="0" err="1" smtClean="0"/>
              <a:t>Jimenea</a:t>
            </a:r>
            <a:r>
              <a:rPr lang="en-US" b="1" dirty="0" smtClean="0"/>
              <a:t>☺☻</a:t>
            </a:r>
          </a:p>
          <a:p>
            <a:r>
              <a:rPr lang="en-US" b="1" dirty="0" smtClean="0"/>
              <a:t>Amy Li☺☻</a:t>
            </a:r>
            <a:endParaRPr lang="en-US" b="1" dirty="0"/>
          </a:p>
        </p:txBody>
      </p:sp>
    </p:spTree>
    <p:extLst>
      <p:ext uri="{BB962C8B-B14F-4D97-AF65-F5344CB8AC3E}">
        <p14:creationId xmlns:p14="http://schemas.microsoft.com/office/powerpoint/2010/main" xmlns="" val="3910261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lstStyle/>
          <a:p>
            <a:pPr lvl="1">
              <a:buClr>
                <a:srgbClr val="125754"/>
              </a:buClr>
            </a:pPr>
            <a:r>
              <a:rPr lang="en-US" b="1" dirty="0">
                <a:solidFill>
                  <a:srgbClr val="125754"/>
                </a:solidFill>
              </a:rPr>
              <a:t>Autosomal Recessive Hypercholesterolemia (ARH</a:t>
            </a:r>
            <a:r>
              <a:rPr lang="en-US" b="1" dirty="0" smtClean="0">
                <a:solidFill>
                  <a:srgbClr val="125754"/>
                </a:solidFill>
              </a:rPr>
              <a:t>)</a:t>
            </a:r>
          </a:p>
          <a:p>
            <a:pPr lvl="1">
              <a:buClr>
                <a:srgbClr val="125754"/>
              </a:buClr>
            </a:pPr>
            <a:endParaRPr lang="en-US" b="1" dirty="0">
              <a:solidFill>
                <a:srgbClr val="125754"/>
              </a:solidFill>
            </a:endParaRPr>
          </a:p>
          <a:p>
            <a:pPr lvl="2">
              <a:buClr>
                <a:srgbClr val="125754"/>
              </a:buClr>
            </a:pPr>
            <a:r>
              <a:rPr lang="en-US" dirty="0" smtClean="0">
                <a:solidFill>
                  <a:srgbClr val="125754"/>
                </a:solidFill>
              </a:rPr>
              <a:t>failure </a:t>
            </a:r>
            <a:r>
              <a:rPr lang="en-US" dirty="0">
                <a:solidFill>
                  <a:srgbClr val="125754"/>
                </a:solidFill>
              </a:rPr>
              <a:t>of internalization of LDL receptor </a:t>
            </a:r>
            <a:endParaRPr lang="en-US" dirty="0" smtClean="0">
              <a:solidFill>
                <a:srgbClr val="125754"/>
              </a:solidFill>
            </a:endParaRPr>
          </a:p>
          <a:p>
            <a:pPr lvl="3">
              <a:buClr>
                <a:srgbClr val="125754"/>
              </a:buClr>
            </a:pPr>
            <a:r>
              <a:rPr lang="en-US" dirty="0" smtClean="0">
                <a:solidFill>
                  <a:srgbClr val="125754"/>
                </a:solidFill>
              </a:rPr>
              <a:t>buildup </a:t>
            </a:r>
            <a:r>
              <a:rPr lang="en-US" dirty="0">
                <a:solidFill>
                  <a:srgbClr val="125754"/>
                </a:solidFill>
              </a:rPr>
              <a:t>of LDL receptor </a:t>
            </a:r>
            <a:r>
              <a:rPr lang="en-US" dirty="0" smtClean="0">
                <a:solidFill>
                  <a:srgbClr val="125754"/>
                </a:solidFill>
              </a:rPr>
              <a:t>proteins</a:t>
            </a:r>
          </a:p>
          <a:p>
            <a:pPr lvl="3">
              <a:buClr>
                <a:srgbClr val="125754"/>
              </a:buClr>
            </a:pPr>
            <a:endParaRPr lang="en-US" dirty="0" smtClean="0">
              <a:solidFill>
                <a:srgbClr val="125754"/>
              </a:solidFill>
            </a:endParaRPr>
          </a:p>
          <a:p>
            <a:pPr lvl="3">
              <a:buClr>
                <a:srgbClr val="125754"/>
              </a:buClr>
              <a:buNone/>
            </a:pPr>
            <a:endParaRPr lang="en-US" dirty="0">
              <a:solidFill>
                <a:srgbClr val="125754"/>
              </a:solidFill>
            </a:endParaRPr>
          </a:p>
          <a:p>
            <a:pPr lvl="2">
              <a:buClr>
                <a:srgbClr val="125754"/>
              </a:buClr>
            </a:pPr>
            <a:r>
              <a:rPr lang="en-US" dirty="0">
                <a:solidFill>
                  <a:srgbClr val="FF0000"/>
                </a:solidFill>
              </a:rPr>
              <a:t>Rare</a:t>
            </a:r>
            <a:r>
              <a:rPr lang="en-US" dirty="0">
                <a:solidFill>
                  <a:srgbClr val="125754"/>
                </a:solidFill>
              </a:rPr>
              <a:t> monogenic lipid disorder </a:t>
            </a:r>
            <a:endParaRPr lang="en-US" dirty="0" smtClean="0">
              <a:solidFill>
                <a:srgbClr val="125754"/>
              </a:solidFill>
            </a:endParaRPr>
          </a:p>
          <a:p>
            <a:pPr lvl="3">
              <a:buClr>
                <a:srgbClr val="125754"/>
              </a:buClr>
            </a:pPr>
            <a:r>
              <a:rPr lang="en-US" dirty="0" smtClean="0">
                <a:solidFill>
                  <a:srgbClr val="125754"/>
                </a:solidFill>
              </a:rPr>
              <a:t>very </a:t>
            </a:r>
            <a:r>
              <a:rPr lang="en-US" dirty="0">
                <a:solidFill>
                  <a:srgbClr val="125754"/>
                </a:solidFill>
              </a:rPr>
              <a:t>responsive to drug therapy</a:t>
            </a:r>
          </a:p>
          <a:p>
            <a:endParaRPr lang="en-US" dirty="0"/>
          </a:p>
        </p:txBody>
      </p:sp>
    </p:spTree>
    <p:extLst>
      <p:ext uri="{BB962C8B-B14F-4D97-AF65-F5344CB8AC3E}">
        <p14:creationId xmlns:p14="http://schemas.microsoft.com/office/powerpoint/2010/main" xmlns="" val="74713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lstStyle/>
          <a:p>
            <a:pPr lvl="1">
              <a:buClr>
                <a:srgbClr val="125754"/>
              </a:buClr>
            </a:pPr>
            <a:r>
              <a:rPr lang="en-US" b="1" dirty="0">
                <a:solidFill>
                  <a:srgbClr val="125754"/>
                </a:solidFill>
              </a:rPr>
              <a:t>Sitosterolemia (Phytosterolemia)</a:t>
            </a:r>
          </a:p>
          <a:p>
            <a:pPr lvl="2">
              <a:buClr>
                <a:srgbClr val="125754"/>
              </a:buClr>
            </a:pPr>
            <a:r>
              <a:rPr lang="en-US" dirty="0" smtClean="0">
                <a:solidFill>
                  <a:srgbClr val="125754"/>
                </a:solidFill>
              </a:rPr>
              <a:t>mutations </a:t>
            </a:r>
            <a:r>
              <a:rPr lang="en-US" dirty="0">
                <a:solidFill>
                  <a:srgbClr val="125754"/>
                </a:solidFill>
              </a:rPr>
              <a:t>in ABCG5 or </a:t>
            </a:r>
            <a:r>
              <a:rPr lang="en-US" dirty="0" smtClean="0">
                <a:solidFill>
                  <a:srgbClr val="125754"/>
                </a:solidFill>
              </a:rPr>
              <a:t>ABCG8</a:t>
            </a:r>
          </a:p>
          <a:p>
            <a:pPr lvl="2">
              <a:buClr>
                <a:srgbClr val="125754"/>
              </a:buClr>
            </a:pPr>
            <a:endParaRPr lang="en-US" dirty="0">
              <a:solidFill>
                <a:srgbClr val="125754"/>
              </a:solidFill>
            </a:endParaRPr>
          </a:p>
          <a:p>
            <a:pPr lvl="2">
              <a:buClr>
                <a:srgbClr val="125754"/>
              </a:buClr>
            </a:pPr>
            <a:r>
              <a:rPr lang="en-US" dirty="0" smtClean="0">
                <a:solidFill>
                  <a:srgbClr val="125754"/>
                </a:solidFill>
              </a:rPr>
              <a:t>Results in impairment of plant sterol excretions from enterocytes and hepatocytes leading to buildup of these sterols </a:t>
            </a:r>
          </a:p>
          <a:p>
            <a:pPr lvl="2">
              <a:buClr>
                <a:srgbClr val="125754"/>
              </a:buClr>
            </a:pPr>
            <a:endParaRPr lang="en-US" dirty="0" smtClean="0">
              <a:solidFill>
                <a:srgbClr val="125754"/>
              </a:solidFill>
            </a:endParaRPr>
          </a:p>
          <a:p>
            <a:pPr lvl="2">
              <a:buClr>
                <a:srgbClr val="125754"/>
              </a:buClr>
            </a:pPr>
            <a:r>
              <a:rPr lang="en-US" dirty="0" smtClean="0">
                <a:solidFill>
                  <a:srgbClr val="FF0000"/>
                </a:solidFill>
              </a:rPr>
              <a:t>Extremely rare </a:t>
            </a:r>
            <a:r>
              <a:rPr lang="en-US" dirty="0" smtClean="0">
                <a:solidFill>
                  <a:srgbClr val="125754"/>
                </a:solidFill>
              </a:rPr>
              <a:t>disorder</a:t>
            </a:r>
          </a:p>
          <a:p>
            <a:pPr lvl="2">
              <a:buClr>
                <a:srgbClr val="125754"/>
              </a:buClr>
            </a:pPr>
            <a:endParaRPr lang="en-US" dirty="0">
              <a:solidFill>
                <a:srgbClr val="125754"/>
              </a:solidFill>
            </a:endParaRPr>
          </a:p>
          <a:p>
            <a:pPr lvl="2">
              <a:buClr>
                <a:srgbClr val="125754"/>
              </a:buClr>
            </a:pPr>
            <a:r>
              <a:rPr lang="en-US" dirty="0">
                <a:solidFill>
                  <a:srgbClr val="125754"/>
                </a:solidFill>
              </a:rPr>
              <a:t>Autosomal </a:t>
            </a:r>
            <a:r>
              <a:rPr lang="en-US" dirty="0">
                <a:solidFill>
                  <a:srgbClr val="FF0000"/>
                </a:solidFill>
              </a:rPr>
              <a:t>recessive</a:t>
            </a:r>
            <a:r>
              <a:rPr lang="en-US" dirty="0">
                <a:solidFill>
                  <a:srgbClr val="125754"/>
                </a:solidFill>
              </a:rPr>
              <a:t> inheritance</a:t>
            </a:r>
          </a:p>
          <a:p>
            <a:endParaRPr lang="en-US" dirty="0"/>
          </a:p>
        </p:txBody>
      </p:sp>
    </p:spTree>
    <p:extLst>
      <p:ext uri="{BB962C8B-B14F-4D97-AF65-F5344CB8AC3E}">
        <p14:creationId xmlns:p14="http://schemas.microsoft.com/office/powerpoint/2010/main" xmlns="" val="2117720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93336"/>
          </a:xfrm>
        </p:spPr>
        <p:txBody>
          <a:bodyPr/>
          <a:lstStyle/>
          <a:p>
            <a:pPr lvl="0">
              <a:buClr>
                <a:srgbClr val="80716A"/>
              </a:buClr>
            </a:pPr>
            <a:r>
              <a:rPr lang="en-US" b="1" dirty="0">
                <a:solidFill>
                  <a:prstClr val="black"/>
                </a:solidFill>
              </a:rPr>
              <a:t>Secondary Hypercholesterolemia</a:t>
            </a:r>
          </a:p>
          <a:p>
            <a:pPr lvl="1">
              <a:buClr>
                <a:srgbClr val="125754"/>
              </a:buClr>
            </a:pPr>
            <a:r>
              <a:rPr lang="en-US" b="1" dirty="0">
                <a:solidFill>
                  <a:srgbClr val="125754"/>
                </a:solidFill>
              </a:rPr>
              <a:t>Type I Diabetes Mellitus (DM1</a:t>
            </a:r>
            <a:r>
              <a:rPr lang="en-US" b="1" dirty="0" smtClean="0">
                <a:solidFill>
                  <a:srgbClr val="125754"/>
                </a:solidFill>
              </a:rPr>
              <a:t>)</a:t>
            </a:r>
          </a:p>
          <a:p>
            <a:pPr lvl="1">
              <a:buClr>
                <a:srgbClr val="125754"/>
              </a:buClr>
            </a:pPr>
            <a:endParaRPr lang="en-US" b="1" dirty="0" smtClean="0">
              <a:solidFill>
                <a:srgbClr val="125754"/>
              </a:solidFill>
            </a:endParaRPr>
          </a:p>
          <a:p>
            <a:pPr lvl="2">
              <a:buClr>
                <a:srgbClr val="125754"/>
              </a:buClr>
            </a:pPr>
            <a:r>
              <a:rPr lang="en-US" dirty="0" smtClean="0">
                <a:solidFill>
                  <a:srgbClr val="125754"/>
                </a:solidFill>
              </a:rPr>
              <a:t>     levels of </a:t>
            </a:r>
            <a:r>
              <a:rPr lang="en-US" dirty="0" err="1" smtClean="0">
                <a:solidFill>
                  <a:srgbClr val="125754"/>
                </a:solidFill>
              </a:rPr>
              <a:t>atherogenic</a:t>
            </a:r>
            <a:r>
              <a:rPr lang="en-US" dirty="0" smtClean="0">
                <a:solidFill>
                  <a:srgbClr val="125754"/>
                </a:solidFill>
              </a:rPr>
              <a:t> </a:t>
            </a:r>
            <a:r>
              <a:rPr lang="en-US" dirty="0">
                <a:solidFill>
                  <a:srgbClr val="125754"/>
                </a:solidFill>
              </a:rPr>
              <a:t>and cholesterol </a:t>
            </a:r>
            <a:r>
              <a:rPr lang="en-US" dirty="0" smtClean="0">
                <a:solidFill>
                  <a:srgbClr val="125754"/>
                </a:solidFill>
              </a:rPr>
              <a:t>enriched </a:t>
            </a:r>
            <a:r>
              <a:rPr lang="en-US" dirty="0" err="1" smtClean="0">
                <a:solidFill>
                  <a:srgbClr val="125754"/>
                </a:solidFill>
              </a:rPr>
              <a:t>apolipoprotein</a:t>
            </a:r>
            <a:r>
              <a:rPr lang="en-US" dirty="0" smtClean="0">
                <a:solidFill>
                  <a:srgbClr val="125754"/>
                </a:solidFill>
              </a:rPr>
              <a:t> B due to hyperglycemia</a:t>
            </a:r>
          </a:p>
          <a:p>
            <a:pPr lvl="2">
              <a:buClr>
                <a:srgbClr val="125754"/>
              </a:buClr>
            </a:pPr>
            <a:endParaRPr lang="en-US" dirty="0" smtClean="0">
              <a:solidFill>
                <a:srgbClr val="125754"/>
              </a:solidFill>
            </a:endParaRPr>
          </a:p>
          <a:p>
            <a:pPr lvl="2">
              <a:buClr>
                <a:srgbClr val="125754"/>
              </a:buClr>
            </a:pPr>
            <a:r>
              <a:rPr lang="en-US" dirty="0" smtClean="0">
                <a:solidFill>
                  <a:srgbClr val="125754"/>
                </a:solidFill>
              </a:rPr>
              <a:t>Glycemic control is extremely important in maintaining total cholesterol and/or triglyceride levels</a:t>
            </a:r>
            <a:endParaRPr lang="en-US" dirty="0">
              <a:solidFill>
                <a:srgbClr val="125754"/>
              </a:solidFill>
            </a:endParaRPr>
          </a:p>
          <a:p>
            <a:pPr lvl="1">
              <a:buClr>
                <a:srgbClr val="125754"/>
              </a:buClr>
            </a:pPr>
            <a:endParaRPr lang="en-US" dirty="0">
              <a:solidFill>
                <a:srgbClr val="125754"/>
              </a:solidFill>
            </a:endParaRPr>
          </a:p>
          <a:p>
            <a:endParaRPr lang="en-US" dirty="0"/>
          </a:p>
        </p:txBody>
      </p:sp>
      <p:sp>
        <p:nvSpPr>
          <p:cNvPr id="4" name="Up Arrow 3"/>
          <p:cNvSpPr/>
          <p:nvPr/>
        </p:nvSpPr>
        <p:spPr>
          <a:xfrm>
            <a:off x="1524000" y="3276600"/>
            <a:ext cx="228600"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9307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200400"/>
          </a:xfrm>
        </p:spPr>
        <p:txBody>
          <a:bodyPr/>
          <a:lstStyle/>
          <a:p>
            <a:pPr lvl="1">
              <a:buClr>
                <a:srgbClr val="125754"/>
              </a:buClr>
            </a:pPr>
            <a:r>
              <a:rPr lang="en-US" b="1" dirty="0">
                <a:solidFill>
                  <a:srgbClr val="125754"/>
                </a:solidFill>
              </a:rPr>
              <a:t>Obesity &amp; Metabolic </a:t>
            </a:r>
            <a:r>
              <a:rPr lang="en-US" b="1" dirty="0" smtClean="0">
                <a:solidFill>
                  <a:srgbClr val="125754"/>
                </a:solidFill>
              </a:rPr>
              <a:t>Syndrome</a:t>
            </a:r>
          </a:p>
          <a:p>
            <a:pPr lvl="1">
              <a:buClr>
                <a:srgbClr val="125754"/>
              </a:buClr>
            </a:pPr>
            <a:endParaRPr lang="en-US" b="1" dirty="0" smtClean="0">
              <a:solidFill>
                <a:srgbClr val="125754"/>
              </a:solidFill>
            </a:endParaRPr>
          </a:p>
          <a:p>
            <a:pPr lvl="2">
              <a:buClr>
                <a:srgbClr val="125754"/>
              </a:buClr>
            </a:pPr>
            <a:r>
              <a:rPr lang="en-US" dirty="0" smtClean="0">
                <a:solidFill>
                  <a:srgbClr val="125754"/>
                </a:solidFill>
              </a:rPr>
              <a:t>     high density lipoprotein (HDL)</a:t>
            </a:r>
          </a:p>
          <a:p>
            <a:pPr lvl="2">
              <a:buClr>
                <a:srgbClr val="125754"/>
              </a:buClr>
            </a:pPr>
            <a:r>
              <a:rPr lang="en-US" dirty="0" smtClean="0">
                <a:solidFill>
                  <a:srgbClr val="125754"/>
                </a:solidFill>
              </a:rPr>
              <a:t>     triglycerides</a:t>
            </a:r>
          </a:p>
          <a:p>
            <a:pPr lvl="2">
              <a:buClr>
                <a:srgbClr val="125754"/>
              </a:buClr>
            </a:pPr>
            <a:endParaRPr lang="en-US" dirty="0" smtClean="0">
              <a:solidFill>
                <a:srgbClr val="125754"/>
              </a:solidFill>
            </a:endParaRPr>
          </a:p>
          <a:p>
            <a:pPr lvl="2">
              <a:buClr>
                <a:srgbClr val="125754"/>
              </a:buClr>
            </a:pPr>
            <a:r>
              <a:rPr lang="en-US" dirty="0" smtClean="0">
                <a:solidFill>
                  <a:srgbClr val="125754"/>
                </a:solidFill>
              </a:rPr>
              <a:t>Increased childhood body mass index increases chances of dyslipidemia as well as cardiovascular disease in adulthood </a:t>
            </a:r>
            <a:endParaRPr lang="en-US" dirty="0">
              <a:solidFill>
                <a:srgbClr val="125754"/>
              </a:solidFill>
            </a:endParaRPr>
          </a:p>
          <a:p>
            <a:endParaRPr lang="en-US" dirty="0"/>
          </a:p>
        </p:txBody>
      </p:sp>
      <p:sp>
        <p:nvSpPr>
          <p:cNvPr id="4" name="Down Arrow 3"/>
          <p:cNvSpPr/>
          <p:nvPr/>
        </p:nvSpPr>
        <p:spPr>
          <a:xfrm>
            <a:off x="1600200" y="1752600"/>
            <a:ext cx="152400" cy="304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1600200" y="2209800"/>
            <a:ext cx="152400" cy="3048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alkalineworld.files.wordpress.com/2011/01/fat-scale2.jpg"/>
          <p:cNvPicPr>
            <a:picLocks noChangeAspect="1" noChangeArrowheads="1"/>
          </p:cNvPicPr>
          <p:nvPr/>
        </p:nvPicPr>
        <p:blipFill>
          <a:blip r:embed="rId2" cstate="print"/>
          <a:srcRect/>
          <a:stretch>
            <a:fillRect/>
          </a:stretch>
        </p:blipFill>
        <p:spPr bwMode="auto">
          <a:xfrm>
            <a:off x="2438400" y="3733800"/>
            <a:ext cx="4719534" cy="3124200"/>
          </a:xfrm>
          <a:prstGeom prst="rect">
            <a:avLst/>
          </a:prstGeom>
          <a:noFill/>
        </p:spPr>
      </p:pic>
    </p:spTree>
    <p:extLst>
      <p:ext uri="{BB962C8B-B14F-4D97-AF65-F5344CB8AC3E}">
        <p14:creationId xmlns:p14="http://schemas.microsoft.com/office/powerpoint/2010/main" xmlns="" val="138357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symptoms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no major clinical manifestations</a:t>
            </a:r>
          </a:p>
          <a:p>
            <a:endParaRPr lang="en-US" dirty="0" smtClean="0"/>
          </a:p>
          <a:p>
            <a:r>
              <a:rPr lang="en-US" dirty="0" smtClean="0"/>
              <a:t>silent killer along with hypertension</a:t>
            </a:r>
          </a:p>
          <a:p>
            <a:endParaRPr lang="en-US" dirty="0" smtClean="0"/>
          </a:p>
          <a:p>
            <a:r>
              <a:rPr lang="en-US" dirty="0" smtClean="0"/>
              <a:t>Some experience dizziness, short-sighted.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atic.ddmcdn.com/gif/kidneys-3d.jpg"/>
          <p:cNvPicPr>
            <a:picLocks noChangeAspect="1" noChangeArrowheads="1"/>
          </p:cNvPicPr>
          <p:nvPr/>
        </p:nvPicPr>
        <p:blipFill>
          <a:blip r:embed="rId2" cstate="print">
            <a:lum bright="67000" contrast="-60000"/>
          </a:blip>
          <a:stretch>
            <a:fillRect/>
          </a:stretch>
        </p:blipFill>
        <p:spPr bwMode="auto">
          <a:xfrm>
            <a:off x="0" y="0"/>
            <a:ext cx="9144000" cy="6858000"/>
          </a:xfrm>
          <a:prstGeom prst="rect">
            <a:avLst/>
          </a:prstGeom>
          <a:noFill/>
          <a:ln>
            <a:noFill/>
          </a:ln>
        </p:spPr>
      </p:pic>
      <p:sp>
        <p:nvSpPr>
          <p:cNvPr id="3" name="Content Placeholder 2"/>
          <p:cNvSpPr>
            <a:spLocks noGrp="1"/>
          </p:cNvSpPr>
          <p:nvPr>
            <p:ph idx="1"/>
          </p:nvPr>
        </p:nvSpPr>
        <p:spPr>
          <a:xfrm>
            <a:off x="0" y="1600200"/>
            <a:ext cx="8686800" cy="4974336"/>
          </a:xfrm>
        </p:spPr>
        <p:txBody>
          <a:bodyPr/>
          <a:lstStyle/>
          <a:p>
            <a:pPr lvl="1">
              <a:buClr>
                <a:srgbClr val="125754"/>
              </a:buClr>
            </a:pPr>
            <a:r>
              <a:rPr lang="en-US" b="1" dirty="0" err="1">
                <a:solidFill>
                  <a:srgbClr val="125754"/>
                </a:solidFill>
              </a:rPr>
              <a:t>Nephrotic</a:t>
            </a:r>
            <a:r>
              <a:rPr lang="en-US" b="1" dirty="0">
                <a:solidFill>
                  <a:srgbClr val="125754"/>
                </a:solidFill>
              </a:rPr>
              <a:t> Syndrome &amp; Chronic Kidney </a:t>
            </a:r>
            <a:r>
              <a:rPr lang="en-US" b="1" dirty="0" smtClean="0">
                <a:solidFill>
                  <a:srgbClr val="125754"/>
                </a:solidFill>
              </a:rPr>
              <a:t>Disease</a:t>
            </a:r>
          </a:p>
          <a:p>
            <a:pPr lvl="1">
              <a:buClr>
                <a:srgbClr val="125754"/>
              </a:buClr>
            </a:pPr>
            <a:endParaRPr lang="en-US" b="1" dirty="0">
              <a:solidFill>
                <a:srgbClr val="125754"/>
              </a:solidFill>
            </a:endParaRPr>
          </a:p>
          <a:p>
            <a:pPr lvl="2"/>
            <a:r>
              <a:rPr lang="en-US" dirty="0" smtClean="0">
                <a:solidFill>
                  <a:srgbClr val="FF0000"/>
                </a:solidFill>
              </a:rPr>
              <a:t>Hyperlipidemia is characteristic of </a:t>
            </a:r>
            <a:r>
              <a:rPr lang="en-US" dirty="0" err="1" smtClean="0">
                <a:solidFill>
                  <a:srgbClr val="FF0000"/>
                </a:solidFill>
              </a:rPr>
              <a:t>nephrotic</a:t>
            </a:r>
            <a:r>
              <a:rPr lang="en-US" dirty="0" smtClean="0">
                <a:solidFill>
                  <a:srgbClr val="FF0000"/>
                </a:solidFill>
              </a:rPr>
              <a:t> syndrome</a:t>
            </a:r>
          </a:p>
          <a:p>
            <a:pPr lvl="3"/>
            <a:r>
              <a:rPr lang="en-US" dirty="0"/>
              <a:t>I</a:t>
            </a:r>
            <a:r>
              <a:rPr lang="en-US" dirty="0" smtClean="0"/>
              <a:t>ncreased risk of atherosclerotic cardiovascular disease</a:t>
            </a:r>
          </a:p>
          <a:p>
            <a:pPr lvl="3"/>
            <a:r>
              <a:rPr lang="en-US" dirty="0" smtClean="0"/>
              <a:t>Proteinuria increases hepatic synthesis of lipoproteins</a:t>
            </a:r>
          </a:p>
          <a:p>
            <a:pPr lvl="3"/>
            <a:endParaRPr lang="en-US" dirty="0" smtClean="0"/>
          </a:p>
          <a:p>
            <a:pPr lvl="2"/>
            <a:r>
              <a:rPr lang="en-US" dirty="0" smtClean="0">
                <a:solidFill>
                  <a:srgbClr val="FF0000"/>
                </a:solidFill>
              </a:rPr>
              <a:t>Hypertriglyceridemia is characteristic of chronic kidney disease</a:t>
            </a:r>
          </a:p>
          <a:p>
            <a:pPr lvl="3"/>
            <a:r>
              <a:rPr lang="en-US" dirty="0" smtClean="0"/>
              <a:t>Results from:</a:t>
            </a:r>
          </a:p>
          <a:p>
            <a:pPr lvl="4"/>
            <a:r>
              <a:rPr lang="en-US" dirty="0" smtClean="0"/>
              <a:t> impaired removal of cholesterol </a:t>
            </a:r>
          </a:p>
          <a:p>
            <a:pPr lvl="4"/>
            <a:r>
              <a:rPr lang="en-US" dirty="0" smtClean="0"/>
              <a:t>side effects of certain medication (e.g., corticosteroids)</a:t>
            </a:r>
          </a:p>
          <a:p>
            <a:pPr lvl="2"/>
            <a:endParaRPr lang="en-US" dirty="0"/>
          </a:p>
        </p:txBody>
      </p:sp>
    </p:spTree>
    <p:extLst>
      <p:ext uri="{BB962C8B-B14F-4D97-AF65-F5344CB8AC3E}">
        <p14:creationId xmlns:p14="http://schemas.microsoft.com/office/powerpoint/2010/main" xmlns="" val="292639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internationaldrugmart.com/images/header/anti-hyperlipidemics.jpg"/>
          <p:cNvPicPr>
            <a:picLocks noChangeAspect="1" noChangeArrowheads="1"/>
          </p:cNvPicPr>
          <p:nvPr/>
        </p:nvPicPr>
        <p:blipFill>
          <a:blip r:embed="rId2" cstate="print"/>
          <a:srcRect/>
          <a:stretch>
            <a:fillRect/>
          </a:stretch>
        </p:blipFill>
        <p:spPr bwMode="auto">
          <a:xfrm>
            <a:off x="228600" y="2438400"/>
            <a:ext cx="8696612" cy="2057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838200"/>
            <a:ext cx="8915400" cy="1066800"/>
          </a:xfrm>
        </p:spPr>
        <p:txBody>
          <a:bodyPr>
            <a:normAutofit fontScale="90000"/>
          </a:bodyPr>
          <a:lstStyle/>
          <a:p>
            <a:pPr lvl="0"/>
            <a:r>
              <a:rPr lang="en-US" b="1" dirty="0" smtClean="0">
                <a:solidFill>
                  <a:prstClr val="black"/>
                </a:solidFill>
              </a:rPr>
              <a:t>HMG-Co-A </a:t>
            </a:r>
            <a:r>
              <a:rPr lang="en-US" b="1" dirty="0" err="1" smtClean="0">
                <a:solidFill>
                  <a:prstClr val="black"/>
                </a:solidFill>
              </a:rPr>
              <a:t>Reductase</a:t>
            </a:r>
            <a:r>
              <a:rPr lang="en-US" b="1" dirty="0" smtClean="0">
                <a:solidFill>
                  <a:prstClr val="black"/>
                </a:solidFill>
              </a:rPr>
              <a:t> Inhibitors </a:t>
            </a:r>
            <a:br>
              <a:rPr lang="en-US" b="1" dirty="0" smtClean="0">
                <a:solidFill>
                  <a:prstClr val="black"/>
                </a:solidFill>
              </a:rPr>
            </a:br>
            <a:endParaRPr lang="en-US" dirty="0"/>
          </a:p>
        </p:txBody>
      </p:sp>
      <p:sp>
        <p:nvSpPr>
          <p:cNvPr id="3" name="Content Placeholder 2"/>
          <p:cNvSpPr>
            <a:spLocks noGrp="1"/>
          </p:cNvSpPr>
          <p:nvPr>
            <p:ph idx="1"/>
          </p:nvPr>
        </p:nvSpPr>
        <p:spPr>
          <a:xfrm>
            <a:off x="228600" y="1600200"/>
            <a:ext cx="4419600" cy="5257800"/>
          </a:xfrm>
        </p:spPr>
        <p:txBody>
          <a:bodyPr>
            <a:normAutofit fontScale="92500"/>
          </a:bodyPr>
          <a:lstStyle/>
          <a:p>
            <a:pPr lvl="1">
              <a:buClr>
                <a:srgbClr val="80716A"/>
              </a:buClr>
            </a:pPr>
            <a:r>
              <a:rPr lang="en-US" b="1" dirty="0" smtClean="0">
                <a:solidFill>
                  <a:srgbClr val="04645B"/>
                </a:solidFill>
              </a:rPr>
              <a:t>e.g., </a:t>
            </a:r>
            <a:r>
              <a:rPr lang="en-US" b="1" dirty="0" err="1" smtClean="0">
                <a:solidFill>
                  <a:srgbClr val="04645B"/>
                </a:solidFill>
              </a:rPr>
              <a:t>Simvastatin</a:t>
            </a:r>
            <a:r>
              <a:rPr lang="en-US" b="1" dirty="0" smtClean="0">
                <a:solidFill>
                  <a:srgbClr val="04645B"/>
                </a:solidFill>
              </a:rPr>
              <a:t>, </a:t>
            </a:r>
            <a:r>
              <a:rPr lang="en-US" b="1" dirty="0" err="1" smtClean="0">
                <a:solidFill>
                  <a:srgbClr val="04645B"/>
                </a:solidFill>
              </a:rPr>
              <a:t>Lovastatin</a:t>
            </a:r>
            <a:r>
              <a:rPr lang="en-US" b="1" dirty="0">
                <a:solidFill>
                  <a:srgbClr val="04645B"/>
                </a:solidFill>
              </a:rPr>
              <a:t>, </a:t>
            </a:r>
            <a:r>
              <a:rPr lang="en-US" b="1" dirty="0" err="1" smtClean="0">
                <a:solidFill>
                  <a:srgbClr val="04645B"/>
                </a:solidFill>
              </a:rPr>
              <a:t>Atorvastatin</a:t>
            </a:r>
            <a:endParaRPr lang="en-US" b="1" dirty="0" smtClean="0">
              <a:solidFill>
                <a:srgbClr val="04645B"/>
              </a:solidFill>
            </a:endParaRPr>
          </a:p>
          <a:p>
            <a:pPr lvl="1">
              <a:buClr>
                <a:srgbClr val="80716A"/>
              </a:buClr>
            </a:pPr>
            <a:endParaRPr lang="en-US" b="1" dirty="0">
              <a:solidFill>
                <a:srgbClr val="04645B"/>
              </a:solidFill>
            </a:endParaRPr>
          </a:p>
          <a:p>
            <a:pPr lvl="1">
              <a:buClr>
                <a:srgbClr val="125754"/>
              </a:buClr>
            </a:pPr>
            <a:r>
              <a:rPr lang="en-US" dirty="0" smtClean="0">
                <a:solidFill>
                  <a:srgbClr val="125754"/>
                </a:solidFill>
              </a:rPr>
              <a:t>     LDL + </a:t>
            </a:r>
            <a:r>
              <a:rPr lang="en-US" dirty="0">
                <a:solidFill>
                  <a:srgbClr val="125754"/>
                </a:solidFill>
              </a:rPr>
              <a:t>triglycerides</a:t>
            </a:r>
          </a:p>
          <a:p>
            <a:pPr lvl="1">
              <a:buClr>
                <a:srgbClr val="125754"/>
              </a:buClr>
            </a:pPr>
            <a:r>
              <a:rPr lang="en-US" dirty="0">
                <a:solidFill>
                  <a:srgbClr val="125754"/>
                </a:solidFill>
              </a:rPr>
              <a:t>Increases </a:t>
            </a:r>
            <a:r>
              <a:rPr lang="en-US" dirty="0" smtClean="0">
                <a:solidFill>
                  <a:srgbClr val="125754"/>
                </a:solidFill>
              </a:rPr>
              <a:t>HDL</a:t>
            </a:r>
          </a:p>
          <a:p>
            <a:pPr lvl="1">
              <a:buClr>
                <a:srgbClr val="125754"/>
              </a:buClr>
            </a:pPr>
            <a:endParaRPr lang="en-US" dirty="0">
              <a:solidFill>
                <a:srgbClr val="125754"/>
              </a:solidFill>
            </a:endParaRPr>
          </a:p>
          <a:p>
            <a:pPr lvl="1">
              <a:buClr>
                <a:srgbClr val="125754"/>
              </a:buClr>
            </a:pPr>
            <a:r>
              <a:rPr lang="en-US" b="1" dirty="0">
                <a:solidFill>
                  <a:srgbClr val="125754"/>
                </a:solidFill>
              </a:rPr>
              <a:t>Adverse Effects:</a:t>
            </a:r>
          </a:p>
          <a:p>
            <a:pPr lvl="2">
              <a:buClr>
                <a:srgbClr val="04645B"/>
              </a:buClr>
            </a:pPr>
            <a:r>
              <a:rPr lang="en-US" dirty="0" err="1" smtClean="0">
                <a:solidFill>
                  <a:srgbClr val="04645B"/>
                </a:solidFill>
              </a:rPr>
              <a:t>Myopathy</a:t>
            </a:r>
            <a:endParaRPr lang="en-US" dirty="0" smtClean="0">
              <a:solidFill>
                <a:srgbClr val="04645B"/>
              </a:solidFill>
            </a:endParaRPr>
          </a:p>
          <a:p>
            <a:pPr lvl="2">
              <a:buClr>
                <a:srgbClr val="04645B"/>
              </a:buClr>
            </a:pPr>
            <a:r>
              <a:rPr lang="en-US" dirty="0" err="1" smtClean="0">
                <a:solidFill>
                  <a:srgbClr val="04645B"/>
                </a:solidFill>
              </a:rPr>
              <a:t>Rhabdomyolsis</a:t>
            </a:r>
            <a:endParaRPr lang="en-US" dirty="0" smtClean="0">
              <a:solidFill>
                <a:srgbClr val="04645B"/>
              </a:solidFill>
            </a:endParaRPr>
          </a:p>
          <a:p>
            <a:pPr lvl="2">
              <a:buClr>
                <a:srgbClr val="04645B"/>
              </a:buClr>
            </a:pPr>
            <a:r>
              <a:rPr lang="en-US" dirty="0" err="1" smtClean="0">
                <a:solidFill>
                  <a:srgbClr val="04645B"/>
                </a:solidFill>
              </a:rPr>
              <a:t>Hepatotoxicity</a:t>
            </a:r>
            <a:endParaRPr lang="en-US" dirty="0" smtClean="0">
              <a:solidFill>
                <a:srgbClr val="04645B"/>
              </a:solidFill>
            </a:endParaRPr>
          </a:p>
          <a:p>
            <a:pPr lvl="2">
              <a:buClr>
                <a:srgbClr val="04645B"/>
              </a:buClr>
            </a:pPr>
            <a:endParaRPr lang="en-US" dirty="0">
              <a:solidFill>
                <a:srgbClr val="04645B"/>
              </a:solidFill>
            </a:endParaRPr>
          </a:p>
          <a:p>
            <a:pPr lvl="1">
              <a:buClr>
                <a:srgbClr val="125754"/>
              </a:buClr>
            </a:pPr>
            <a:r>
              <a:rPr lang="en-US" b="1" dirty="0">
                <a:solidFill>
                  <a:srgbClr val="125754"/>
                </a:solidFill>
              </a:rPr>
              <a:t>Mechanism of Action:</a:t>
            </a:r>
          </a:p>
          <a:p>
            <a:pPr lvl="2">
              <a:buClr>
                <a:srgbClr val="04645B"/>
              </a:buClr>
            </a:pPr>
            <a:r>
              <a:rPr lang="en-US" dirty="0">
                <a:solidFill>
                  <a:srgbClr val="04645B"/>
                </a:solidFill>
              </a:rPr>
              <a:t>Inhibits </a:t>
            </a:r>
            <a:r>
              <a:rPr lang="en-US" dirty="0" smtClean="0">
                <a:solidFill>
                  <a:srgbClr val="04645B"/>
                </a:solidFill>
              </a:rPr>
              <a:t>cholesterol </a:t>
            </a:r>
            <a:r>
              <a:rPr lang="en-US" dirty="0">
                <a:solidFill>
                  <a:srgbClr val="04645B"/>
                </a:solidFill>
              </a:rPr>
              <a:t>synthesis</a:t>
            </a:r>
          </a:p>
          <a:p>
            <a:pPr lvl="1">
              <a:buClr>
                <a:srgbClr val="04645B"/>
              </a:buClr>
            </a:pPr>
            <a:endParaRPr lang="en-US" dirty="0" smtClean="0"/>
          </a:p>
          <a:p>
            <a:pPr lvl="2">
              <a:buClr>
                <a:srgbClr val="04645B"/>
              </a:buClr>
              <a:buNone/>
            </a:pPr>
            <a:endParaRPr lang="en-US" dirty="0">
              <a:solidFill>
                <a:srgbClr val="04645B"/>
              </a:solidFill>
            </a:endParaRPr>
          </a:p>
          <a:p>
            <a:endParaRPr lang="en-US" dirty="0"/>
          </a:p>
        </p:txBody>
      </p:sp>
      <p:pic>
        <p:nvPicPr>
          <p:cNvPr id="6146" name="Picture 2" descr="http://graphics8.nytimes.com/images/2013/07/12/science/12askwelldrugs/12askwelldrugs-tmagArticle.jpg"/>
          <p:cNvPicPr>
            <a:picLocks noChangeAspect="1" noChangeArrowheads="1"/>
          </p:cNvPicPr>
          <p:nvPr/>
        </p:nvPicPr>
        <p:blipFill>
          <a:blip r:embed="rId3" cstate="print"/>
          <a:srcRect/>
          <a:stretch>
            <a:fillRect/>
          </a:stretch>
        </p:blipFill>
        <p:spPr bwMode="auto">
          <a:xfrm>
            <a:off x="4704458" y="4135780"/>
            <a:ext cx="4439542" cy="2722220"/>
          </a:xfrm>
          <a:prstGeom prst="rect">
            <a:avLst/>
          </a:prstGeom>
          <a:noFill/>
        </p:spPr>
      </p:pic>
      <p:sp>
        <p:nvSpPr>
          <p:cNvPr id="5" name="TextBox 4"/>
          <p:cNvSpPr txBox="1"/>
          <p:nvPr/>
        </p:nvSpPr>
        <p:spPr>
          <a:xfrm>
            <a:off x="4876800" y="2209800"/>
            <a:ext cx="3962400" cy="1200329"/>
          </a:xfrm>
          <a:prstGeom prst="rect">
            <a:avLst/>
          </a:prstGeom>
          <a:noFill/>
        </p:spPr>
        <p:txBody>
          <a:bodyPr wrap="square" rtlCol="0">
            <a:spAutoFit/>
          </a:bodyPr>
          <a:lstStyle/>
          <a:p>
            <a:pPr marL="0" lvl="1"/>
            <a:r>
              <a:rPr lang="en-US" b="1" dirty="0" smtClean="0">
                <a:solidFill>
                  <a:srgbClr val="FF0000"/>
                </a:solidFill>
              </a:rPr>
              <a:t>Drug interaction</a:t>
            </a:r>
            <a:r>
              <a:rPr lang="en-US" dirty="0" smtClean="0">
                <a:solidFill>
                  <a:srgbClr val="FF0000"/>
                </a:solidFill>
              </a:rPr>
              <a:t>: </a:t>
            </a:r>
          </a:p>
          <a:p>
            <a:pPr marL="0" lvl="1"/>
            <a:r>
              <a:rPr lang="en-US" dirty="0" smtClean="0">
                <a:solidFill>
                  <a:schemeClr val="bg2"/>
                </a:solidFill>
              </a:rPr>
              <a:t>Grapefruit, cyclosporine, </a:t>
            </a:r>
            <a:r>
              <a:rPr lang="en-US" dirty="0" err="1" smtClean="0">
                <a:solidFill>
                  <a:schemeClr val="bg2"/>
                </a:solidFill>
              </a:rPr>
              <a:t>macrolide</a:t>
            </a:r>
            <a:r>
              <a:rPr lang="en-US" dirty="0" smtClean="0">
                <a:solidFill>
                  <a:schemeClr val="bg2"/>
                </a:solidFill>
              </a:rPr>
              <a:t> antibiotics, and antifungal agents. </a:t>
            </a:r>
          </a:p>
          <a:p>
            <a:endParaRPr lang="en-US" dirty="0"/>
          </a:p>
        </p:txBody>
      </p:sp>
      <p:sp>
        <p:nvSpPr>
          <p:cNvPr id="6" name="Down Arrow 5"/>
          <p:cNvSpPr/>
          <p:nvPr/>
        </p:nvSpPr>
        <p:spPr>
          <a:xfrm>
            <a:off x="1066800" y="27432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1866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pPr lvl="0" algn="ctr"/>
            <a:r>
              <a:rPr lang="en-US" b="1" dirty="0" smtClean="0">
                <a:solidFill>
                  <a:prstClr val="black"/>
                </a:solidFill>
              </a:rPr>
              <a:t>Cholesterol Absorption Inhibitor</a:t>
            </a:r>
            <a:br>
              <a:rPr lang="en-US" b="1" dirty="0" smtClean="0">
                <a:solidFill>
                  <a:prstClr val="black"/>
                </a:solidFill>
              </a:rPr>
            </a:br>
            <a:endParaRPr lang="en-US" dirty="0"/>
          </a:p>
        </p:txBody>
      </p:sp>
      <p:sp>
        <p:nvSpPr>
          <p:cNvPr id="3" name="Content Placeholder 2"/>
          <p:cNvSpPr>
            <a:spLocks noGrp="1"/>
          </p:cNvSpPr>
          <p:nvPr>
            <p:ph idx="1"/>
          </p:nvPr>
        </p:nvSpPr>
        <p:spPr>
          <a:xfrm>
            <a:off x="457200" y="1752600"/>
            <a:ext cx="6324600" cy="5105400"/>
          </a:xfrm>
        </p:spPr>
        <p:txBody>
          <a:bodyPr/>
          <a:lstStyle/>
          <a:p>
            <a:pPr lvl="1">
              <a:buClr>
                <a:srgbClr val="80716A"/>
              </a:buClr>
            </a:pPr>
            <a:r>
              <a:rPr lang="en-US" b="1" dirty="0" err="1" smtClean="0">
                <a:solidFill>
                  <a:srgbClr val="04645B"/>
                </a:solidFill>
              </a:rPr>
              <a:t>Ezetimibe</a:t>
            </a:r>
            <a:r>
              <a:rPr lang="en-US" b="1" dirty="0" smtClean="0">
                <a:solidFill>
                  <a:srgbClr val="04645B"/>
                </a:solidFill>
              </a:rPr>
              <a:t> </a:t>
            </a:r>
          </a:p>
          <a:p>
            <a:pPr lvl="1">
              <a:buClr>
                <a:srgbClr val="80716A"/>
              </a:buClr>
            </a:pPr>
            <a:endParaRPr lang="en-US" b="1" dirty="0" smtClean="0">
              <a:solidFill>
                <a:srgbClr val="04645B"/>
              </a:solidFill>
            </a:endParaRPr>
          </a:p>
          <a:p>
            <a:pPr lvl="1">
              <a:buClr>
                <a:srgbClr val="80716A"/>
              </a:buClr>
            </a:pPr>
            <a:r>
              <a:rPr lang="en-US" b="1" dirty="0" smtClean="0">
                <a:solidFill>
                  <a:srgbClr val="04645B"/>
                </a:solidFill>
              </a:rPr>
              <a:t>       </a:t>
            </a:r>
            <a:r>
              <a:rPr lang="en-US" dirty="0" smtClean="0">
                <a:solidFill>
                  <a:srgbClr val="125754"/>
                </a:solidFill>
              </a:rPr>
              <a:t>LDL</a:t>
            </a:r>
          </a:p>
          <a:p>
            <a:pPr lvl="1">
              <a:buClr>
                <a:srgbClr val="125754"/>
              </a:buClr>
            </a:pPr>
            <a:endParaRPr lang="en-US" dirty="0">
              <a:solidFill>
                <a:srgbClr val="125754"/>
              </a:solidFill>
            </a:endParaRPr>
          </a:p>
          <a:p>
            <a:pPr lvl="1">
              <a:buClr>
                <a:srgbClr val="125754"/>
              </a:buClr>
            </a:pPr>
            <a:r>
              <a:rPr lang="en-US" b="1" dirty="0">
                <a:solidFill>
                  <a:srgbClr val="125754"/>
                </a:solidFill>
              </a:rPr>
              <a:t>Adverse Effects:</a:t>
            </a:r>
          </a:p>
          <a:p>
            <a:pPr lvl="2">
              <a:buClr>
                <a:srgbClr val="04645B"/>
              </a:buClr>
            </a:pPr>
            <a:r>
              <a:rPr lang="en-US" dirty="0">
                <a:solidFill>
                  <a:srgbClr val="04645B"/>
                </a:solidFill>
              </a:rPr>
              <a:t>Gastrointestinal </a:t>
            </a:r>
            <a:r>
              <a:rPr lang="en-US" dirty="0" smtClean="0">
                <a:solidFill>
                  <a:srgbClr val="04645B"/>
                </a:solidFill>
              </a:rPr>
              <a:t>discomfort</a:t>
            </a:r>
          </a:p>
          <a:p>
            <a:pPr lvl="2">
              <a:buClr>
                <a:srgbClr val="04645B"/>
              </a:buClr>
              <a:buNone/>
            </a:pPr>
            <a:endParaRPr lang="en-US" dirty="0">
              <a:solidFill>
                <a:srgbClr val="04645B"/>
              </a:solidFill>
            </a:endParaRPr>
          </a:p>
          <a:p>
            <a:pPr lvl="1">
              <a:buClr>
                <a:srgbClr val="125754"/>
              </a:buClr>
            </a:pPr>
            <a:r>
              <a:rPr lang="en-US" b="1" dirty="0">
                <a:solidFill>
                  <a:srgbClr val="125754"/>
                </a:solidFill>
              </a:rPr>
              <a:t>Mechanism of Action:</a:t>
            </a:r>
          </a:p>
          <a:p>
            <a:pPr lvl="2">
              <a:buClr>
                <a:srgbClr val="125754"/>
              </a:buClr>
            </a:pPr>
            <a:r>
              <a:rPr lang="en-US" dirty="0">
                <a:solidFill>
                  <a:srgbClr val="125754"/>
                </a:solidFill>
              </a:rPr>
              <a:t>Inhibiting intestinal cholesterol absorption</a:t>
            </a:r>
          </a:p>
          <a:p>
            <a:pPr marL="704088" lvl="2" indent="0">
              <a:buNone/>
            </a:pPr>
            <a:endParaRPr lang="en-US" dirty="0" smtClean="0"/>
          </a:p>
        </p:txBody>
      </p:sp>
      <p:sp>
        <p:nvSpPr>
          <p:cNvPr id="4" name="Down Arrow 3"/>
          <p:cNvSpPr/>
          <p:nvPr/>
        </p:nvSpPr>
        <p:spPr>
          <a:xfrm>
            <a:off x="1371600" y="26670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www.zetia.com/zetia/consumer/images/homepage/slide3.jpg"/>
          <p:cNvPicPr>
            <a:picLocks noChangeAspect="1" noChangeArrowheads="1"/>
          </p:cNvPicPr>
          <p:nvPr/>
        </p:nvPicPr>
        <p:blipFill>
          <a:blip r:embed="rId2" cstate="print"/>
          <a:srcRect/>
          <a:stretch>
            <a:fillRect/>
          </a:stretch>
        </p:blipFill>
        <p:spPr bwMode="auto">
          <a:xfrm>
            <a:off x="4908887" y="1905000"/>
            <a:ext cx="4235113" cy="2057400"/>
          </a:xfrm>
          <a:prstGeom prst="rect">
            <a:avLst/>
          </a:prstGeom>
          <a:noFill/>
        </p:spPr>
      </p:pic>
    </p:spTree>
    <p:extLst>
      <p:ext uri="{BB962C8B-B14F-4D97-AF65-F5344CB8AC3E}">
        <p14:creationId xmlns:p14="http://schemas.microsoft.com/office/powerpoint/2010/main" xmlns="" val="2758601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914400"/>
            <a:ext cx="8229600" cy="1066800"/>
          </a:xfrm>
        </p:spPr>
        <p:txBody>
          <a:bodyPr>
            <a:normAutofit fontScale="90000"/>
          </a:bodyPr>
          <a:lstStyle/>
          <a:p>
            <a:r>
              <a:rPr lang="en-US" b="1" dirty="0" smtClean="0">
                <a:solidFill>
                  <a:schemeClr val="tx1"/>
                </a:solidFill>
              </a:rPr>
              <a:t>Bile Acid Binding Resins</a:t>
            </a:r>
            <a:r>
              <a:rPr lang="en-US" b="1" dirty="0" smtClean="0"/>
              <a:t/>
            </a:r>
            <a:br>
              <a:rPr lang="en-US" b="1" dirty="0" smtClean="0"/>
            </a:br>
            <a:endParaRPr lang="en-US" dirty="0"/>
          </a:p>
        </p:txBody>
      </p:sp>
      <p:sp>
        <p:nvSpPr>
          <p:cNvPr id="3" name="Content Placeholder 2"/>
          <p:cNvSpPr>
            <a:spLocks noGrp="1"/>
          </p:cNvSpPr>
          <p:nvPr>
            <p:ph idx="1"/>
          </p:nvPr>
        </p:nvSpPr>
        <p:spPr>
          <a:xfrm>
            <a:off x="4343400" y="1524000"/>
            <a:ext cx="4648200" cy="5334000"/>
          </a:xfrm>
        </p:spPr>
        <p:txBody>
          <a:bodyPr>
            <a:normAutofit fontScale="92500" lnSpcReduction="10000"/>
          </a:bodyPr>
          <a:lstStyle/>
          <a:p>
            <a:pPr marL="704088" lvl="2" indent="0">
              <a:buNone/>
            </a:pPr>
            <a:r>
              <a:rPr lang="en-US" b="1" dirty="0" err="1" smtClean="0"/>
              <a:t>Cholestyramine</a:t>
            </a:r>
            <a:r>
              <a:rPr lang="en-US" b="1" dirty="0" smtClean="0"/>
              <a:t>, </a:t>
            </a:r>
            <a:r>
              <a:rPr lang="en-US" b="1" dirty="0" err="1" smtClean="0"/>
              <a:t>Colestipol</a:t>
            </a:r>
            <a:endParaRPr lang="en-US" b="1" dirty="0" smtClean="0"/>
          </a:p>
          <a:p>
            <a:pPr marL="704088" lvl="2" indent="0">
              <a:buNone/>
            </a:pPr>
            <a:endParaRPr lang="en-US" b="1" dirty="0" smtClean="0"/>
          </a:p>
          <a:p>
            <a:pPr lvl="1"/>
            <a:r>
              <a:rPr lang="en-US" dirty="0" smtClean="0"/>
              <a:t>     LDL</a:t>
            </a:r>
          </a:p>
          <a:p>
            <a:pPr lvl="1"/>
            <a:r>
              <a:rPr lang="en-US" dirty="0" smtClean="0"/>
              <a:t>Increases HDL+ triglycerides</a:t>
            </a:r>
          </a:p>
          <a:p>
            <a:pPr lvl="1"/>
            <a:endParaRPr lang="en-US" dirty="0" smtClean="0"/>
          </a:p>
          <a:p>
            <a:pPr lvl="1"/>
            <a:r>
              <a:rPr lang="en-US" b="1" dirty="0" smtClean="0"/>
              <a:t>Adverse Effects:</a:t>
            </a:r>
          </a:p>
          <a:p>
            <a:pPr lvl="2"/>
            <a:r>
              <a:rPr lang="en-US" dirty="0" smtClean="0"/>
              <a:t>Gastrointestinal discomfort</a:t>
            </a:r>
          </a:p>
          <a:p>
            <a:pPr lvl="2"/>
            <a:endParaRPr lang="en-US" dirty="0" smtClean="0"/>
          </a:p>
          <a:p>
            <a:pPr lvl="1"/>
            <a:r>
              <a:rPr lang="en-US" b="1" dirty="0" smtClean="0"/>
              <a:t>Mechanism of Action:</a:t>
            </a:r>
          </a:p>
          <a:p>
            <a:pPr lvl="2"/>
            <a:r>
              <a:rPr lang="en-US" dirty="0" smtClean="0"/>
              <a:t>Binds to bile acids</a:t>
            </a:r>
          </a:p>
          <a:p>
            <a:pPr lvl="2">
              <a:buNone/>
            </a:pPr>
            <a:endParaRPr lang="en-US" dirty="0" smtClean="0"/>
          </a:p>
          <a:p>
            <a:pPr lvl="1"/>
            <a:r>
              <a:rPr lang="en-US" b="1" dirty="0" smtClean="0"/>
              <a:t>Drug interaction: </a:t>
            </a:r>
          </a:p>
          <a:p>
            <a:pPr lvl="2"/>
            <a:r>
              <a:rPr lang="en-US" dirty="0" smtClean="0"/>
              <a:t>tetracycline, </a:t>
            </a:r>
            <a:r>
              <a:rPr lang="en-US" dirty="0" err="1" smtClean="0"/>
              <a:t>thiazide</a:t>
            </a:r>
            <a:r>
              <a:rPr lang="en-US" dirty="0" smtClean="0"/>
              <a:t> diuretics, aspirin, </a:t>
            </a:r>
            <a:r>
              <a:rPr lang="en-US" dirty="0" err="1" smtClean="0"/>
              <a:t>phenobarbital</a:t>
            </a:r>
            <a:r>
              <a:rPr lang="en-US" dirty="0" smtClean="0"/>
              <a:t>, </a:t>
            </a:r>
            <a:r>
              <a:rPr lang="en-US" dirty="0" err="1" smtClean="0"/>
              <a:t>pravastatin</a:t>
            </a:r>
            <a:r>
              <a:rPr lang="en-US" dirty="0" smtClean="0"/>
              <a:t> and </a:t>
            </a:r>
            <a:r>
              <a:rPr lang="en-US" dirty="0" err="1" smtClean="0"/>
              <a:t>digoxin</a:t>
            </a:r>
            <a:r>
              <a:rPr lang="en-US" dirty="0" smtClean="0"/>
              <a:t>.</a:t>
            </a:r>
          </a:p>
          <a:p>
            <a:pPr lvl="2"/>
            <a:endParaRPr lang="en-US" dirty="0" smtClean="0"/>
          </a:p>
          <a:p>
            <a:pPr lvl="2"/>
            <a:endParaRPr lang="en-US" dirty="0" smtClean="0"/>
          </a:p>
        </p:txBody>
      </p:sp>
      <p:sp>
        <p:nvSpPr>
          <p:cNvPr id="5122" name="AutoShape 2" descr="data:image/jpeg;base64,/9j/4AAQSkZJRgABAQAAAQABAAD/2wCEAAkGBxISEBAPEBAPEBAQDw0PDxAQDw8PDw8PFBEWFhUSFBQYHCggGBolHBQUITEhJSkrLi4uFx8zODMsNygtLisBCgoKDg0OFxAQGiwfHBwsLCwsLCwsLCwsLCwsKywsLCwsLCwsLCwsLCwsLCwsLCwsLCwsLCwsLDcsLDcsLCwsK//AABEIAK0BAAMBIgACEQEDEQH/xAAbAAACAwEBAQAAAAAAAAAAAAADBAECBQYAB//EADwQAAEDAwMCBAMFBQcFAAAAAAEAAgMEESESMUEFUQYiYXETgZEUMkKhsVLB0eHwBxUWI0Ni8TNTY3KC/8QAGQEAAwEBAQAAAAAAAAAAAAAAAAECAwQF/8QAJBEBAQACAQQCAgMBAAAAAAAAAAECEQMSEyExBFEUQSIyYXH/2gAMAwEAAhEDEQA/APqN1DiqqjzwrTsWNWUM2UpBKlQvXQFJikOqN8t06/JUTwB4s7bt3QHD1dcWEk3sebJunljkbqa5pPIvsj+JqEElrTo8g02Awvnc9FUxOLmPaDgHTjUPULjyk3Y9HC56ljtOoavhvt96/lI7DKuXamagQNTb79wuf6FWVMkhEti3QWggWAPdL10ksbSxpw0nTfcX7LLWq6Zlbj4O1NOdyQfmkgR3v7Lmaqtmsck34uQFFFUFoGqOQnktcLKu3/rO8135jrorfzT8O1lzFLXOdcNhlAAy4uH0Astbp9Q51sOAP7W/sp1pfXcm1BHnV/Vln9eF2glaTM2AwsrxK8NjF+VWKM/60t4WIE7gdxF+9e6lRfHqwNJ06GBx7lU8KkmbVY2LTc2XSB4LiBsOU+THdP4t1Gh0DoTWtcI7ANAxySnWh7djf9Vz3hbq7/tTwQbB+gji3C7PqFKHOJabO3PYrXCTp8OTnytz8l4a/h4+fKdjdfLTf05WS8kYkb7H+aLHEd43X9NitJlWNxjVZL3FkcG6zYa78Mg+fKejsctN/wBVcu0WaXMZ4XgO6s1yubFMgviIZkurSwm2MoDcIBpmFZsiXD17WgIJQxkqSVLFSBQV4KoVggJJVC5TkojI7JGoyPkollcBI1lRfyt3QpmdcAc5pb2IKx6miBtdbtUA0aLanki/+1YfUptLXX9Vy8s1dvR+Jl1Tp+kUDGfgt95zfmsXqIbqcCNr3UeHalxmc3dhOq/YhVqiS954JP6rG+dO3HHW2RPQNO3KNQ9OcDhBqKkA4zZa/TKgPYHBLZdMenh0jvZRGObZ7jCbdHc7qvwLJe05WTwNSjkoPUKJstg7YG5A3KYY6wVgVpPDnzu/C1JE1gs0Bo7BQ+wOBYKSUu56WVPAHoYIrnNGz2sf8wbfvXfVR8+DY6bLh/DEgd1Jrf8AwSH6OC7OsPnK24/67cnP/fQTKu92SAEBSKYfejdb0KWmHIUxS29uypn/AMPt82Htz3VTAWm7T8v4KrJL7G3odkeOa+CP4q0Lw1vDx80603FwbpLQ12D/ADUNjczY3CZNAFQ+MO/ihxTX3wUYFMiUsZbuh3WmWg4KzqiEtPodimEEqwQg5efMButJGZhEY26Wo7v8xHlG3qtABTfCpFQ1WAU2QZ5LYG5UKCqpvwjcoTYNAv8AiPJ2b6plkQYNTt0rVm41Ow0bN7+6YZVTLd/lwLG7uSuf6xGZBZvJsfS60q2e5J74R6aj1RHucj3CjPHqjbh5OjLbKp6ZkTLMGzd+SbbrHb+IHA2K2ntJvkAjgrMkg85aRgg433XNcfT0sOb+NmmJP8CxAeCduUPp05jOMsO7f3j1Rqrpwa42H5LzYz2UdJ92ftsMffIO/wCaeuC3KxYJC3HC04ZLokRnlubTpyjMVWol8K2O1JSkZXotRLws6un0sLj2UVrgL4AJk6tK/iKnI+rv5Lv6s5JXGf2R0p01dUf9R7I2n0bcn9V19WePmunGfxjh5bvktUcMIVka2ENyekbeBRmyICtdANslB33TDJCNj9crPaUZj1UqdHmzDkW9RkJhruxukGuV2nPb2VbJpxlWkYCLFChf3z6phBOYlrNw1L0+qR4aeSgUkdt1sdIjBkv2C6LdTwiRrxxgAAbBXsrAKdK51hvNtt1SNgbk5cfyV3P7fVCP68phDvMbnNvoFl9TlvgbBPzyWFgsaoJKVpxniHU6y1osYQ4IbC6snBSHW+n6mmRowfvjsf2lxs9LO1143u/9XeYL6VSkHynIIsR6LlesUjo5HMBtbLSR+E7LHkx15dvxebX8a5So+1gX1Md/8/zQY5Kgus549bNGFsSh+x0kemEs42HAWGV067cb+kC/Jv6p+kkWfHcpymbpF3H2Sx8ufO6aLcJepqeAgS1V8BJy1IG5TtLGbGMiwOtVDpHNhjF3OcGtA5cVNf1YAENPuV1P9nXhtxd9uqGkW/6DHCx9XkIwx6qvkzmGLsOg9LbSUsVOPwtu893ncqkzruT1bJYW5KUZGup5ybKhCYLVUsQCy8EUxqPho0aGozAqxsR2sRoJYEVgVWtRAnCNxFMMP0SsRTATS5Rm61+ijzE+gWWFp9Idk+wWl9Bt2VHlW1XCo5ZgIobyilAlTBWoddKiPKZcFGlGjDIVNKPZV0oJEDeVPWemCdgIxI0YPcdiiMCahfhK+Tlsu4+cVFM5jiHNcD7H9Uh9le92ljXOcTgAEr6TWw2eHcFSAOAB7YWXZjo/Jyc107wc/TeV4jJGA0BxB9Vi9Z6FWw3IYKlnDowdQ92r6HHVHYnPB7orZwcHBVXjx1pnObKXb4ZVVdRexY9np8NwP5qKDpVXUO0sikd/uc0tYPclfcZYmnNmn3AKq0AbflhTOKNb8n6jj/D3gCKIiWpd8aQWIZ/ptP71175AB2A2HC85yVqXcLSSSeHPllcruoY0uOo/JG0qItgrPRotqOVbKVZgSPaNKgNRi1VsnotvNYrNF144F1GvS2/LsBAXJ4HG6kKgGkW55VmpgxGmo+6Uhz7JkOTJy+pNdPms8euFnl+6s160N1zHKXFIUVTqaDzymfiLPRJkKXkcruN8fRLOcgIsoXon5I+i9K2yA8FDlQusiXuEBIOF6GTJQx2VSbFAOyt1NskGPtgpqGThArI86h80AGTCMx2oeoQWuuPVUuWm4QDbZOCroQcHC/8AQXmPtgoCxKA4XKO9DskBIwvTq8AVJ8uQENbhXYFJGFMYQaZOyqquddyszJQSlRu1g3d+iiV4DrnZo0tHc90UN8z3ngaR+9KQN1uv+BqRjwsJyeUU9uP1Q5J+GqzfLvlx/JMjAdwigpaI/lujQeY6uBsmHG/GV2SpctUtYVsbVoKvSfQ7rb+Jdcq1vquhpjdjT6KLCoj32yERrmv235SsjiEvrsbg6T+SgGKmMg3HCNBKHt9UH7VcWdg9+Cgh2k6h/wAoAt7GxUXLfZWqRqGtue4S8NQD5TugGmvBVJTlDBsVdzkBYusbpkOBHvukHvRIpLICk0ek/oovf3TTxqH6JFwIKAkOLTcfNMhwcEo51/dVZLY/1lAPNdwV4qjXhwwpBQDFOVS/mVY3WVL5QDBK819gSly5Vc/FkBdjtyj0hwXLPlfwnA60YA5QFK2QaACbajc9yFWO7gABYDYDYe5Sk0pfJpDbhuAbJ4NNuAgJuG7eZ3fgKG3OfqSqgD1ce2wRWwk/ewOwQF4hqwPu8nun4+wQG2Ax8gjwIJwb6loulpeo22VJ6c5+aSkgK1ml6Hf1Fx2XVeGqnXFYnIK4ZwI4R6bqz4SHM+Y7hO47ia+iSBLvjQ+ldTjqGBzTnkc3R3tssiLOYhlnYlGehORo3op3N227JeplF9QwVZ657r/XY4WkX1P4ASvj2clvp0VNXNedIcNQ3byjucvh/wDfFQ2o+0tcQ7txbsV1dN/aLkCSIg9xaymcmNXeLKPo11bUuSp/GEbt2uC0IevxO/Fb3R1Y/ZXDKfp0DJrbq0tnC43/AFWKeqx/tj6pSbrsbMiQe26e4nVa0npuhOlB3wVhu8WQOOdQI5sbFYPUvFEhcRE0ae53U3PGftU48r+ndxVWk5+qdZODkFfKv8RVOktNieD2QYOu1bTfX8rYS7uKuzm+vCRe1rgKLxhJtKwH1Cbd4xHDCn3MPsuzn9OzMiE+YLiJ/F8n4Y/qVj13iCpkxq0D/aleXGKnBnf07au8QQskbG541OOy2XVOsNazON18LqoHE6iSXb3vlfVPBNZrp25uW2Du91WGcyTnx3F1kEIaEUQ33wEJkxtgBQZSdyrZmgQNvqrDuUFiuMn05QQkefN9E3Tpdn/CYY7SCUg4Jz0JzQVDmqt8LTSqp8Np3CXqKVttk3Txl2wutKHp4GXZKc2m1k9DoXRkyXLfS61J/EIZ95pI9FNSDsserp73RYUpqTxpT86gfYpKo8bR/gaT8ljV3Sw7jKwqrp72ZtcLHLqnprhML7bdf4olkBAOkeiwHsLzqcST6obJAMHHujCVcmdyvt3ceOEngJ1MgSUQKd+KFYEKPLTxSdPK6PByO62aWe/N0i5oKBYty0/JP2Xr03ZCEu9gSLK/gq4qh3R01PVBzEFIjQ/jhW+L2S1VTKL6PRe0KBIrlJW0NiXi0KVIKDRpQ3sRwV6yRkXxXT/hzqhpZc5jcfMO3qquYgPhVY53G7ic+OZTT63R1DZGhzHAg5TABXyjpnUpoD/luOn9k7LqKbxuLf5kZv6Lrx5sa8/P4+ePry7RgKYY1cX/AI1Yfuxuv6pzp3VaioNmAMbi5VzKW6jO4WTddcHgchJdRqTbS077peuj0tDgSSN1kfa3FaXHSMfLOej0lE5/Fh3WpR9JH3n5PZabYwMAWCqFcidPRhgwPmrPjTZahPCbO0jJGk5oFoyBLvVCVjzUqSmovRbz2JaSNTcTmTlK3obH8WKwq3oMjMtuQvoLo0J8CzuErTHksfMiHNNnAgojZV3NX0yN/wB5tj3ssSq8NgZaVhlw/Tox+R9sPWoJTsnSXDlBNC4KO1WnfhfSoZGm20bu6Yh6ZcbonFkO9iziAOVDZiFrjoh7qjuhu3Cfbqe7CTKlHZL6on9yydlR3RpuBZLt36VOWfa7ZlHxV4dDl5dZEi6S+/3iU+yX5CnxVInTX90ncmygdEe/DfqUdin+TAPtAVTOFr0vhH/uPcfQLbpPD0TNmD5onxi/M/xxhcTs1x9gmaWjlkNgwj1OF3kVA3hrfotCmowOB9Frj8aT2yz+XlfTkaHw2/BcV3XR4BGwNAsiRQBNMjW8xxx9ObLPLL2pVRXaVhtaAbWXTNCyOqwaTqaN90qeLQ0r2lWKhNChCC8IzkJ6cFJzBLuTzhdLSxqoksQENwRXBBcq0WwnsBQSwhHKG5KxUpaS3KXeLbZTbxdLStsssouE5Ymu9Ckpqa24uFonKoTbG6hbKFP2V2t05ATk0Q3GEKyAZpnhwwnI4wsa+k3C06SYkKpE2nAwKXxi2V4LwynMU2lzFq4sERlN+yPmm2sCKTbZV0p6irKJu7so7QBho/JXay+6YjjCfSew2NKYjhR44wjsYnpOw44k1ExVaExGFNqouxqM0KjQiNUmtZCrY7sPsjhecM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eg;base64,/9j/4AAQSkZJRgABAQAAAQABAAD/2wCEAAkGBxISEBAPEBAPEBAQDw0PDxAQDw8PDw8PFBEWFhUSFBQYHCggGBolHBQUITEhJSkrLi4uFx8zODMsNygtLisBCgoKDg0OFxAQGiwfHBwsLCwsLCwsLCwsLCwsKywsLCwsLCwsLCwsLCwsLCwsLCwsLCwsLCwsLDcsLDcsLCwsK//AABEIAK0BAAMBIgACEQEDEQH/xAAbAAACAwEBAQAAAAAAAAAAAAADBAECBQYAB//EADwQAAEDAwMCBAMFBQcFAAAAAAEAAgMEESESMUEFUQYiYXETgZEUMkKhsVLB0eHwBxUWI0Ni8TNTY3KC/8QAGQEAAwEBAQAAAAAAAAAAAAAAAAECAwQF/8QAJBEBAQACAQQCAgMBAAAAAAAAAAECEQMSEyExBFEUQSIyYXH/2gAMAwEAAhEDEQA/APqN1DiqqjzwrTsWNWUM2UpBKlQvXQFJikOqN8t06/JUTwB4s7bt3QHD1dcWEk3sebJunljkbqa5pPIvsj+JqEElrTo8g02Awvnc9FUxOLmPaDgHTjUPULjyk3Y9HC56ljtOoavhvt96/lI7DKuXamagQNTb79wuf6FWVMkhEti3QWggWAPdL10ksbSxpw0nTfcX7LLWq6Zlbj4O1NOdyQfmkgR3v7Lmaqtmsck34uQFFFUFoGqOQnktcLKu3/rO8135jrorfzT8O1lzFLXOdcNhlAAy4uH0Astbp9Q51sOAP7W/sp1pfXcm1BHnV/Vln9eF2glaTM2AwsrxK8NjF+VWKM/60t4WIE7gdxF+9e6lRfHqwNJ06GBx7lU8KkmbVY2LTc2XSB4LiBsOU+THdP4t1Gh0DoTWtcI7ANAxySnWh7djf9Vz3hbq7/tTwQbB+gji3C7PqFKHOJabO3PYrXCTp8OTnytz8l4a/h4+fKdjdfLTf05WS8kYkb7H+aLHEd43X9NitJlWNxjVZL3FkcG6zYa78Mg+fKejsctN/wBVcu0WaXMZ4XgO6s1yubFMgviIZkurSwm2MoDcIBpmFZsiXD17WgIJQxkqSVLFSBQV4KoVggJJVC5TkojI7JGoyPkollcBI1lRfyt3QpmdcAc5pb2IKx6miBtdbtUA0aLanki/+1YfUptLXX9Vy8s1dvR+Jl1Tp+kUDGfgt95zfmsXqIbqcCNr3UeHalxmc3dhOq/YhVqiS954JP6rG+dO3HHW2RPQNO3KNQ9OcDhBqKkA4zZa/TKgPYHBLZdMenh0jvZRGObZ7jCbdHc7qvwLJe05WTwNSjkoPUKJstg7YG5A3KYY6wVgVpPDnzu/C1JE1gs0Bo7BQ+wOBYKSUu56WVPAHoYIrnNGz2sf8wbfvXfVR8+DY6bLh/DEgd1Jrf8AwSH6OC7OsPnK24/67cnP/fQTKu92SAEBSKYfejdb0KWmHIUxS29uypn/AMPt82Htz3VTAWm7T8v4KrJL7G3odkeOa+CP4q0Lw1vDx80603FwbpLQ12D/ADUNjczY3CZNAFQ+MO/ihxTX3wUYFMiUsZbuh3WmWg4KzqiEtPodimEEqwQg5efMButJGZhEY26Wo7v8xHlG3qtABTfCpFQ1WAU2QZ5LYG5UKCqpvwjcoTYNAv8AiPJ2b6plkQYNTt0rVm41Ow0bN7+6YZVTLd/lwLG7uSuf6xGZBZvJsfS60q2e5J74R6aj1RHucj3CjPHqjbh5OjLbKp6ZkTLMGzd+SbbrHb+IHA2K2ntJvkAjgrMkg85aRgg433XNcfT0sOb+NmmJP8CxAeCduUPp05jOMsO7f3j1Rqrpwa42H5LzYz2UdJ92ftsMffIO/wCaeuC3KxYJC3HC04ZLokRnlubTpyjMVWol8K2O1JSkZXotRLws6un0sLj2UVrgL4AJk6tK/iKnI+rv5Lv6s5JXGf2R0p01dUf9R7I2n0bcn9V19WePmunGfxjh5bvktUcMIVka2ENyekbeBRmyICtdANslB33TDJCNj9crPaUZj1UqdHmzDkW9RkJhruxukGuV2nPb2VbJpxlWkYCLFChf3z6phBOYlrNw1L0+qR4aeSgUkdt1sdIjBkv2C6LdTwiRrxxgAAbBXsrAKdK51hvNtt1SNgbk5cfyV3P7fVCP68phDvMbnNvoFl9TlvgbBPzyWFgsaoJKVpxniHU6y1osYQ4IbC6snBSHW+n6mmRowfvjsf2lxs9LO1143u/9XeYL6VSkHynIIsR6LlesUjo5HMBtbLSR+E7LHkx15dvxebX8a5So+1gX1Md/8/zQY5Kgus549bNGFsSh+x0kemEs42HAWGV067cb+kC/Jv6p+kkWfHcpymbpF3H2Sx8ufO6aLcJepqeAgS1V8BJy1IG5TtLGbGMiwOtVDpHNhjF3OcGtA5cVNf1YAENPuV1P9nXhtxd9uqGkW/6DHCx9XkIwx6qvkzmGLsOg9LbSUsVOPwtu893ncqkzruT1bJYW5KUZGup5ybKhCYLVUsQCy8EUxqPho0aGozAqxsR2sRoJYEVgVWtRAnCNxFMMP0SsRTATS5Rm61+ijzE+gWWFp9Idk+wWl9Bt2VHlW1XCo5ZgIobyilAlTBWoddKiPKZcFGlGjDIVNKPZV0oJEDeVPWemCdgIxI0YPcdiiMCahfhK+Tlsu4+cVFM5jiHNcD7H9Uh9le92ljXOcTgAEr6TWw2eHcFSAOAB7YWXZjo/Jyc107wc/TeV4jJGA0BxB9Vi9Z6FWw3IYKlnDowdQ92r6HHVHYnPB7orZwcHBVXjx1pnObKXb4ZVVdRexY9np8NwP5qKDpVXUO0sikd/uc0tYPclfcZYmnNmn3AKq0AbflhTOKNb8n6jj/D3gCKIiWpd8aQWIZ/ptP71175AB2A2HC85yVqXcLSSSeHPllcruoY0uOo/JG0qItgrPRotqOVbKVZgSPaNKgNRi1VsnotvNYrNF144F1GvS2/LsBAXJ4HG6kKgGkW55VmpgxGmo+6Uhz7JkOTJy+pNdPms8euFnl+6s160N1zHKXFIUVTqaDzymfiLPRJkKXkcruN8fRLOcgIsoXon5I+i9K2yA8FDlQusiXuEBIOF6GTJQx2VSbFAOyt1NskGPtgpqGThArI86h80AGTCMx2oeoQWuuPVUuWm4QDbZOCroQcHC/8AQXmPtgoCxKA4XKO9DskBIwvTq8AVJ8uQENbhXYFJGFMYQaZOyqquddyszJQSlRu1g3d+iiV4DrnZo0tHc90UN8z3ngaR+9KQN1uv+BqRjwsJyeUU9uP1Q5J+GqzfLvlx/JMjAdwigpaI/lujQeY6uBsmHG/GV2SpctUtYVsbVoKvSfQ7rb+Jdcq1vquhpjdjT6KLCoj32yERrmv235SsjiEvrsbg6T+SgGKmMg3HCNBKHt9UH7VcWdg9+Cgh2k6h/wAoAt7GxUXLfZWqRqGtue4S8NQD5TugGmvBVJTlDBsVdzkBYusbpkOBHvukHvRIpLICk0ek/oovf3TTxqH6JFwIKAkOLTcfNMhwcEo51/dVZLY/1lAPNdwV4qjXhwwpBQDFOVS/mVY3WVL5QDBK819gSly5Vc/FkBdjtyj0hwXLPlfwnA60YA5QFK2QaACbajc9yFWO7gABYDYDYe5Sk0pfJpDbhuAbJ4NNuAgJuG7eZ3fgKG3OfqSqgD1ce2wRWwk/ewOwQF4hqwPu8nun4+wQG2Ax8gjwIJwb6loulpeo22VJ6c5+aSkgK1ml6Hf1Fx2XVeGqnXFYnIK4ZwI4R6bqz4SHM+Y7hO47ia+iSBLvjQ+ldTjqGBzTnkc3R3tssiLOYhlnYlGehORo3op3N227JeplF9QwVZ657r/XY4WkX1P4ASvj2clvp0VNXNedIcNQ3byjucvh/wDfFQ2o+0tcQ7txbsV1dN/aLkCSIg9xaymcmNXeLKPo11bUuSp/GEbt2uC0IevxO/Fb3R1Y/ZXDKfp0DJrbq0tnC43/AFWKeqx/tj6pSbrsbMiQe26e4nVa0npuhOlB3wVhu8WQOOdQI5sbFYPUvFEhcRE0ae53U3PGftU48r+ndxVWk5+qdZODkFfKv8RVOktNieD2QYOu1bTfX8rYS7uKuzm+vCRe1rgKLxhJtKwH1Cbd4xHDCn3MPsuzn9OzMiE+YLiJ/F8n4Y/qVj13iCpkxq0D/aleXGKnBnf07au8QQskbG541OOy2XVOsNazON18LqoHE6iSXb3vlfVPBNZrp25uW2Du91WGcyTnx3F1kEIaEUQ33wEJkxtgBQZSdyrZmgQNvqrDuUFiuMn05QQkefN9E3Tpdn/CYY7SCUg4Jz0JzQVDmqt8LTSqp8Np3CXqKVttk3Txl2wutKHp4GXZKc2m1k9DoXRkyXLfS61J/EIZ95pI9FNSDsserp73RYUpqTxpT86gfYpKo8bR/gaT8ljV3Sw7jKwqrp72ZtcLHLqnprhML7bdf4olkBAOkeiwHsLzqcST6obJAMHHujCVcmdyvt3ceOEngJ1MgSUQKd+KFYEKPLTxSdPK6PByO62aWe/N0i5oKBYty0/JP2Xr03ZCEu9gSLK/gq4qh3R01PVBzEFIjQ/jhW+L2S1VTKL6PRe0KBIrlJW0NiXi0KVIKDRpQ3sRwV6yRkXxXT/hzqhpZc5jcfMO3qquYgPhVY53G7ic+OZTT63R1DZGhzHAg5TABXyjpnUpoD/luOn9k7LqKbxuLf5kZv6Lrx5sa8/P4+ePry7RgKYY1cX/AI1Yfuxuv6pzp3VaioNmAMbi5VzKW6jO4WTddcHgchJdRqTbS077peuj0tDgSSN1kfa3FaXHSMfLOej0lE5/Fh3WpR9JH3n5PZabYwMAWCqFcidPRhgwPmrPjTZahPCbO0jJGk5oFoyBLvVCVjzUqSmovRbz2JaSNTcTmTlK3obH8WKwq3oMjMtuQvoLo0J8CzuErTHksfMiHNNnAgojZV3NX0yN/wB5tj3ssSq8NgZaVhlw/Tox+R9sPWoJTsnSXDlBNC4KO1WnfhfSoZGm20bu6Yh6ZcbonFkO9iziAOVDZiFrjoh7qjuhu3Cfbqe7CTKlHZL6on9yydlR3RpuBZLt36VOWfa7ZlHxV4dDl5dZEi6S+/3iU+yX5CnxVInTX90ncmygdEe/DfqUdin+TAPtAVTOFr0vhH/uPcfQLbpPD0TNmD5onxi/M/xxhcTs1x9gmaWjlkNgwj1OF3kVA3hrfotCmowOB9Frj8aT2yz+XlfTkaHw2/BcV3XR4BGwNAsiRQBNMjW8xxx9ObLPLL2pVRXaVhtaAbWXTNCyOqwaTqaN90qeLQ0r2lWKhNChCC8IzkJ6cFJzBLuTzhdLSxqoksQENwRXBBcq0WwnsBQSwhHKG5KxUpaS3KXeLbZTbxdLStsssouE5Ymu9Ckpqa24uFonKoTbG6hbKFP2V2t05ATk0Q3GEKyAZpnhwwnI4wsa+k3C06SYkKpE2nAwKXxi2V4LwynMU2lzFq4sERlN+yPmm2sCKTbZV0p6irKJu7so7QBho/JXay+6YjjCfSew2NKYjhR44wjsYnpOw44k1ExVaExGFNqouxqM0KjQiNUmtZCrY7sPsjhecM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data:image/jpeg;base64,/9j/4AAQSkZJRgABAQAAAQABAAD/2wCEAAkGBxISEBAPEBAPEBAQDw0PDxAQDw8PDw8PFBEWFhUSFBQYHCggGBolHBQUITEhJSkrLi4uFx8zODMsNygtLisBCgoKDg0OFxAQGiwfHBwsLCwsLCwsLCwsLCwsKywsLCwsLCwsLCwsLCwsLCwsLCwsLCwsLCwsLDcsLDcsLCwsK//AABEIAK0BAAMBIgACEQEDEQH/xAAbAAACAwEBAQAAAAAAAAAAAAADBAECBQYAB//EADwQAAEDAwMCBAMFBQcFAAAAAAEAAgMEESESMUEFUQYiYXETgZEUMkKhsVLB0eHwBxUWI0Ni8TNTY3KC/8QAGQEAAwEBAQAAAAAAAAAAAAAAAAECAwQF/8QAJBEBAQACAQQCAgMBAAAAAAAAAAECEQMSEyExBFEUQSIyYXH/2gAMAwEAAhEDEQA/APqN1DiqqjzwrTsWNWUM2UpBKlQvXQFJikOqN8t06/JUTwB4s7bt3QHD1dcWEk3sebJunljkbqa5pPIvsj+JqEElrTo8g02Awvnc9FUxOLmPaDgHTjUPULjyk3Y9HC56ljtOoavhvt96/lI7DKuXamagQNTb79wuf6FWVMkhEti3QWggWAPdL10ksbSxpw0nTfcX7LLWq6Zlbj4O1NOdyQfmkgR3v7Lmaqtmsck34uQFFFUFoGqOQnktcLKu3/rO8135jrorfzT8O1lzFLXOdcNhlAAy4uH0Astbp9Q51sOAP7W/sp1pfXcm1BHnV/Vln9eF2glaTM2AwsrxK8NjF+VWKM/60t4WIE7gdxF+9e6lRfHqwNJ06GBx7lU8KkmbVY2LTc2XSB4LiBsOU+THdP4t1Gh0DoTWtcI7ANAxySnWh7djf9Vz3hbq7/tTwQbB+gji3C7PqFKHOJabO3PYrXCTp8OTnytz8l4a/h4+fKdjdfLTf05WS8kYkb7H+aLHEd43X9NitJlWNxjVZL3FkcG6zYa78Mg+fKejsctN/wBVcu0WaXMZ4XgO6s1yubFMgviIZkurSwm2MoDcIBpmFZsiXD17WgIJQxkqSVLFSBQV4KoVggJJVC5TkojI7JGoyPkollcBI1lRfyt3QpmdcAc5pb2IKx6miBtdbtUA0aLanki/+1YfUptLXX9Vy8s1dvR+Jl1Tp+kUDGfgt95zfmsXqIbqcCNr3UeHalxmc3dhOq/YhVqiS954JP6rG+dO3HHW2RPQNO3KNQ9OcDhBqKkA4zZa/TKgPYHBLZdMenh0jvZRGObZ7jCbdHc7qvwLJe05WTwNSjkoPUKJstg7YG5A3KYY6wVgVpPDnzu/C1JE1gs0Bo7BQ+wOBYKSUu56WVPAHoYIrnNGz2sf8wbfvXfVR8+DY6bLh/DEgd1Jrf8AwSH6OC7OsPnK24/67cnP/fQTKu92SAEBSKYfejdb0KWmHIUxS29uypn/AMPt82Htz3VTAWm7T8v4KrJL7G3odkeOa+CP4q0Lw1vDx80603FwbpLQ12D/ADUNjczY3CZNAFQ+MO/ihxTX3wUYFMiUsZbuh3WmWg4KzqiEtPodimEEqwQg5efMButJGZhEY26Wo7v8xHlG3qtABTfCpFQ1WAU2QZ5LYG5UKCqpvwjcoTYNAv8AiPJ2b6plkQYNTt0rVm41Ow0bN7+6YZVTLd/lwLG7uSuf6xGZBZvJsfS60q2e5J74R6aj1RHucj3CjPHqjbh5OjLbKp6ZkTLMGzd+SbbrHb+IHA2K2ntJvkAjgrMkg85aRgg433XNcfT0sOb+NmmJP8CxAeCduUPp05jOMsO7f3j1Rqrpwa42H5LzYz2UdJ92ftsMffIO/wCaeuC3KxYJC3HC04ZLokRnlubTpyjMVWol8K2O1JSkZXotRLws6un0sLj2UVrgL4AJk6tK/iKnI+rv5Lv6s5JXGf2R0p01dUf9R7I2n0bcn9V19WePmunGfxjh5bvktUcMIVka2ENyekbeBRmyICtdANslB33TDJCNj9crPaUZj1UqdHmzDkW9RkJhruxukGuV2nPb2VbJpxlWkYCLFChf3z6phBOYlrNw1L0+qR4aeSgUkdt1sdIjBkv2C6LdTwiRrxxgAAbBXsrAKdK51hvNtt1SNgbk5cfyV3P7fVCP68phDvMbnNvoFl9TlvgbBPzyWFgsaoJKVpxniHU6y1osYQ4IbC6snBSHW+n6mmRowfvjsf2lxs9LO1143u/9XeYL6VSkHynIIsR6LlesUjo5HMBtbLSR+E7LHkx15dvxebX8a5So+1gX1Md/8/zQY5Kgus549bNGFsSh+x0kemEs42HAWGV067cb+kC/Jv6p+kkWfHcpymbpF3H2Sx8ufO6aLcJepqeAgS1V8BJy1IG5TtLGbGMiwOtVDpHNhjF3OcGtA5cVNf1YAENPuV1P9nXhtxd9uqGkW/6DHCx9XkIwx6qvkzmGLsOg9LbSUsVOPwtu893ncqkzruT1bJYW5KUZGup5ybKhCYLVUsQCy8EUxqPho0aGozAqxsR2sRoJYEVgVWtRAnCNxFMMP0SsRTATS5Rm61+ijzE+gWWFp9Idk+wWl9Bt2VHlW1XCo5ZgIobyilAlTBWoddKiPKZcFGlGjDIVNKPZV0oJEDeVPWemCdgIxI0YPcdiiMCahfhK+Tlsu4+cVFM5jiHNcD7H9Uh9le92ljXOcTgAEr6TWw2eHcFSAOAB7YWXZjo/Jyc107wc/TeV4jJGA0BxB9Vi9Z6FWw3IYKlnDowdQ92r6HHVHYnPB7orZwcHBVXjx1pnObKXb4ZVVdRexY9np8NwP5qKDpVXUO0sikd/uc0tYPclfcZYmnNmn3AKq0AbflhTOKNb8n6jj/D3gCKIiWpd8aQWIZ/ptP71175AB2A2HC85yVqXcLSSSeHPllcruoY0uOo/JG0qItgrPRotqOVbKVZgSPaNKgNRi1VsnotvNYrNF144F1GvS2/LsBAXJ4HG6kKgGkW55VmpgxGmo+6Uhz7JkOTJy+pNdPms8euFnl+6s160N1zHKXFIUVTqaDzymfiLPRJkKXkcruN8fRLOcgIsoXon5I+i9K2yA8FDlQusiXuEBIOF6GTJQx2VSbFAOyt1NskGPtgpqGThArI86h80AGTCMx2oeoQWuuPVUuWm4QDbZOCroQcHC/8AQXmPtgoCxKA4XKO9DskBIwvTq8AVJ8uQENbhXYFJGFMYQaZOyqquddyszJQSlRu1g3d+iiV4DrnZo0tHc90UN8z3ngaR+9KQN1uv+BqRjwsJyeUU9uP1Q5J+GqzfLvlx/JMjAdwigpaI/lujQeY6uBsmHG/GV2SpctUtYVsbVoKvSfQ7rb+Jdcq1vquhpjdjT6KLCoj32yERrmv235SsjiEvrsbg6T+SgGKmMg3HCNBKHt9UH7VcWdg9+Cgh2k6h/wAoAt7GxUXLfZWqRqGtue4S8NQD5TugGmvBVJTlDBsVdzkBYusbpkOBHvukHvRIpLICk0ek/oovf3TTxqH6JFwIKAkOLTcfNMhwcEo51/dVZLY/1lAPNdwV4qjXhwwpBQDFOVS/mVY3WVL5QDBK819gSly5Vc/FkBdjtyj0hwXLPlfwnA60YA5QFK2QaACbajc9yFWO7gABYDYDYe5Sk0pfJpDbhuAbJ4NNuAgJuG7eZ3fgKG3OfqSqgD1ce2wRWwk/ewOwQF4hqwPu8nun4+wQG2Ax8gjwIJwb6loulpeo22VJ6c5+aSkgK1ml6Hf1Fx2XVeGqnXFYnIK4ZwI4R6bqz4SHM+Y7hO47ia+iSBLvjQ+ldTjqGBzTnkc3R3tssiLOYhlnYlGehORo3op3N227JeplF9QwVZ657r/XY4WkX1P4ASvj2clvp0VNXNedIcNQ3byjucvh/wDfFQ2o+0tcQ7txbsV1dN/aLkCSIg9xaymcmNXeLKPo11bUuSp/GEbt2uC0IevxO/Fb3R1Y/ZXDKfp0DJrbq0tnC43/AFWKeqx/tj6pSbrsbMiQe26e4nVa0npuhOlB3wVhu8WQOOdQI5sbFYPUvFEhcRE0ae53U3PGftU48r+ndxVWk5+qdZODkFfKv8RVOktNieD2QYOu1bTfX8rYS7uKuzm+vCRe1rgKLxhJtKwH1Cbd4xHDCn3MPsuzn9OzMiE+YLiJ/F8n4Y/qVj13iCpkxq0D/aleXGKnBnf07au8QQskbG541OOy2XVOsNazON18LqoHE6iSXb3vlfVPBNZrp25uW2Du91WGcyTnx3F1kEIaEUQ33wEJkxtgBQZSdyrZmgQNvqrDuUFiuMn05QQkefN9E3Tpdn/CYY7SCUg4Jz0JzQVDmqt8LTSqp8Np3CXqKVttk3Txl2wutKHp4GXZKc2m1k9DoXRkyXLfS61J/EIZ95pI9FNSDsserp73RYUpqTxpT86gfYpKo8bR/gaT8ljV3Sw7jKwqrp72ZtcLHLqnprhML7bdf4olkBAOkeiwHsLzqcST6obJAMHHujCVcmdyvt3ceOEngJ1MgSUQKd+KFYEKPLTxSdPK6PByO62aWe/N0i5oKBYty0/JP2Xr03ZCEu9gSLK/gq4qh3R01PVBzEFIjQ/jhW+L2S1VTKL6PRe0KBIrlJW0NiXi0KVIKDRpQ3sRwV6yRkXxXT/hzqhpZc5jcfMO3qquYgPhVY53G7ic+OZTT63R1DZGhzHAg5TABXyjpnUpoD/luOn9k7LqKbxuLf5kZv6Lrx5sa8/P4+ePry7RgKYY1cX/AI1Yfuxuv6pzp3VaioNmAMbi5VzKW6jO4WTddcHgchJdRqTbS077peuj0tDgSSN1kfa3FaXHSMfLOej0lE5/Fh3WpR9JH3n5PZabYwMAWCqFcidPRhgwPmrPjTZahPCbO0jJGk5oFoyBLvVCVjzUqSmovRbz2JaSNTcTmTlK3obH8WKwq3oMjMtuQvoLo0J8CzuErTHksfMiHNNnAgojZV3NX0yN/wB5tj3ssSq8NgZaVhlw/Tox+R9sPWoJTsnSXDlBNC4KO1WnfhfSoZGm20bu6Yh6ZcbonFkO9iziAOVDZiFrjoh7qjuhu3Cfbqe7CTKlHZL6on9yydlR3RpuBZLt36VOWfa7ZlHxV4dDl5dZEi6S+/3iU+yX5CnxVInTX90ncmygdEe/DfqUdin+TAPtAVTOFr0vhH/uPcfQLbpPD0TNmD5onxi/M/xxhcTs1x9gmaWjlkNgwj1OF3kVA3hrfotCmowOB9Frj8aT2yz+XlfTkaHw2/BcV3XR4BGwNAsiRQBNMjW8xxx9ObLPLL2pVRXaVhtaAbWXTNCyOqwaTqaN90qeLQ0r2lWKhNChCC8IzkJ6cFJzBLuTzhdLSxqoksQENwRXBBcq0WwnsBQSwhHKG5KxUpaS3KXeLbZTbxdLStsssouE5Ymu9Ckpqa24uFonKoTbG6hbKFP2V2t05ATk0Q3GEKyAZpnhwwnI4wsa+k3C06SYkKpE2nAwKXxi2V4LwynMU2lzFq4sERlN+yPmm2sCKTbZV0p6irKJu7so7QBho/JXay+6YjjCfSew2NKYjhR44wjsYnpOw44k1ExVaExGFNqouxqM0KjQiNUmtZCrY7sPsjhecM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8" name="AutoShape 8" descr="data:image/jpeg;base64,/9j/4AAQSkZJRgABAQAAAQABAAD/2wCEAAkGBxISEBAPEBAPEBAQDw0PDxAQDw8PDw8PFBEWFhUSFBQYHCggGBolHBQUITEhJSkrLi4uFx8zODMsNygtLisBCgoKDg0OFxAQGiwfHBwsLCwsLCwsLCwsLCwsKywsLCwsLCwsLCwsLCwsLCwsLCwsLCwsLCwsLDcsLDcsLCwsK//AABEIAK0BAAMBIgACEQEDEQH/xAAbAAACAwEBAQAAAAAAAAAAAAADBAECBQYAB//EADwQAAEDAwMCBAMFBQcFAAAAAAEAAgMEESESMUEFUQYiYXETgZEUMkKhsVLB0eHwBxUWI0Ni8TNTY3KC/8QAGQEAAwEBAQAAAAAAAAAAAAAAAAECAwQF/8QAJBEBAQACAQQCAgMBAAAAAAAAAAECEQMSEyExBFEUQSIyYXH/2gAMAwEAAhEDEQA/APqN1DiqqjzwrTsWNWUM2UpBKlQvXQFJikOqN8t06/JUTwB4s7bt3QHD1dcWEk3sebJunljkbqa5pPIvsj+JqEElrTo8g02Awvnc9FUxOLmPaDgHTjUPULjyk3Y9HC56ljtOoavhvt96/lI7DKuXamagQNTb79wuf6FWVMkhEti3QWggWAPdL10ksbSxpw0nTfcX7LLWq6Zlbj4O1NOdyQfmkgR3v7Lmaqtmsck34uQFFFUFoGqOQnktcLKu3/rO8135jrorfzT8O1lzFLXOdcNhlAAy4uH0Astbp9Q51sOAP7W/sp1pfXcm1BHnV/Vln9eF2glaTM2AwsrxK8NjF+VWKM/60t4WIE7gdxF+9e6lRfHqwNJ06GBx7lU8KkmbVY2LTc2XSB4LiBsOU+THdP4t1Gh0DoTWtcI7ANAxySnWh7djf9Vz3hbq7/tTwQbB+gji3C7PqFKHOJabO3PYrXCTp8OTnytz8l4a/h4+fKdjdfLTf05WS8kYkb7H+aLHEd43X9NitJlWNxjVZL3FkcG6zYa78Mg+fKejsctN/wBVcu0WaXMZ4XgO6s1yubFMgviIZkurSwm2MoDcIBpmFZsiXD17WgIJQxkqSVLFSBQV4KoVggJJVC5TkojI7JGoyPkollcBI1lRfyt3QpmdcAc5pb2IKx6miBtdbtUA0aLanki/+1YfUptLXX9Vy8s1dvR+Jl1Tp+kUDGfgt95zfmsXqIbqcCNr3UeHalxmc3dhOq/YhVqiS954JP6rG+dO3HHW2RPQNO3KNQ9OcDhBqKkA4zZa/TKgPYHBLZdMenh0jvZRGObZ7jCbdHc7qvwLJe05WTwNSjkoPUKJstg7YG5A3KYY6wVgVpPDnzu/C1JE1gs0Bo7BQ+wOBYKSUu56WVPAHoYIrnNGz2sf8wbfvXfVR8+DY6bLh/DEgd1Jrf8AwSH6OC7OsPnK24/67cnP/fQTKu92SAEBSKYfejdb0KWmHIUxS29uypn/AMPt82Htz3VTAWm7T8v4KrJL7G3odkeOa+CP4q0Lw1vDx80603FwbpLQ12D/ADUNjczY3CZNAFQ+MO/ihxTX3wUYFMiUsZbuh3WmWg4KzqiEtPodimEEqwQg5efMButJGZhEY26Wo7v8xHlG3qtABTfCpFQ1WAU2QZ5LYG5UKCqpvwjcoTYNAv8AiPJ2b6plkQYNTt0rVm41Ow0bN7+6YZVTLd/lwLG7uSuf6xGZBZvJsfS60q2e5J74R6aj1RHucj3CjPHqjbh5OjLbKp6ZkTLMGzd+SbbrHb+IHA2K2ntJvkAjgrMkg85aRgg433XNcfT0sOb+NmmJP8CxAeCduUPp05jOMsO7f3j1Rqrpwa42H5LzYz2UdJ92ftsMffIO/wCaeuC3KxYJC3HC04ZLokRnlubTpyjMVWol8K2O1JSkZXotRLws6un0sLj2UVrgL4AJk6tK/iKnI+rv5Lv6s5JXGf2R0p01dUf9R7I2n0bcn9V19WePmunGfxjh5bvktUcMIVka2ENyekbeBRmyICtdANslB33TDJCNj9crPaUZj1UqdHmzDkW9RkJhruxukGuV2nPb2VbJpxlWkYCLFChf3z6phBOYlrNw1L0+qR4aeSgUkdt1sdIjBkv2C6LdTwiRrxxgAAbBXsrAKdK51hvNtt1SNgbk5cfyV3P7fVCP68phDvMbnNvoFl9TlvgbBPzyWFgsaoJKVpxniHU6y1osYQ4IbC6snBSHW+n6mmRowfvjsf2lxs9LO1143u/9XeYL6VSkHynIIsR6LlesUjo5HMBtbLSR+E7LHkx15dvxebX8a5So+1gX1Md/8/zQY5Kgus549bNGFsSh+x0kemEs42HAWGV067cb+kC/Jv6p+kkWfHcpymbpF3H2Sx8ufO6aLcJepqeAgS1V8BJy1IG5TtLGbGMiwOtVDpHNhjF3OcGtA5cVNf1YAENPuV1P9nXhtxd9uqGkW/6DHCx9XkIwx6qvkzmGLsOg9LbSUsVOPwtu893ncqkzruT1bJYW5KUZGup5ybKhCYLVUsQCy8EUxqPho0aGozAqxsR2sRoJYEVgVWtRAnCNxFMMP0SsRTATS5Rm61+ijzE+gWWFp9Idk+wWl9Bt2VHlW1XCo5ZgIobyilAlTBWoddKiPKZcFGlGjDIVNKPZV0oJEDeVPWemCdgIxI0YPcdiiMCahfhK+Tlsu4+cVFM5jiHNcD7H9Uh9le92ljXOcTgAEr6TWw2eHcFSAOAB7YWXZjo/Jyc107wc/TeV4jJGA0BxB9Vi9Z6FWw3IYKlnDowdQ92r6HHVHYnPB7orZwcHBVXjx1pnObKXb4ZVVdRexY9np8NwP5qKDpVXUO0sikd/uc0tYPclfcZYmnNmn3AKq0AbflhTOKNb8n6jj/D3gCKIiWpd8aQWIZ/ptP71175AB2A2HC85yVqXcLSSSeHPllcruoY0uOo/JG0qItgrPRotqOVbKVZgSPaNKgNRi1VsnotvNYrNF144F1GvS2/LsBAXJ4HG6kKgGkW55VmpgxGmo+6Uhz7JkOTJy+pNdPms8euFnl+6s160N1zHKXFIUVTqaDzymfiLPRJkKXkcruN8fRLOcgIsoXon5I+i9K2yA8FDlQusiXuEBIOF6GTJQx2VSbFAOyt1NskGPtgpqGThArI86h80AGTCMx2oeoQWuuPVUuWm4QDbZOCroQcHC/8AQXmPtgoCxKA4XKO9DskBIwvTq8AVJ8uQENbhXYFJGFMYQaZOyqquddyszJQSlRu1g3d+iiV4DrnZo0tHc90UN8z3ngaR+9KQN1uv+BqRjwsJyeUU9uP1Q5J+GqzfLvlx/JMjAdwigpaI/lujQeY6uBsmHG/GV2SpctUtYVsbVoKvSfQ7rb+Jdcq1vquhpjdjT6KLCoj32yERrmv235SsjiEvrsbg6T+SgGKmMg3HCNBKHt9UH7VcWdg9+Cgh2k6h/wAoAt7GxUXLfZWqRqGtue4S8NQD5TugGmvBVJTlDBsVdzkBYusbpkOBHvukHvRIpLICk0ek/oovf3TTxqH6JFwIKAkOLTcfNMhwcEo51/dVZLY/1lAPNdwV4qjXhwwpBQDFOVS/mVY3WVL5QDBK819gSly5Vc/FkBdjtyj0hwXLPlfwnA60YA5QFK2QaACbajc9yFWO7gABYDYDYe5Sk0pfJpDbhuAbJ4NNuAgJuG7eZ3fgKG3OfqSqgD1ce2wRWwk/ewOwQF4hqwPu8nun4+wQG2Ax8gjwIJwb6loulpeo22VJ6c5+aSkgK1ml6Hf1Fx2XVeGqnXFYnIK4ZwI4R6bqz4SHM+Y7hO47ia+iSBLvjQ+ldTjqGBzTnkc3R3tssiLOYhlnYlGehORo3op3N227JeplF9QwVZ657r/XY4WkX1P4ASvj2clvp0VNXNedIcNQ3byjucvh/wDfFQ2o+0tcQ7txbsV1dN/aLkCSIg9xaymcmNXeLKPo11bUuSp/GEbt2uC0IevxO/Fb3R1Y/ZXDKfp0DJrbq0tnC43/AFWKeqx/tj6pSbrsbMiQe26e4nVa0npuhOlB3wVhu8WQOOdQI5sbFYPUvFEhcRE0ae53U3PGftU48r+ndxVWk5+qdZODkFfKv8RVOktNieD2QYOu1bTfX8rYS7uKuzm+vCRe1rgKLxhJtKwH1Cbd4xHDCn3MPsuzn9OzMiE+YLiJ/F8n4Y/qVj13iCpkxq0D/aleXGKnBnf07au8QQskbG541OOy2XVOsNazON18LqoHE6iSXb3vlfVPBNZrp25uW2Du91WGcyTnx3F1kEIaEUQ33wEJkxtgBQZSdyrZmgQNvqrDuUFiuMn05QQkefN9E3Tpdn/CYY7SCUg4Jz0JzQVDmqt8LTSqp8Np3CXqKVttk3Txl2wutKHp4GXZKc2m1k9DoXRkyXLfS61J/EIZ95pI9FNSDsserp73RYUpqTxpT86gfYpKo8bR/gaT8ljV3Sw7jKwqrp72ZtcLHLqnprhML7bdf4olkBAOkeiwHsLzqcST6obJAMHHujCVcmdyvt3ceOEngJ1MgSUQKd+KFYEKPLTxSdPK6PByO62aWe/N0i5oKBYty0/JP2Xr03ZCEu9gSLK/gq4qh3R01PVBzEFIjQ/jhW+L2S1VTKL6PRe0KBIrlJW0NiXi0KVIKDRpQ3sRwV6yRkXxXT/hzqhpZc5jcfMO3qquYgPhVY53G7ic+OZTT63R1DZGhzHAg5TABXyjpnUpoD/luOn9k7LqKbxuLf5kZv6Lrx5sa8/P4+ePry7RgKYY1cX/AI1Yfuxuv6pzp3VaioNmAMbi5VzKW6jO4WTddcHgchJdRqTbS077peuj0tDgSSN1kfa3FaXHSMfLOej0lE5/Fh3WpR9JH3n5PZabYwMAWCqFcidPRhgwPmrPjTZahPCbO0jJGk5oFoyBLvVCVjzUqSmovRbz2JaSNTcTmTlK3obH8WKwq3oMjMtuQvoLo0J8CzuErTHksfMiHNNnAgojZV3NX0yN/wB5tj3ssSq8NgZaVhlw/Tox+R9sPWoJTsnSXDlBNC4KO1WnfhfSoZGm20bu6Yh6ZcbonFkO9iziAOVDZiFrjoh7qjuhu3Cfbqe7CTKlHZL6on9yydlR3RpuBZLt36VOWfa7ZlHxV4dDl5dZEi6S+/3iU+yX5CnxVInTX90ncmygdEe/DfqUdin+TAPtAVTOFr0vhH/uPcfQLbpPD0TNmD5onxi/M/xxhcTs1x9gmaWjlkNgwj1OF3kVA3hrfotCmowOB9Frj8aT2yz+XlfTkaHw2/BcV3XR4BGwNAsiRQBNMjW8xxx9ObLPLL2pVRXaVhtaAbWXTNCyOqwaTqaN90qeLQ0r2lWKhNChCC8IzkJ6cFJzBLuTzhdLSxqoksQENwRXBBcq0WwnsBQSwhHKG5KxUpaS3KXeLbZTbxdLStsssouE5Ymu9Ckpqa24uFonKoTbG6hbKFP2V2t05ATk0Q3GEKyAZpnhwwnI4wsa+k3C06SYkKpE2nAwKXxi2V4LwynMU2lzFq4sERlN+yPmm2sCKTbZV0p6irKJu7so7QBho/JXay+6YjjCfSew2NKYjhR44wjsYnpOw44k1ExVaExGFNqouxqM0KjQiNUmtZCrY7sPsjhecM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32" name="Picture 12" descr="http://store.mcguff.com/Images/Images550/005727%20Cholestyramine,%204gm,%2060%20Packets%20per%20Box%20McGuffMedical.com.jpg"/>
          <p:cNvPicPr>
            <a:picLocks noChangeAspect="1" noChangeArrowheads="1"/>
          </p:cNvPicPr>
          <p:nvPr/>
        </p:nvPicPr>
        <p:blipFill>
          <a:blip r:embed="rId3" cstate="print"/>
          <a:srcRect/>
          <a:stretch>
            <a:fillRect/>
          </a:stretch>
        </p:blipFill>
        <p:spPr bwMode="auto">
          <a:xfrm>
            <a:off x="0" y="2514600"/>
            <a:ext cx="4343400" cy="4343400"/>
          </a:xfrm>
          <a:prstGeom prst="rect">
            <a:avLst/>
          </a:prstGeom>
          <a:noFill/>
        </p:spPr>
      </p:pic>
      <p:sp>
        <p:nvSpPr>
          <p:cNvPr id="10" name="Down Arrow 9"/>
          <p:cNvSpPr/>
          <p:nvPr/>
        </p:nvSpPr>
        <p:spPr>
          <a:xfrm>
            <a:off x="5105400" y="21336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9490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smtClean="0"/>
              <a:t>is cholesterol?</a:t>
            </a:r>
            <a:endParaRPr lang="en-US"/>
          </a:p>
        </p:txBody>
      </p:sp>
      <p:sp>
        <p:nvSpPr>
          <p:cNvPr id="3" name="Content Placeholder 2"/>
          <p:cNvSpPr>
            <a:spLocks noGrp="1"/>
          </p:cNvSpPr>
          <p:nvPr>
            <p:ph idx="1"/>
          </p:nvPr>
        </p:nvSpPr>
        <p:spPr/>
        <p:txBody>
          <a:bodyPr/>
          <a:lstStyle/>
          <a:p>
            <a:r>
              <a:rPr lang="en-US" dirty="0" smtClean="0"/>
              <a:t>Waxy</a:t>
            </a:r>
          </a:p>
          <a:p>
            <a:r>
              <a:rPr lang="en-US" dirty="0" smtClean="0"/>
              <a:t>Soft</a:t>
            </a:r>
          </a:p>
          <a:p>
            <a:r>
              <a:rPr lang="en-US" dirty="0" smtClean="0"/>
              <a:t>Oily</a:t>
            </a:r>
          </a:p>
          <a:p>
            <a:r>
              <a:rPr lang="en-US" dirty="0" smtClean="0"/>
              <a:t>Fat-like</a:t>
            </a:r>
          </a:p>
          <a:p>
            <a:endParaRPr lang="en-US" dirty="0" smtClean="0"/>
          </a:p>
          <a:p>
            <a:r>
              <a:rPr lang="en-US" dirty="0" smtClean="0"/>
              <a:t>HDL=Good</a:t>
            </a:r>
          </a:p>
          <a:p>
            <a:r>
              <a:rPr lang="en-US" dirty="0" smtClean="0"/>
              <a:t>LDL=Bad</a:t>
            </a:r>
            <a:endParaRPr lang="en-US" dirty="0"/>
          </a:p>
        </p:txBody>
      </p:sp>
      <p:pic>
        <p:nvPicPr>
          <p:cNvPr id="4" name="Picture 2" descr="Fat in Blood"/>
          <p:cNvPicPr>
            <a:picLocks noChangeAspect="1" noChangeArrowheads="1"/>
          </p:cNvPicPr>
          <p:nvPr/>
        </p:nvPicPr>
        <p:blipFill>
          <a:blip r:embed="rId3" cstate="print"/>
          <a:srcRect/>
          <a:stretch>
            <a:fillRect/>
          </a:stretch>
        </p:blipFill>
        <p:spPr bwMode="auto">
          <a:xfrm>
            <a:off x="6131717" y="2514600"/>
            <a:ext cx="3012283" cy="2514600"/>
          </a:xfrm>
          <a:prstGeom prst="rect">
            <a:avLst/>
          </a:prstGeom>
          <a:noFill/>
        </p:spPr>
      </p:pic>
      <p:pic>
        <p:nvPicPr>
          <p:cNvPr id="26626" name="Picture 2" descr="http://4.bp.blogspot.com/-9dz6nbc1a8s/TZmM0Yc4r9I/AAAAAAAACZY/UvWDVRkgeYU/s400/scan53x.jpg">
            <a:hlinkClick r:id="rId4"/>
          </p:cNvPr>
          <p:cNvPicPr>
            <a:picLocks noChangeAspect="1" noChangeArrowheads="1"/>
          </p:cNvPicPr>
          <p:nvPr/>
        </p:nvPicPr>
        <p:blipFill>
          <a:blip r:embed="rId5" cstate="print"/>
          <a:srcRect/>
          <a:stretch>
            <a:fillRect/>
          </a:stretch>
        </p:blipFill>
        <p:spPr bwMode="auto">
          <a:xfrm>
            <a:off x="3276600" y="2362200"/>
            <a:ext cx="2524125" cy="3810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ajpharma.com/products/Generics/Fenofibrate/Fenofibrate-200mg_big.jpg"/>
          <p:cNvPicPr>
            <a:picLocks noChangeAspect="1" noChangeArrowheads="1"/>
          </p:cNvPicPr>
          <p:nvPr/>
        </p:nvPicPr>
        <p:blipFill>
          <a:blip r:embed="rId3" cstate="print">
            <a:lum bright="13000" contrast="17000"/>
          </a:blip>
          <a:srcRect/>
          <a:stretch>
            <a:fillRect/>
          </a:stretch>
        </p:blipFill>
        <p:spPr bwMode="auto">
          <a:xfrm>
            <a:off x="4673600" y="2971800"/>
            <a:ext cx="4470400" cy="3352800"/>
          </a:xfrm>
          <a:prstGeom prst="rect">
            <a:avLst/>
          </a:prstGeom>
          <a:noFill/>
        </p:spPr>
      </p:pic>
      <p:sp>
        <p:nvSpPr>
          <p:cNvPr id="4" name="Title 3"/>
          <p:cNvSpPr>
            <a:spLocks noGrp="1"/>
          </p:cNvSpPr>
          <p:nvPr>
            <p:ph type="title"/>
          </p:nvPr>
        </p:nvSpPr>
        <p:spPr>
          <a:xfrm>
            <a:off x="457200" y="914400"/>
            <a:ext cx="8229600" cy="1066800"/>
          </a:xfrm>
        </p:spPr>
        <p:txBody>
          <a:bodyPr>
            <a:normAutofit fontScale="90000"/>
          </a:bodyPr>
          <a:lstStyle/>
          <a:p>
            <a:r>
              <a:rPr lang="en-US" b="1" dirty="0" err="1" smtClean="0">
                <a:solidFill>
                  <a:schemeClr val="tx1"/>
                </a:solidFill>
              </a:rPr>
              <a:t>Fibrates</a:t>
            </a:r>
            <a:r>
              <a:rPr lang="en-US" b="1" dirty="0" smtClean="0"/>
              <a:t/>
            </a:r>
            <a:br>
              <a:rPr lang="en-US" b="1" dirty="0" smtClean="0"/>
            </a:br>
            <a:endParaRPr lang="en-US" dirty="0"/>
          </a:p>
        </p:txBody>
      </p:sp>
      <p:sp>
        <p:nvSpPr>
          <p:cNvPr id="3" name="Content Placeholder 2"/>
          <p:cNvSpPr>
            <a:spLocks noGrp="1"/>
          </p:cNvSpPr>
          <p:nvPr>
            <p:ph idx="1"/>
          </p:nvPr>
        </p:nvSpPr>
        <p:spPr>
          <a:xfrm>
            <a:off x="0" y="1981200"/>
            <a:ext cx="7010400" cy="4593336"/>
          </a:xfrm>
        </p:spPr>
        <p:txBody>
          <a:bodyPr>
            <a:normAutofit fontScale="92500" lnSpcReduction="20000"/>
          </a:bodyPr>
          <a:lstStyle/>
          <a:p>
            <a:pPr lvl="1"/>
            <a:r>
              <a:rPr lang="en-US" b="1" dirty="0" smtClean="0"/>
              <a:t>e.g., </a:t>
            </a:r>
            <a:r>
              <a:rPr lang="en-US" b="1" dirty="0" err="1" smtClean="0"/>
              <a:t>Fenofibrate</a:t>
            </a:r>
            <a:r>
              <a:rPr lang="en-US" b="1" dirty="0" smtClean="0"/>
              <a:t>, </a:t>
            </a:r>
            <a:r>
              <a:rPr lang="en-US" b="1" dirty="0" err="1" smtClean="0"/>
              <a:t>Gemfibrozil</a:t>
            </a:r>
            <a:r>
              <a:rPr lang="en-US" b="1" dirty="0" smtClean="0"/>
              <a:t>, </a:t>
            </a:r>
            <a:r>
              <a:rPr lang="en-US" b="1" dirty="0" err="1" smtClean="0"/>
              <a:t>Bezafibrate</a:t>
            </a:r>
            <a:endParaRPr lang="en-US" b="1" dirty="0" smtClean="0"/>
          </a:p>
          <a:p>
            <a:pPr lvl="1"/>
            <a:endParaRPr lang="en-US" b="1" dirty="0" smtClean="0"/>
          </a:p>
          <a:p>
            <a:pPr lvl="1"/>
            <a:r>
              <a:rPr lang="en-US" dirty="0" smtClean="0"/>
              <a:t>Variable effect on LDL </a:t>
            </a:r>
          </a:p>
          <a:p>
            <a:pPr lvl="1"/>
            <a:r>
              <a:rPr lang="en-US" dirty="0" smtClean="0"/>
              <a:t>Increases HDL </a:t>
            </a:r>
          </a:p>
          <a:p>
            <a:pPr lvl="1"/>
            <a:r>
              <a:rPr lang="en-US" dirty="0" smtClean="0"/>
              <a:t>Decreases triglycerides</a:t>
            </a:r>
          </a:p>
          <a:p>
            <a:pPr lvl="1"/>
            <a:endParaRPr lang="en-US" dirty="0" smtClean="0"/>
          </a:p>
          <a:p>
            <a:pPr lvl="1"/>
            <a:r>
              <a:rPr lang="en-US" b="1" dirty="0" smtClean="0"/>
              <a:t>Adverse Effects</a:t>
            </a:r>
          </a:p>
          <a:p>
            <a:pPr lvl="2"/>
            <a:r>
              <a:rPr lang="en-US" dirty="0" err="1" smtClean="0"/>
              <a:t>Myopathy</a:t>
            </a:r>
            <a:endParaRPr lang="en-US" dirty="0" smtClean="0"/>
          </a:p>
          <a:p>
            <a:pPr lvl="2"/>
            <a:r>
              <a:rPr lang="en-US" dirty="0" err="1" smtClean="0"/>
              <a:t>Rhabdomyolsis</a:t>
            </a:r>
            <a:endParaRPr lang="en-US" dirty="0" smtClean="0"/>
          </a:p>
          <a:p>
            <a:pPr lvl="2"/>
            <a:r>
              <a:rPr lang="en-US" dirty="0" err="1" smtClean="0"/>
              <a:t>Hepatotoxicity</a:t>
            </a:r>
            <a:endParaRPr lang="en-US" dirty="0" smtClean="0"/>
          </a:p>
          <a:p>
            <a:pPr lvl="2"/>
            <a:endParaRPr lang="en-US" dirty="0" smtClean="0"/>
          </a:p>
          <a:p>
            <a:pPr lvl="1"/>
            <a:r>
              <a:rPr lang="en-US" b="1" dirty="0" smtClean="0"/>
              <a:t>Mechanism of Action</a:t>
            </a:r>
          </a:p>
          <a:p>
            <a:pPr lvl="2"/>
            <a:r>
              <a:rPr lang="en-US" dirty="0" smtClean="0"/>
              <a:t>unclear</a:t>
            </a:r>
          </a:p>
        </p:txBody>
      </p:sp>
    </p:spTree>
    <p:extLst>
      <p:ext uri="{BB962C8B-B14F-4D97-AF65-F5344CB8AC3E}">
        <p14:creationId xmlns:p14="http://schemas.microsoft.com/office/powerpoint/2010/main" xmlns="" val="1635202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1066800"/>
          </a:xfrm>
        </p:spPr>
        <p:txBody>
          <a:bodyPr>
            <a:normAutofit fontScale="90000"/>
          </a:bodyPr>
          <a:lstStyle/>
          <a:p>
            <a:r>
              <a:rPr lang="en-US" b="1" dirty="0" smtClean="0">
                <a:solidFill>
                  <a:schemeClr val="tx1"/>
                </a:solidFill>
              </a:rPr>
              <a:t>Niacin</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457200" y="1981200"/>
            <a:ext cx="4724400" cy="4593336"/>
          </a:xfrm>
        </p:spPr>
        <p:txBody>
          <a:bodyPr>
            <a:normAutofit/>
          </a:bodyPr>
          <a:lstStyle/>
          <a:p>
            <a:pPr lvl="1"/>
            <a:r>
              <a:rPr lang="en-US" dirty="0" smtClean="0"/>
              <a:t>     LDL + triglycerides</a:t>
            </a:r>
          </a:p>
          <a:p>
            <a:pPr lvl="1"/>
            <a:r>
              <a:rPr lang="en-US" dirty="0" smtClean="0"/>
              <a:t>Increases HDL </a:t>
            </a:r>
          </a:p>
          <a:p>
            <a:pPr lvl="1"/>
            <a:endParaRPr lang="en-US" dirty="0" smtClean="0"/>
          </a:p>
          <a:p>
            <a:pPr lvl="1"/>
            <a:r>
              <a:rPr lang="en-US" b="1" dirty="0" smtClean="0"/>
              <a:t>Adverse Effects</a:t>
            </a:r>
          </a:p>
          <a:p>
            <a:pPr lvl="2"/>
            <a:r>
              <a:rPr lang="en-US" dirty="0" smtClean="0"/>
              <a:t>Flushing</a:t>
            </a:r>
          </a:p>
          <a:p>
            <a:pPr lvl="2"/>
            <a:r>
              <a:rPr lang="en-US" dirty="0" smtClean="0"/>
              <a:t>Hepatic Failure</a:t>
            </a:r>
          </a:p>
          <a:p>
            <a:pPr lvl="2"/>
            <a:r>
              <a:rPr lang="en-US" dirty="0" smtClean="0"/>
              <a:t>Glucose Intolerance</a:t>
            </a:r>
          </a:p>
          <a:p>
            <a:pPr lvl="2"/>
            <a:endParaRPr lang="en-US" dirty="0" smtClean="0"/>
          </a:p>
          <a:p>
            <a:pPr lvl="1">
              <a:buClr>
                <a:srgbClr val="125754"/>
              </a:buClr>
            </a:pPr>
            <a:r>
              <a:rPr lang="en-US" b="1" dirty="0" smtClean="0">
                <a:solidFill>
                  <a:srgbClr val="125754"/>
                </a:solidFill>
              </a:rPr>
              <a:t>Mechanism of Action</a:t>
            </a:r>
          </a:p>
          <a:p>
            <a:pPr lvl="2">
              <a:buClr>
                <a:srgbClr val="125754"/>
              </a:buClr>
            </a:pPr>
            <a:r>
              <a:rPr lang="en-US" dirty="0" smtClean="0">
                <a:solidFill>
                  <a:srgbClr val="125754"/>
                </a:solidFill>
              </a:rPr>
              <a:t>unclear</a:t>
            </a:r>
            <a:endParaRPr lang="en-US" dirty="0">
              <a:solidFill>
                <a:srgbClr val="125754"/>
              </a:solidFill>
            </a:endParaRPr>
          </a:p>
          <a:p>
            <a:pPr marL="704088" lvl="2" indent="0">
              <a:buNone/>
            </a:pPr>
            <a:endParaRPr lang="en-US" dirty="0"/>
          </a:p>
        </p:txBody>
      </p:sp>
      <p:pic>
        <p:nvPicPr>
          <p:cNvPr id="3074" name="Picture 2" descr="https://ufhealth.org/sites/default/files/graphics/images/en/18104.jpg"/>
          <p:cNvPicPr>
            <a:picLocks noChangeAspect="1" noChangeArrowheads="1"/>
          </p:cNvPicPr>
          <p:nvPr/>
        </p:nvPicPr>
        <p:blipFill>
          <a:blip r:embed="rId2" cstate="print"/>
          <a:srcRect/>
          <a:stretch>
            <a:fillRect/>
          </a:stretch>
        </p:blipFill>
        <p:spPr bwMode="auto">
          <a:xfrm>
            <a:off x="5638800" y="1676400"/>
            <a:ext cx="3143250" cy="2514601"/>
          </a:xfrm>
          <a:prstGeom prst="rect">
            <a:avLst/>
          </a:prstGeom>
          <a:noFill/>
        </p:spPr>
      </p:pic>
      <p:pic>
        <p:nvPicPr>
          <p:cNvPr id="3076" name="Picture 4" descr="http://www.betternutrition.com/media/originals/NiacinTogether.jpg"/>
          <p:cNvPicPr>
            <a:picLocks noChangeAspect="1" noChangeArrowheads="1"/>
          </p:cNvPicPr>
          <p:nvPr/>
        </p:nvPicPr>
        <p:blipFill>
          <a:blip r:embed="rId3" cstate="print"/>
          <a:srcRect/>
          <a:stretch>
            <a:fillRect/>
          </a:stretch>
        </p:blipFill>
        <p:spPr bwMode="auto">
          <a:xfrm>
            <a:off x="5486400" y="4310443"/>
            <a:ext cx="3276600" cy="2547557"/>
          </a:xfrm>
          <a:prstGeom prst="rect">
            <a:avLst/>
          </a:prstGeom>
          <a:noFill/>
        </p:spPr>
      </p:pic>
      <p:sp>
        <p:nvSpPr>
          <p:cNvPr id="6" name="Down Arrow 5"/>
          <p:cNvSpPr/>
          <p:nvPr/>
        </p:nvSpPr>
        <p:spPr>
          <a:xfrm>
            <a:off x="1295400" y="20574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95429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au-flora.com/Resources/Images/How-to-lower-your-cholesterol_Infographic_V2740-307976.jpg"/>
          <p:cNvPicPr>
            <a:picLocks noChangeAspect="1" noChangeArrowheads="1"/>
          </p:cNvPicPr>
          <p:nvPr/>
        </p:nvPicPr>
        <p:blipFill>
          <a:blip r:embed="rId3" cstate="print"/>
          <a:srcRect/>
          <a:stretch>
            <a:fillRect/>
          </a:stretch>
        </p:blipFill>
        <p:spPr bwMode="auto">
          <a:xfrm>
            <a:off x="1219200" y="762000"/>
            <a:ext cx="6477000" cy="6096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lstStyle/>
          <a:p>
            <a:r>
              <a:rPr lang="en-US" dirty="0" smtClean="0"/>
              <a:t>Things to keep in mind…</a:t>
            </a:r>
            <a:endParaRPr lang="en-US" dirty="0"/>
          </a:p>
        </p:txBody>
      </p:sp>
      <p:sp>
        <p:nvSpPr>
          <p:cNvPr id="3" name="Content Placeholder 2"/>
          <p:cNvSpPr>
            <a:spLocks noGrp="1"/>
          </p:cNvSpPr>
          <p:nvPr>
            <p:ph idx="1"/>
          </p:nvPr>
        </p:nvSpPr>
        <p:spPr>
          <a:xfrm>
            <a:off x="152400" y="1905000"/>
            <a:ext cx="4495800" cy="4669536"/>
          </a:xfrm>
        </p:spPr>
        <p:txBody>
          <a:bodyPr>
            <a:normAutofit/>
          </a:bodyPr>
          <a:lstStyle/>
          <a:p>
            <a:r>
              <a:rPr lang="en-US" dirty="0" smtClean="0"/>
              <a:t>Orthostatic hypotension</a:t>
            </a:r>
          </a:p>
          <a:p>
            <a:pPr lvl="1"/>
            <a:r>
              <a:rPr lang="en-US" dirty="0" smtClean="0"/>
              <a:t>seat the patient up slowly</a:t>
            </a:r>
          </a:p>
          <a:p>
            <a:pPr lvl="1"/>
            <a:r>
              <a:rPr lang="en-US" dirty="0" smtClean="0"/>
              <a:t>let them sit for a couple of minutes before dismissing them. </a:t>
            </a:r>
          </a:p>
          <a:p>
            <a:pPr lvl="1"/>
            <a:endParaRPr lang="en-US" dirty="0" smtClean="0"/>
          </a:p>
          <a:p>
            <a:r>
              <a:rPr lang="en-US" dirty="0" smtClean="0"/>
              <a:t>Upset stomach</a:t>
            </a:r>
          </a:p>
          <a:p>
            <a:pPr lvl="1"/>
            <a:r>
              <a:rPr lang="en-US" dirty="0" smtClean="0"/>
              <a:t>screen patients for erosion due to vomiting </a:t>
            </a:r>
          </a:p>
          <a:p>
            <a:pPr lvl="2"/>
            <a:r>
              <a:rPr lang="en-US" dirty="0" smtClean="0"/>
              <a:t>Recommend </a:t>
            </a:r>
            <a:r>
              <a:rPr lang="en-US" dirty="0" err="1" smtClean="0"/>
              <a:t>Proenamel</a:t>
            </a:r>
            <a:endParaRPr lang="en-US" dirty="0" smtClean="0"/>
          </a:p>
        </p:txBody>
      </p:sp>
      <p:pic>
        <p:nvPicPr>
          <p:cNvPr id="33796" name="Picture 4" descr="http://www.elmtreedental.com/Images/Acid%20Erosion%20from%20Reflux.jpg"/>
          <p:cNvPicPr>
            <a:picLocks noChangeAspect="1" noChangeArrowheads="1"/>
          </p:cNvPicPr>
          <p:nvPr/>
        </p:nvPicPr>
        <p:blipFill>
          <a:blip r:embed="rId2" cstate="print"/>
          <a:srcRect/>
          <a:stretch>
            <a:fillRect/>
          </a:stretch>
        </p:blipFill>
        <p:spPr bwMode="auto">
          <a:xfrm>
            <a:off x="4690752" y="4572000"/>
            <a:ext cx="4453248" cy="2143126"/>
          </a:xfrm>
          <a:prstGeom prst="rect">
            <a:avLst/>
          </a:prstGeom>
          <a:noFill/>
        </p:spPr>
      </p:pic>
      <p:pic>
        <p:nvPicPr>
          <p:cNvPr id="33798" name="Picture 6" descr="http://media.merchantcircle.com/41065813/DEN6%20Patient%20in%20dental%20chair_full.jpeg"/>
          <p:cNvPicPr>
            <a:picLocks noChangeAspect="1" noChangeArrowheads="1"/>
          </p:cNvPicPr>
          <p:nvPr/>
        </p:nvPicPr>
        <p:blipFill>
          <a:blip r:embed="rId3" cstate="print"/>
          <a:srcRect/>
          <a:stretch>
            <a:fillRect/>
          </a:stretch>
        </p:blipFill>
        <p:spPr bwMode="auto">
          <a:xfrm>
            <a:off x="4736268" y="1676400"/>
            <a:ext cx="4407732" cy="28193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Clinical symptoms </a:t>
            </a:r>
            <a:endParaRPr lang="en-US" dirty="0"/>
          </a:p>
        </p:txBody>
      </p:sp>
      <p:sp>
        <p:nvSpPr>
          <p:cNvPr id="5" name="Content Placeholder 4"/>
          <p:cNvSpPr>
            <a:spLocks noGrp="1"/>
          </p:cNvSpPr>
          <p:nvPr>
            <p:ph idx="1"/>
          </p:nvPr>
        </p:nvSpPr>
        <p:spPr>
          <a:xfrm>
            <a:off x="457200" y="2249424"/>
            <a:ext cx="8229600" cy="1636776"/>
          </a:xfrm>
        </p:spPr>
        <p:txBody>
          <a:bodyPr/>
          <a:lstStyle/>
          <a:p>
            <a:r>
              <a:rPr lang="en-US" dirty="0" err="1" smtClean="0"/>
              <a:t>Xanthoma</a:t>
            </a:r>
            <a:endParaRPr lang="en-US" dirty="0" smtClean="0"/>
          </a:p>
          <a:p>
            <a:pPr lvl="1"/>
            <a:r>
              <a:rPr lang="en-US" dirty="0" smtClean="0"/>
              <a:t>white or yellow patches around the eyelids </a:t>
            </a:r>
          </a:p>
          <a:p>
            <a:endParaRPr lang="en-US" dirty="0"/>
          </a:p>
        </p:txBody>
      </p:sp>
      <p:pic>
        <p:nvPicPr>
          <p:cNvPr id="6" name="Picture 2" descr="http://www.hxbenefit.com/wp-content/uploads/2011/12/Xanthelasma.jpg"/>
          <p:cNvPicPr>
            <a:picLocks noChangeAspect="1" noChangeArrowheads="1"/>
          </p:cNvPicPr>
          <p:nvPr/>
        </p:nvPicPr>
        <p:blipFill>
          <a:blip r:embed="rId3" cstate="print"/>
          <a:srcRect/>
          <a:stretch>
            <a:fillRect/>
          </a:stretch>
        </p:blipFill>
        <p:spPr bwMode="auto">
          <a:xfrm>
            <a:off x="2057400" y="3581400"/>
            <a:ext cx="5334000" cy="294824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Review Questions</a:t>
            </a:r>
            <a:endParaRPr lang="en-US" dirty="0"/>
          </a:p>
        </p:txBody>
      </p:sp>
      <p:sp>
        <p:nvSpPr>
          <p:cNvPr id="3" name="Content Placeholder 2"/>
          <p:cNvSpPr>
            <a:spLocks noGrp="1"/>
          </p:cNvSpPr>
          <p:nvPr>
            <p:ph idx="1"/>
          </p:nvPr>
        </p:nvSpPr>
        <p:spPr>
          <a:xfrm>
            <a:off x="381000" y="1828800"/>
            <a:ext cx="8763000" cy="4745736"/>
          </a:xfrm>
        </p:spPr>
        <p:txBody>
          <a:bodyPr>
            <a:normAutofit/>
          </a:bodyPr>
          <a:lstStyle/>
          <a:p>
            <a:r>
              <a:rPr lang="en-US" dirty="0" smtClean="0"/>
              <a:t>What is the optimal level of LDL? </a:t>
            </a:r>
          </a:p>
          <a:p>
            <a:r>
              <a:rPr lang="en-US" dirty="0" smtClean="0">
                <a:solidFill>
                  <a:srgbClr val="FF0000"/>
                </a:solidFill>
              </a:rPr>
              <a:t>&lt;100</a:t>
            </a:r>
          </a:p>
          <a:p>
            <a:endParaRPr lang="en-US" dirty="0" smtClean="0"/>
          </a:p>
          <a:p>
            <a:r>
              <a:rPr lang="en-US" dirty="0" smtClean="0"/>
              <a:t>Which </a:t>
            </a:r>
            <a:r>
              <a:rPr lang="en-US" dirty="0" err="1" smtClean="0"/>
              <a:t>hyperlipidemic</a:t>
            </a:r>
            <a:r>
              <a:rPr lang="en-US" dirty="0" smtClean="0"/>
              <a:t> agent is known to have drug interactions with grapefruit? </a:t>
            </a:r>
          </a:p>
          <a:p>
            <a:r>
              <a:rPr lang="en-US" dirty="0" smtClean="0">
                <a:solidFill>
                  <a:srgbClr val="FF0000"/>
                </a:solidFill>
              </a:rPr>
              <a:t>HMG Co-A </a:t>
            </a:r>
            <a:r>
              <a:rPr lang="en-US" dirty="0" err="1" smtClean="0">
                <a:solidFill>
                  <a:srgbClr val="FF0000"/>
                </a:solidFill>
              </a:rPr>
              <a:t>reductase</a:t>
            </a:r>
            <a:r>
              <a:rPr lang="en-US" dirty="0" smtClean="0">
                <a:solidFill>
                  <a:srgbClr val="FF0000"/>
                </a:solidFill>
              </a:rPr>
              <a:t> inhibitors (</a:t>
            </a:r>
            <a:r>
              <a:rPr lang="en-US" dirty="0" err="1" smtClean="0">
                <a:solidFill>
                  <a:srgbClr val="FF0000"/>
                </a:solidFill>
              </a:rPr>
              <a:t>Statins</a:t>
            </a:r>
            <a:r>
              <a:rPr lang="en-US" dirty="0" smtClean="0">
                <a:solidFill>
                  <a:srgbClr val="FF0000"/>
                </a:solidFill>
              </a:rPr>
              <a:t>) </a:t>
            </a:r>
          </a:p>
          <a:p>
            <a:endParaRPr lang="en-US" dirty="0" smtClean="0"/>
          </a:p>
          <a:p>
            <a:r>
              <a:rPr lang="en-US" dirty="0" smtClean="0"/>
              <a:t>What is one adverse effect of Niacin that we can see on a patient? </a:t>
            </a:r>
          </a:p>
          <a:p>
            <a:r>
              <a:rPr lang="en-US" dirty="0" smtClean="0">
                <a:solidFill>
                  <a:srgbClr val="FF0000"/>
                </a:solidFill>
              </a:rPr>
              <a:t>Flushing</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Grundy, S. M., et al. "Implications of recent clinical trials for the National Cholesterol Education Program Adult Treatment Panel III guidelines." Circulation 110.2 (2004): 227-239.</a:t>
            </a:r>
          </a:p>
          <a:p>
            <a:r>
              <a:rPr lang="en-US" dirty="0" smtClean="0">
                <a:hlinkClick r:id="rId2"/>
              </a:rPr>
              <a:t>http://www.heart.org/HEARTORG/Conditions/Cholesterol/AboutCholesterol/What-Your-Cholesterol-Levels-Mean_UCM_305562_Article.jsp#</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www.phyzio.com/wp-content/uploads/2012/02/Fig-high-cholesterol.png"/>
          <p:cNvPicPr>
            <a:picLocks noChangeAspect="1" noChangeArrowheads="1"/>
          </p:cNvPicPr>
          <p:nvPr/>
        </p:nvPicPr>
        <p:blipFill>
          <a:blip r:embed="rId3" cstate="print"/>
          <a:srcRect/>
          <a:stretch>
            <a:fillRect/>
          </a:stretch>
        </p:blipFill>
        <p:spPr bwMode="auto">
          <a:xfrm>
            <a:off x="609600" y="838200"/>
            <a:ext cx="7924800" cy="594630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953000" cy="1066800"/>
          </a:xfrm>
        </p:spPr>
        <p:txBody>
          <a:bodyPr>
            <a:normAutofit fontScale="90000"/>
          </a:bodyPr>
          <a:lstStyle/>
          <a:p>
            <a:pPr algn="ctr"/>
            <a:r>
              <a:rPr lang="en-US" dirty="0" smtClean="0"/>
              <a:t>Hypercholesterolemia</a:t>
            </a:r>
            <a:endParaRPr lang="en-US" dirty="0"/>
          </a:p>
        </p:txBody>
      </p:sp>
      <p:sp>
        <p:nvSpPr>
          <p:cNvPr id="3" name="Content Placeholder 2"/>
          <p:cNvSpPr>
            <a:spLocks noGrp="1"/>
          </p:cNvSpPr>
          <p:nvPr>
            <p:ph idx="1"/>
          </p:nvPr>
        </p:nvSpPr>
        <p:spPr>
          <a:xfrm>
            <a:off x="457200" y="2249424"/>
            <a:ext cx="4648200" cy="4227576"/>
          </a:xfrm>
        </p:spPr>
        <p:txBody>
          <a:bodyPr>
            <a:normAutofit/>
          </a:bodyPr>
          <a:lstStyle/>
          <a:p>
            <a:r>
              <a:rPr lang="en-US" dirty="0" smtClean="0"/>
              <a:t>      low-density lipoprotein (</a:t>
            </a:r>
            <a:r>
              <a:rPr lang="en-US" dirty="0" smtClean="0">
                <a:solidFill>
                  <a:srgbClr val="FF0000"/>
                </a:solidFill>
              </a:rPr>
              <a:t>LDL</a:t>
            </a:r>
            <a:r>
              <a:rPr lang="en-US" dirty="0" smtClean="0"/>
              <a:t>) cholesterol levels and/or triglycerides</a:t>
            </a:r>
          </a:p>
          <a:p>
            <a:endParaRPr lang="en-US" dirty="0" smtClean="0"/>
          </a:p>
          <a:p>
            <a:r>
              <a:rPr lang="en-US" dirty="0" smtClean="0"/>
              <a:t>Dyslipidemias may also be present</a:t>
            </a:r>
          </a:p>
          <a:p>
            <a:endParaRPr lang="en-US" dirty="0" smtClean="0"/>
          </a:p>
          <a:p>
            <a:endParaRPr lang="en-US" dirty="0" smtClean="0"/>
          </a:p>
          <a:p>
            <a:pPr>
              <a:buNone/>
            </a:pPr>
            <a:endParaRPr lang="en-US" dirty="0"/>
          </a:p>
        </p:txBody>
      </p:sp>
      <p:sp>
        <p:nvSpPr>
          <p:cNvPr id="5" name="Up Arrow 4"/>
          <p:cNvSpPr/>
          <p:nvPr/>
        </p:nvSpPr>
        <p:spPr>
          <a:xfrm>
            <a:off x="990600" y="2209800"/>
            <a:ext cx="304800" cy="4572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4" name="Picture 4" descr="http://t3.gstatic.com/images?q=tbn:ANd9GcSr9Ql9yU_-fehlGH0Vc_chnD41pUdC1Oa-lgSj4XT4NzdHU3YC"/>
          <p:cNvPicPr>
            <a:picLocks noChangeAspect="1" noChangeArrowheads="1"/>
          </p:cNvPicPr>
          <p:nvPr/>
        </p:nvPicPr>
        <p:blipFill>
          <a:blip r:embed="rId2" cstate="print"/>
          <a:srcRect/>
          <a:stretch>
            <a:fillRect/>
          </a:stretch>
        </p:blipFill>
        <p:spPr bwMode="auto">
          <a:xfrm>
            <a:off x="4876800" y="1981200"/>
            <a:ext cx="4129755" cy="4017127"/>
          </a:xfrm>
          <a:prstGeom prst="rect">
            <a:avLst/>
          </a:prstGeom>
          <a:noFill/>
        </p:spPr>
      </p:pic>
    </p:spTree>
    <p:extLst>
      <p:ext uri="{BB962C8B-B14F-4D97-AF65-F5344CB8AC3E}">
        <p14:creationId xmlns:p14="http://schemas.microsoft.com/office/powerpoint/2010/main" xmlns="" val="2963189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http://www.lowcholesterolfoodsdietplan.org/wp-content/uploads/2012/03/cholesterol-levels-chart.jpg?33f846"/>
          <p:cNvPicPr>
            <a:picLocks noChangeAspect="1" noChangeArrowheads="1"/>
          </p:cNvPicPr>
          <p:nvPr/>
        </p:nvPicPr>
        <p:blipFill>
          <a:blip r:embed="rId2" cstate="print"/>
          <a:srcRect/>
          <a:stretch>
            <a:fillRect/>
          </a:stretch>
        </p:blipFill>
        <p:spPr bwMode="auto">
          <a:xfrm>
            <a:off x="914400" y="867101"/>
            <a:ext cx="7239000" cy="59908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Hypercholesterolemia</a:t>
            </a:r>
            <a:endParaRPr lang="en-US" dirty="0"/>
          </a:p>
        </p:txBody>
      </p:sp>
      <p:sp>
        <p:nvSpPr>
          <p:cNvPr id="3" name="Content Placeholder 2"/>
          <p:cNvSpPr>
            <a:spLocks noGrp="1"/>
          </p:cNvSpPr>
          <p:nvPr>
            <p:ph idx="1"/>
          </p:nvPr>
        </p:nvSpPr>
        <p:spPr>
          <a:xfrm>
            <a:off x="685800" y="2362200"/>
            <a:ext cx="3505200" cy="3657600"/>
          </a:xfrm>
        </p:spPr>
        <p:txBody>
          <a:bodyPr>
            <a:normAutofit/>
          </a:bodyPr>
          <a:lstStyle/>
          <a:p>
            <a:r>
              <a:rPr lang="en-US" dirty="0" smtClean="0"/>
              <a:t>may lead to the presence of cardiovascular disease associated with </a:t>
            </a:r>
            <a:r>
              <a:rPr lang="en-US" b="1" dirty="0" smtClean="0"/>
              <a:t>atherosclerosis</a:t>
            </a:r>
            <a:r>
              <a:rPr lang="en-US" dirty="0" smtClean="0"/>
              <a:t> of the arterial vessel wall and </a:t>
            </a:r>
            <a:r>
              <a:rPr lang="en-US" b="1" dirty="0" smtClean="0"/>
              <a:t>thrombosis</a:t>
            </a:r>
          </a:p>
          <a:p>
            <a:endParaRPr lang="en-US" dirty="0"/>
          </a:p>
        </p:txBody>
      </p:sp>
      <p:pic>
        <p:nvPicPr>
          <p:cNvPr id="2052" name="Picture 4" descr="Illustration showing development of atherosclerosis &#10;"/>
          <p:cNvPicPr>
            <a:picLocks noChangeAspect="1" noChangeArrowheads="1"/>
          </p:cNvPicPr>
          <p:nvPr/>
        </p:nvPicPr>
        <p:blipFill>
          <a:blip r:embed="rId3" cstate="print"/>
          <a:srcRect/>
          <a:stretch>
            <a:fillRect/>
          </a:stretch>
        </p:blipFill>
        <p:spPr bwMode="auto">
          <a:xfrm>
            <a:off x="4724399" y="1828801"/>
            <a:ext cx="3886201" cy="46537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estor.com/c/images/cra/risk_factor_high_cholesterol.png"/>
          <p:cNvPicPr>
            <a:picLocks noChangeAspect="1" noChangeArrowheads="1"/>
          </p:cNvPicPr>
          <p:nvPr/>
        </p:nvPicPr>
        <p:blipFill>
          <a:blip r:embed="rId2" cstate="print"/>
          <a:srcRect/>
          <a:stretch>
            <a:fillRect/>
          </a:stretch>
        </p:blipFill>
        <p:spPr bwMode="auto">
          <a:xfrm>
            <a:off x="152399" y="1676400"/>
            <a:ext cx="8991601" cy="415372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ctr"/>
            <a:r>
              <a:rPr lang="en-US" dirty="0" smtClean="0"/>
              <a:t>Types of Hypercholesterolemia</a:t>
            </a:r>
            <a:endParaRPr lang="en-US" dirty="0"/>
          </a:p>
        </p:txBody>
      </p:sp>
      <p:sp>
        <p:nvSpPr>
          <p:cNvPr id="3" name="Content Placeholder 2"/>
          <p:cNvSpPr>
            <a:spLocks noGrp="1"/>
          </p:cNvSpPr>
          <p:nvPr>
            <p:ph idx="1"/>
          </p:nvPr>
        </p:nvSpPr>
        <p:spPr>
          <a:xfrm>
            <a:off x="0" y="1905000"/>
            <a:ext cx="4800600" cy="4724400"/>
          </a:xfrm>
        </p:spPr>
        <p:txBody>
          <a:bodyPr>
            <a:normAutofit fontScale="92500"/>
          </a:bodyPr>
          <a:lstStyle/>
          <a:p>
            <a:pPr lvl="0">
              <a:buClr>
                <a:srgbClr val="80716A"/>
              </a:buClr>
            </a:pPr>
            <a:r>
              <a:rPr lang="en-US" b="1" dirty="0">
                <a:solidFill>
                  <a:prstClr val="black"/>
                </a:solidFill>
              </a:rPr>
              <a:t>Primary </a:t>
            </a:r>
            <a:r>
              <a:rPr lang="en-US" b="1" dirty="0" smtClean="0">
                <a:solidFill>
                  <a:prstClr val="black"/>
                </a:solidFill>
              </a:rPr>
              <a:t>Hypercholesterolemia</a:t>
            </a:r>
          </a:p>
          <a:p>
            <a:pPr lvl="0">
              <a:buClr>
                <a:srgbClr val="80716A"/>
              </a:buClr>
            </a:pPr>
            <a:endParaRPr lang="en-US" b="1" dirty="0" smtClean="0">
              <a:solidFill>
                <a:prstClr val="black"/>
              </a:solidFill>
            </a:endParaRPr>
          </a:p>
          <a:p>
            <a:pPr lvl="1">
              <a:buClr>
                <a:srgbClr val="125754"/>
              </a:buClr>
            </a:pPr>
            <a:r>
              <a:rPr lang="en-US" b="1" dirty="0" smtClean="0">
                <a:solidFill>
                  <a:srgbClr val="125754"/>
                </a:solidFill>
              </a:rPr>
              <a:t>Familial </a:t>
            </a:r>
            <a:r>
              <a:rPr lang="en-US" b="1" dirty="0">
                <a:solidFill>
                  <a:srgbClr val="125754"/>
                </a:solidFill>
              </a:rPr>
              <a:t>Hypercholesterolemia (FH</a:t>
            </a:r>
            <a:r>
              <a:rPr lang="en-US" b="1" dirty="0" smtClean="0">
                <a:solidFill>
                  <a:srgbClr val="125754"/>
                </a:solidFill>
              </a:rPr>
              <a:t>)</a:t>
            </a:r>
          </a:p>
          <a:p>
            <a:pPr lvl="2">
              <a:buClr>
                <a:srgbClr val="125754"/>
              </a:buClr>
            </a:pPr>
            <a:r>
              <a:rPr lang="en-US" dirty="0" smtClean="0">
                <a:solidFill>
                  <a:srgbClr val="125754"/>
                </a:solidFill>
              </a:rPr>
              <a:t>mutations </a:t>
            </a:r>
            <a:r>
              <a:rPr lang="en-US" dirty="0">
                <a:solidFill>
                  <a:srgbClr val="125754"/>
                </a:solidFill>
              </a:rPr>
              <a:t>in </a:t>
            </a:r>
            <a:r>
              <a:rPr lang="en-US" dirty="0" smtClean="0">
                <a:solidFill>
                  <a:srgbClr val="125754"/>
                </a:solidFill>
              </a:rPr>
              <a:t>LDL receptors</a:t>
            </a:r>
          </a:p>
          <a:p>
            <a:pPr lvl="2">
              <a:buClr>
                <a:srgbClr val="125754"/>
              </a:buClr>
            </a:pPr>
            <a:endParaRPr lang="en-US" dirty="0">
              <a:solidFill>
                <a:srgbClr val="125754"/>
              </a:solidFill>
            </a:endParaRPr>
          </a:p>
          <a:p>
            <a:pPr lvl="2">
              <a:buClr>
                <a:srgbClr val="125754"/>
              </a:buClr>
            </a:pPr>
            <a:r>
              <a:rPr lang="en-US" dirty="0">
                <a:solidFill>
                  <a:srgbClr val="125754"/>
                </a:solidFill>
              </a:rPr>
              <a:t>LDL receptors </a:t>
            </a:r>
            <a:r>
              <a:rPr lang="en-US" dirty="0">
                <a:solidFill>
                  <a:srgbClr val="FF0000"/>
                </a:solidFill>
              </a:rPr>
              <a:t>cannot remove </a:t>
            </a:r>
            <a:r>
              <a:rPr lang="en-US" dirty="0" smtClean="0">
                <a:solidFill>
                  <a:srgbClr val="125754"/>
                </a:solidFill>
              </a:rPr>
              <a:t>LDL</a:t>
            </a:r>
          </a:p>
          <a:p>
            <a:pPr lvl="3">
              <a:buClr>
                <a:srgbClr val="125754"/>
              </a:buClr>
            </a:pPr>
            <a:r>
              <a:rPr lang="en-US" dirty="0" smtClean="0">
                <a:solidFill>
                  <a:srgbClr val="125754"/>
                </a:solidFill>
              </a:rPr>
              <a:t>       LDL</a:t>
            </a:r>
          </a:p>
          <a:p>
            <a:pPr lvl="2">
              <a:buClr>
                <a:srgbClr val="125754"/>
              </a:buClr>
            </a:pPr>
            <a:endParaRPr lang="en-US" dirty="0">
              <a:solidFill>
                <a:srgbClr val="125754"/>
              </a:solidFill>
            </a:endParaRPr>
          </a:p>
          <a:p>
            <a:pPr lvl="2">
              <a:buClr>
                <a:srgbClr val="125754"/>
              </a:buClr>
            </a:pPr>
            <a:r>
              <a:rPr lang="en-US" dirty="0">
                <a:solidFill>
                  <a:srgbClr val="125754"/>
                </a:solidFill>
              </a:rPr>
              <a:t>Autosomal dominant </a:t>
            </a:r>
            <a:r>
              <a:rPr lang="en-US" dirty="0" smtClean="0">
                <a:solidFill>
                  <a:srgbClr val="125754"/>
                </a:solidFill>
              </a:rPr>
              <a:t>inheritance</a:t>
            </a:r>
          </a:p>
        </p:txBody>
      </p:sp>
      <p:sp>
        <p:nvSpPr>
          <p:cNvPr id="5" name="Up Arrow 4"/>
          <p:cNvSpPr/>
          <p:nvPr/>
        </p:nvSpPr>
        <p:spPr>
          <a:xfrm>
            <a:off x="1371600" y="5410200"/>
            <a:ext cx="228600" cy="3048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pic>
        <p:nvPicPr>
          <p:cNvPr id="14338" name="Picture 2" descr="Illustration showing autosomal dominant inheritance pattern &#10;"/>
          <p:cNvPicPr>
            <a:picLocks noChangeAspect="1" noChangeArrowheads="1"/>
          </p:cNvPicPr>
          <p:nvPr/>
        </p:nvPicPr>
        <p:blipFill>
          <a:blip r:embed="rId2" cstate="print"/>
          <a:srcRect/>
          <a:stretch>
            <a:fillRect/>
          </a:stretch>
        </p:blipFill>
        <p:spPr bwMode="auto">
          <a:xfrm>
            <a:off x="4920627" y="2133600"/>
            <a:ext cx="4223373" cy="4038600"/>
          </a:xfrm>
          <a:prstGeom prst="rect">
            <a:avLst/>
          </a:prstGeom>
          <a:noFill/>
        </p:spPr>
      </p:pic>
    </p:spTree>
    <p:extLst>
      <p:ext uri="{BB962C8B-B14F-4D97-AF65-F5344CB8AC3E}">
        <p14:creationId xmlns:p14="http://schemas.microsoft.com/office/powerpoint/2010/main" xmlns="" val="2621412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lstStyle/>
          <a:p>
            <a:pPr lvl="1">
              <a:buClr>
                <a:srgbClr val="125754"/>
              </a:buClr>
            </a:pPr>
            <a:r>
              <a:rPr lang="en-US" b="1" dirty="0" smtClean="0">
                <a:solidFill>
                  <a:srgbClr val="125754"/>
                </a:solidFill>
              </a:rPr>
              <a:t>Familial </a:t>
            </a:r>
            <a:r>
              <a:rPr lang="en-US" b="1" dirty="0">
                <a:solidFill>
                  <a:srgbClr val="125754"/>
                </a:solidFill>
              </a:rPr>
              <a:t>Combined Hyperlipidemia (</a:t>
            </a:r>
            <a:r>
              <a:rPr lang="en-US" b="1" dirty="0" smtClean="0">
                <a:solidFill>
                  <a:srgbClr val="125754"/>
                </a:solidFill>
              </a:rPr>
              <a:t>FHCL)</a:t>
            </a:r>
          </a:p>
          <a:p>
            <a:pPr lvl="1">
              <a:buClr>
                <a:srgbClr val="125754"/>
              </a:buClr>
            </a:pPr>
            <a:endParaRPr lang="en-US" b="1" dirty="0" smtClean="0">
              <a:solidFill>
                <a:srgbClr val="125754"/>
              </a:solidFill>
            </a:endParaRPr>
          </a:p>
          <a:p>
            <a:pPr lvl="2">
              <a:buClr>
                <a:srgbClr val="125754"/>
              </a:buClr>
            </a:pPr>
            <a:r>
              <a:rPr lang="en-US" dirty="0" smtClean="0">
                <a:solidFill>
                  <a:srgbClr val="125754"/>
                </a:solidFill>
              </a:rPr>
              <a:t>increased </a:t>
            </a:r>
            <a:r>
              <a:rPr lang="en-US" dirty="0">
                <a:solidFill>
                  <a:srgbClr val="FF0000"/>
                </a:solidFill>
              </a:rPr>
              <a:t>total cholesterol </a:t>
            </a:r>
            <a:r>
              <a:rPr lang="en-US" dirty="0">
                <a:solidFill>
                  <a:srgbClr val="125754"/>
                </a:solidFill>
              </a:rPr>
              <a:t>and/or </a:t>
            </a:r>
            <a:r>
              <a:rPr lang="en-US" dirty="0">
                <a:solidFill>
                  <a:srgbClr val="FF0000"/>
                </a:solidFill>
              </a:rPr>
              <a:t>triglycerides</a:t>
            </a:r>
            <a:r>
              <a:rPr lang="en-US" dirty="0">
                <a:solidFill>
                  <a:srgbClr val="125754"/>
                </a:solidFill>
              </a:rPr>
              <a:t> with an increased risk of </a:t>
            </a:r>
            <a:r>
              <a:rPr lang="en-US" dirty="0">
                <a:solidFill>
                  <a:srgbClr val="FF0000"/>
                </a:solidFill>
              </a:rPr>
              <a:t>premature cardiovascular </a:t>
            </a:r>
            <a:r>
              <a:rPr lang="en-US" dirty="0" smtClean="0">
                <a:solidFill>
                  <a:srgbClr val="FF0000"/>
                </a:solidFill>
              </a:rPr>
              <a:t>disease</a:t>
            </a:r>
          </a:p>
          <a:p>
            <a:pPr lvl="2">
              <a:buClr>
                <a:srgbClr val="125754"/>
              </a:buClr>
            </a:pPr>
            <a:endParaRPr lang="en-US" dirty="0">
              <a:solidFill>
                <a:srgbClr val="FF0000"/>
              </a:solidFill>
            </a:endParaRPr>
          </a:p>
          <a:p>
            <a:pPr lvl="2">
              <a:buClr>
                <a:srgbClr val="125754"/>
              </a:buClr>
            </a:pPr>
            <a:r>
              <a:rPr lang="en-US" dirty="0">
                <a:solidFill>
                  <a:srgbClr val="125754"/>
                </a:solidFill>
              </a:rPr>
              <a:t>Common lipid disorder </a:t>
            </a:r>
            <a:endParaRPr lang="en-US" dirty="0" smtClean="0">
              <a:solidFill>
                <a:srgbClr val="125754"/>
              </a:solidFill>
            </a:endParaRPr>
          </a:p>
          <a:p>
            <a:pPr lvl="2">
              <a:buClr>
                <a:srgbClr val="125754"/>
              </a:buClr>
            </a:pPr>
            <a:endParaRPr lang="en-US" dirty="0" smtClean="0">
              <a:solidFill>
                <a:srgbClr val="125754"/>
              </a:solidFill>
            </a:endParaRPr>
          </a:p>
          <a:p>
            <a:pPr lvl="2">
              <a:buClr>
                <a:srgbClr val="125754"/>
              </a:buClr>
            </a:pPr>
            <a:r>
              <a:rPr lang="en-US" dirty="0" smtClean="0">
                <a:solidFill>
                  <a:srgbClr val="125754"/>
                </a:solidFill>
              </a:rPr>
              <a:t>often </a:t>
            </a:r>
            <a:r>
              <a:rPr lang="en-US" dirty="0">
                <a:solidFill>
                  <a:srgbClr val="125754"/>
                </a:solidFill>
              </a:rPr>
              <a:t>present in premature myocardial infarction </a:t>
            </a:r>
            <a:r>
              <a:rPr lang="en-US" dirty="0" smtClean="0">
                <a:solidFill>
                  <a:srgbClr val="125754"/>
                </a:solidFill>
              </a:rPr>
              <a:t>patients</a:t>
            </a:r>
          </a:p>
          <a:p>
            <a:pPr lvl="2">
              <a:buClr>
                <a:srgbClr val="125754"/>
              </a:buClr>
            </a:pPr>
            <a:endParaRPr lang="en-US" dirty="0">
              <a:solidFill>
                <a:srgbClr val="125754"/>
              </a:solidFill>
            </a:endParaRPr>
          </a:p>
          <a:p>
            <a:pPr lvl="2">
              <a:buClr>
                <a:srgbClr val="125754"/>
              </a:buClr>
            </a:pPr>
            <a:r>
              <a:rPr lang="en-US" dirty="0">
                <a:solidFill>
                  <a:srgbClr val="125754"/>
                </a:solidFill>
              </a:rPr>
              <a:t>Exact defect is unknown but is thought to be </a:t>
            </a:r>
            <a:r>
              <a:rPr lang="en-US" dirty="0" smtClean="0">
                <a:solidFill>
                  <a:srgbClr val="FF0000"/>
                </a:solidFill>
              </a:rPr>
              <a:t>polygenetic</a:t>
            </a:r>
            <a:endParaRPr lang="en-US" b="1" dirty="0" smtClean="0">
              <a:solidFill>
                <a:srgbClr val="FF0000"/>
              </a:solidFill>
            </a:endParaRPr>
          </a:p>
          <a:p>
            <a:pPr lvl="2">
              <a:buClr>
                <a:srgbClr val="125754"/>
              </a:buClr>
            </a:pPr>
            <a:endParaRPr lang="en-US" dirty="0" smtClean="0">
              <a:solidFill>
                <a:srgbClr val="125754"/>
              </a:solidFill>
            </a:endParaRPr>
          </a:p>
          <a:p>
            <a:pPr lvl="2">
              <a:buClr>
                <a:srgbClr val="125754"/>
              </a:buClr>
            </a:pPr>
            <a:endParaRPr lang="en-US" dirty="0">
              <a:solidFill>
                <a:srgbClr val="125754"/>
              </a:solidFill>
            </a:endParaRPr>
          </a:p>
        </p:txBody>
      </p:sp>
    </p:spTree>
    <p:extLst>
      <p:ext uri="{BB962C8B-B14F-4D97-AF65-F5344CB8AC3E}">
        <p14:creationId xmlns:p14="http://schemas.microsoft.com/office/powerpoint/2010/main" xmlns="" val="3910505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3">
      <a:dk1>
        <a:sysClr val="windowText" lastClr="000000"/>
      </a:dk1>
      <a:lt1>
        <a:sysClr val="window" lastClr="FFFFFF"/>
      </a:lt1>
      <a:dk2>
        <a:srgbClr val="197571"/>
      </a:dk2>
      <a:lt2>
        <a:srgbClr val="0C5443"/>
      </a:lt2>
      <a:accent1>
        <a:srgbClr val="04645B"/>
      </a:accent1>
      <a:accent2>
        <a:srgbClr val="125754"/>
      </a:accent2>
      <a:accent3>
        <a:srgbClr val="80716A"/>
      </a:accent3>
      <a:accent4>
        <a:srgbClr val="94147C"/>
      </a:accent4>
      <a:accent5>
        <a:srgbClr val="5D5AD2"/>
      </a:accent5>
      <a:accent6>
        <a:srgbClr val="6F6C7D"/>
      </a:accent6>
      <a:hlink>
        <a:srgbClr val="6187E3"/>
      </a:hlink>
      <a:folHlink>
        <a:srgbClr val="7B8EB8"/>
      </a:folHlink>
    </a:clrScheme>
    <a:fontScheme name="Custom 1">
      <a:majorFont>
        <a:latin typeface="Trebuchet MS"/>
        <a:ea typeface=""/>
        <a:cs typeface=""/>
      </a:majorFont>
      <a:minorFont>
        <a:latin typeface="Garamond"/>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911</TotalTime>
  <Words>776</Words>
  <Application>Microsoft Office PowerPoint</Application>
  <PresentationFormat>On-screen Show (4:3)</PresentationFormat>
  <Paragraphs>203</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Management &amp; Treatment of Hypercholesterolemia</vt:lpstr>
      <vt:lpstr>What is cholesterol?</vt:lpstr>
      <vt:lpstr>Slide 3</vt:lpstr>
      <vt:lpstr>Hypercholesterolemia</vt:lpstr>
      <vt:lpstr>Slide 5</vt:lpstr>
      <vt:lpstr>Hypercholesterolemia</vt:lpstr>
      <vt:lpstr>Slide 7</vt:lpstr>
      <vt:lpstr>Types of Hypercholesterolemia</vt:lpstr>
      <vt:lpstr>Slide 9</vt:lpstr>
      <vt:lpstr>Slide 10</vt:lpstr>
      <vt:lpstr>Slide 11</vt:lpstr>
      <vt:lpstr>Slide 12</vt:lpstr>
      <vt:lpstr>Slide 13</vt:lpstr>
      <vt:lpstr>Clinical symptoms  </vt:lpstr>
      <vt:lpstr>Slide 15</vt:lpstr>
      <vt:lpstr>Slide 16</vt:lpstr>
      <vt:lpstr>HMG-Co-A Reductase Inhibitors  </vt:lpstr>
      <vt:lpstr>Cholesterol Absorption Inhibitor </vt:lpstr>
      <vt:lpstr>Bile Acid Binding Resins </vt:lpstr>
      <vt:lpstr>Fibrates </vt:lpstr>
      <vt:lpstr>Niacin </vt:lpstr>
      <vt:lpstr>Slide 22</vt:lpstr>
      <vt:lpstr>Things to keep in mind…</vt:lpstr>
      <vt:lpstr>Clinical symptoms </vt:lpstr>
      <vt:lpstr>Review Questions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&amp; Treatment of Hypercholesterolemia</dc:title>
  <dc:creator>Roxanne</dc:creator>
  <cp:lastModifiedBy>Amy Li</cp:lastModifiedBy>
  <cp:revision>99</cp:revision>
  <dcterms:created xsi:type="dcterms:W3CDTF">2013-12-12T01:37:54Z</dcterms:created>
  <dcterms:modified xsi:type="dcterms:W3CDTF">2013-12-19T01:25:39Z</dcterms:modified>
</cp:coreProperties>
</file>