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72" r:id="rId4"/>
    <p:sldId id="260" r:id="rId5"/>
    <p:sldId id="262" r:id="rId6"/>
    <p:sldId id="273" r:id="rId7"/>
    <p:sldId id="264" r:id="rId8"/>
    <p:sldId id="265" r:id="rId9"/>
    <p:sldId id="26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p:scale>
          <a:sx n="130" d="100"/>
          <a:sy n="130" d="100"/>
        </p:scale>
        <p:origin x="912" y="1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41CC0-3EBC-2C44-A3E6-A97781AE46B0}" type="datetimeFigureOut">
              <a:rPr lang="en-US" smtClean="0"/>
              <a:t>11/2/16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E3EB4-46C8-B54A-93F4-C214C4BDA0EF}" type="slidenum">
              <a:rPr lang="en-US" smtClean="0"/>
              <a:t>‹#›</a:t>
            </a:fld>
            <a:endParaRPr lang="en-US"/>
          </a:p>
        </p:txBody>
      </p:sp>
    </p:spTree>
    <p:extLst>
      <p:ext uri="{BB962C8B-B14F-4D97-AF65-F5344CB8AC3E}">
        <p14:creationId xmlns:p14="http://schemas.microsoft.com/office/powerpoint/2010/main" val="17804756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3EB4-46C8-B54A-93F4-C214C4BDA0EF}" type="slidenum">
              <a:rPr lang="en-US" smtClean="0"/>
              <a:t>9</a:t>
            </a:fld>
            <a:endParaRPr lang="en-US"/>
          </a:p>
        </p:txBody>
      </p:sp>
    </p:spTree>
    <p:extLst>
      <p:ext uri="{BB962C8B-B14F-4D97-AF65-F5344CB8AC3E}">
        <p14:creationId xmlns:p14="http://schemas.microsoft.com/office/powerpoint/2010/main" val="119035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366E13-54E6-8F43-88DD-621201DA6565}" type="datetimeFigureOut">
              <a:rPr lang="en-US" smtClean="0"/>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16454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66E13-54E6-8F43-88DD-621201DA6565}" type="datetimeFigureOut">
              <a:rPr lang="en-US" smtClean="0"/>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3402629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66E13-54E6-8F43-88DD-621201DA6565}" type="datetimeFigureOut">
              <a:rPr lang="en-US" smtClean="0"/>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144939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366E13-54E6-8F43-88DD-621201DA6565}" type="datetimeFigureOut">
              <a:rPr lang="en-US" smtClean="0"/>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102550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66E13-54E6-8F43-88DD-621201DA6565}" type="datetimeFigureOut">
              <a:rPr lang="en-US" smtClean="0"/>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219140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366E13-54E6-8F43-88DD-621201DA6565}" type="datetimeFigureOut">
              <a:rPr lang="en-US" smtClean="0"/>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344651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366E13-54E6-8F43-88DD-621201DA6565}" type="datetimeFigureOut">
              <a:rPr lang="en-US" smtClean="0"/>
              <a:t>11/2/16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73637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366E13-54E6-8F43-88DD-621201DA6565}" type="datetimeFigureOut">
              <a:rPr lang="en-US" smtClean="0"/>
              <a:t>11/2/16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364934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66E13-54E6-8F43-88DD-621201DA6565}" type="datetimeFigureOut">
              <a:rPr lang="en-US" smtClean="0"/>
              <a:t>11/2/16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342389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66E13-54E6-8F43-88DD-621201DA6565}" type="datetimeFigureOut">
              <a:rPr lang="en-US" smtClean="0"/>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274749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66E13-54E6-8F43-88DD-621201DA6565}" type="datetimeFigureOut">
              <a:rPr lang="en-US" smtClean="0"/>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E35890-C3C2-5548-AD73-FBE3C35642BF}" type="slidenum">
              <a:rPr lang="en-US" smtClean="0"/>
              <a:t>‹#›</a:t>
            </a:fld>
            <a:endParaRPr lang="en-US" dirty="0"/>
          </a:p>
        </p:txBody>
      </p:sp>
    </p:spTree>
    <p:extLst>
      <p:ext uri="{BB962C8B-B14F-4D97-AF65-F5344CB8AC3E}">
        <p14:creationId xmlns:p14="http://schemas.microsoft.com/office/powerpoint/2010/main" val="35620544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66E13-54E6-8F43-88DD-621201DA6565}" type="datetimeFigureOut">
              <a:rPr lang="en-US" smtClean="0"/>
              <a:t>11/2/16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35890-C3C2-5548-AD73-FBE3C35642BF}" type="slidenum">
              <a:rPr lang="en-US" smtClean="0"/>
              <a:t>‹#›</a:t>
            </a:fld>
            <a:endParaRPr lang="en-US" dirty="0"/>
          </a:p>
        </p:txBody>
      </p:sp>
    </p:spTree>
    <p:extLst>
      <p:ext uri="{BB962C8B-B14F-4D97-AF65-F5344CB8AC3E}">
        <p14:creationId xmlns:p14="http://schemas.microsoft.com/office/powerpoint/2010/main" val="404863352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alatriste@citytech.cun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6117"/>
            <a:ext cx="7772400" cy="256433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3100" dirty="0" smtClean="0"/>
              <a:t>Linking Discourse Research to Professional Practice</a:t>
            </a:r>
            <a:endParaRPr lang="en-US" sz="3100" dirty="0"/>
          </a:p>
        </p:txBody>
      </p:sp>
      <p:sp>
        <p:nvSpPr>
          <p:cNvPr id="3" name="Subtitle 2"/>
          <p:cNvSpPr>
            <a:spLocks noGrp="1"/>
          </p:cNvSpPr>
          <p:nvPr>
            <p:ph type="subTitle" idx="1"/>
          </p:nvPr>
        </p:nvSpPr>
        <p:spPr/>
        <p:style>
          <a:lnRef idx="3">
            <a:schemeClr val="lt1"/>
          </a:lnRef>
          <a:fillRef idx="1">
            <a:schemeClr val="accent2"/>
          </a:fillRef>
          <a:effectRef idx="1">
            <a:schemeClr val="accent2"/>
          </a:effectRef>
          <a:fontRef idx="minor">
            <a:schemeClr val="lt1"/>
          </a:fontRef>
        </p:style>
        <p:txBody>
          <a:bodyPr/>
          <a:lstStyle/>
          <a:p>
            <a:r>
              <a:rPr lang="en-US" sz="1800" dirty="0" smtClean="0"/>
              <a:t>Lubie G. Alatriste, NYC College of Technology, CUNY</a:t>
            </a:r>
          </a:p>
          <a:p>
            <a:r>
              <a:rPr lang="en-US" sz="1800" dirty="0" smtClean="0">
                <a:hlinkClick r:id="rId2"/>
              </a:rPr>
              <a:t>lalatriste@citytech.cuny.edu</a:t>
            </a:r>
            <a:endParaRPr lang="en-US" sz="1800" dirty="0" smtClean="0"/>
          </a:p>
          <a:p>
            <a:r>
              <a:rPr lang="en-US" sz="1800" dirty="0" smtClean="0"/>
              <a:t>November 3, 2016</a:t>
            </a:r>
          </a:p>
          <a:p>
            <a:r>
              <a:rPr lang="en-US" sz="1800" dirty="0" smtClean="0"/>
              <a:t>Applied Linguistics &amp;  Professional Practice</a:t>
            </a:r>
          </a:p>
          <a:p>
            <a:r>
              <a:rPr lang="en-US" sz="1800" dirty="0" smtClean="0"/>
              <a:t>6</a:t>
            </a:r>
            <a:r>
              <a:rPr lang="en-US" sz="1800" baseline="30000" dirty="0" smtClean="0"/>
              <a:t>th</a:t>
            </a:r>
            <a:r>
              <a:rPr lang="en-US" sz="1800" dirty="0" smtClean="0"/>
              <a:t> Annual Conference, University of Copenhagen, Denmark</a:t>
            </a:r>
          </a:p>
        </p:txBody>
      </p:sp>
    </p:spTree>
    <p:extLst>
      <p:ext uri="{BB962C8B-B14F-4D97-AF65-F5344CB8AC3E}">
        <p14:creationId xmlns:p14="http://schemas.microsoft.com/office/powerpoint/2010/main" val="11499179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Discourse research results typically </a:t>
            </a:r>
            <a:r>
              <a:rPr lang="en-US" dirty="0" smtClean="0"/>
              <a:t>reported but are they </a:t>
            </a:r>
            <a:r>
              <a:rPr lang="en-US" dirty="0" smtClean="0"/>
              <a:t>applied</a:t>
            </a:r>
            <a:r>
              <a:rPr lang="en-US" dirty="0"/>
              <a:t> </a:t>
            </a:r>
            <a:r>
              <a:rPr lang="en-US" dirty="0" smtClean="0"/>
              <a:t>(Grujicic-Alatriste, 2015)</a:t>
            </a:r>
            <a:endParaRPr lang="en-US" dirty="0" smtClean="0"/>
          </a:p>
          <a:p>
            <a:r>
              <a:rPr lang="en-US" dirty="0" smtClean="0"/>
              <a:t>Junior researchers face particular </a:t>
            </a:r>
            <a:r>
              <a:rPr lang="en-US" dirty="0" smtClean="0"/>
              <a:t>challenges in attempting to reach out to the places of practice due to lack of staff and resources;</a:t>
            </a:r>
            <a:endParaRPr lang="en-US" dirty="0" smtClean="0"/>
          </a:p>
          <a:p>
            <a:r>
              <a:rPr lang="en-US" dirty="0" smtClean="0"/>
              <a:t>Need for Framework to aid </a:t>
            </a:r>
            <a:r>
              <a:rPr lang="en-US" dirty="0" smtClean="0"/>
              <a:t>outreach to places of practice;</a:t>
            </a:r>
            <a:endParaRPr lang="en-US" dirty="0" smtClean="0"/>
          </a:p>
          <a:p>
            <a:r>
              <a:rPr lang="en-US" dirty="0" smtClean="0"/>
              <a:t>Outreach  means: </a:t>
            </a:r>
            <a:r>
              <a:rPr lang="en-US" dirty="0" smtClean="0"/>
              <a:t>places &amp; </a:t>
            </a:r>
            <a:r>
              <a:rPr lang="en-US" dirty="0" smtClean="0"/>
              <a:t>modes of outreach</a:t>
            </a:r>
            <a:endParaRPr lang="en-US" dirty="0" smtClean="0"/>
          </a:p>
          <a:p>
            <a:r>
              <a:rPr lang="en-US" dirty="0" smtClean="0"/>
              <a:t>Sharing </a:t>
            </a:r>
            <a:r>
              <a:rPr lang="en-US" dirty="0" smtClean="0"/>
              <a:t>data: </a:t>
            </a:r>
            <a:r>
              <a:rPr lang="en-US" dirty="0" smtClean="0"/>
              <a:t>tools </a:t>
            </a:r>
            <a:r>
              <a:rPr lang="en-US" dirty="0" smtClean="0"/>
              <a:t>(workshops, playbacks, handouts)</a:t>
            </a:r>
            <a:endParaRPr lang="en-US" dirty="0" smtClean="0"/>
          </a:p>
          <a:p>
            <a:r>
              <a:rPr lang="en-US" dirty="0" smtClean="0"/>
              <a:t>Outcomes and planning praxis?</a:t>
            </a:r>
            <a:endParaRPr lang="en-US" dirty="0"/>
          </a:p>
        </p:txBody>
      </p:sp>
    </p:spTree>
    <p:extLst>
      <p:ext uri="{BB962C8B-B14F-4D97-AF65-F5344CB8AC3E}">
        <p14:creationId xmlns:p14="http://schemas.microsoft.com/office/powerpoint/2010/main" val="32628346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Initiating Contact with Stakeholders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From Grujicic-Alatriste, 2015, pp. 11-12 the following steps have been suggested:</a:t>
            </a:r>
          </a:p>
          <a:p>
            <a:r>
              <a:rPr lang="en-US" dirty="0" smtClean="0"/>
              <a:t>Identifying </a:t>
            </a:r>
            <a:r>
              <a:rPr lang="en-US" dirty="0" smtClean="0"/>
              <a:t>key stakeholders</a:t>
            </a:r>
          </a:p>
          <a:p>
            <a:r>
              <a:rPr lang="en-US" dirty="0" smtClean="0"/>
              <a:t>	E-mail/Letter</a:t>
            </a:r>
          </a:p>
          <a:p>
            <a:r>
              <a:rPr lang="en-US" dirty="0" smtClean="0"/>
              <a:t>Suggesting a meeting; contact</a:t>
            </a:r>
          </a:p>
          <a:p>
            <a:pPr marL="0" indent="0">
              <a:buNone/>
            </a:pPr>
            <a:r>
              <a:rPr lang="en-US" dirty="0"/>
              <a:t>	</a:t>
            </a:r>
            <a:r>
              <a:rPr lang="en-US" dirty="0" smtClean="0"/>
              <a:t>	Offering to visit, present, or share</a:t>
            </a:r>
          </a:p>
          <a:p>
            <a:r>
              <a:rPr lang="en-US" dirty="0" smtClean="0"/>
              <a:t>Suggesting a mutually beneficial exchange of practices, findings, knowledge</a:t>
            </a:r>
          </a:p>
          <a:p>
            <a:r>
              <a:rPr lang="en-US" dirty="0" smtClean="0"/>
              <a:t>Suggesting a low-key workshop</a:t>
            </a:r>
          </a:p>
          <a:p>
            <a:endParaRPr lang="en-US" dirty="0"/>
          </a:p>
        </p:txBody>
      </p:sp>
    </p:spTree>
    <p:extLst>
      <p:ext uri="{BB962C8B-B14F-4D97-AF65-F5344CB8AC3E}">
        <p14:creationId xmlns:p14="http://schemas.microsoft.com/office/powerpoint/2010/main" val="410602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230"/>
            <a:ext cx="8229600" cy="1143000"/>
          </a:xfrm>
        </p:spPr>
        <p:txBody>
          <a:bodyPr>
            <a:normAutofit/>
          </a:bodyPr>
          <a:lstStyle/>
          <a:p>
            <a:r>
              <a:rPr lang="en-US" sz="3200" dirty="0" smtClean="0"/>
              <a:t>Tools for Outreach</a:t>
            </a: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dirty="0"/>
              <a:t>E</a:t>
            </a:r>
            <a:r>
              <a:rPr lang="en-US" dirty="0" smtClean="0"/>
              <a:t>stablishing </a:t>
            </a:r>
            <a:r>
              <a:rPr lang="en-US" dirty="0"/>
              <a:t>the initial </a:t>
            </a:r>
            <a:r>
              <a:rPr lang="en-US" dirty="0" smtClean="0"/>
              <a:t>contact: the </a:t>
            </a:r>
            <a:r>
              <a:rPr lang="en-US" dirty="0"/>
              <a:t>following materials can be prepared as tools for outreach (to be sent out</a:t>
            </a:r>
            <a:r>
              <a:rPr lang="en-US" dirty="0" smtClean="0"/>
              <a:t>) (Grujicic-Alatriste, 2015, p. 11):</a:t>
            </a:r>
            <a:endParaRPr lang="en-US" dirty="0"/>
          </a:p>
          <a:p>
            <a:pPr marL="0" indent="0">
              <a:buNone/>
            </a:pPr>
            <a:endParaRPr lang="en-US" dirty="0"/>
          </a:p>
          <a:p>
            <a:pPr lvl="0"/>
            <a:r>
              <a:rPr lang="en-US" dirty="0"/>
              <a:t>basic reports (short and concise, presented via mail or in person in workshops);</a:t>
            </a:r>
          </a:p>
          <a:p>
            <a:pPr lvl="0"/>
            <a:r>
              <a:rPr lang="en-US" dirty="0"/>
              <a:t>simplified data set printouts with generally accessible explanations;</a:t>
            </a:r>
          </a:p>
          <a:p>
            <a:pPr lvl="0"/>
            <a:r>
              <a:rPr lang="en-US" dirty="0"/>
              <a:t>short data set printouts (not simplified);</a:t>
            </a:r>
          </a:p>
          <a:p>
            <a:pPr lvl="0"/>
            <a:r>
              <a:rPr lang="en-US" dirty="0"/>
              <a:t>short written guides; </a:t>
            </a:r>
          </a:p>
          <a:p>
            <a:pPr lvl="0"/>
            <a:r>
              <a:rPr lang="en-US" dirty="0"/>
              <a:t>manuals (preferably co-constructed, though they may be first presented as the analysts’ drafts and then collaboratively adjusted).</a:t>
            </a:r>
          </a:p>
          <a:p>
            <a:endParaRPr lang="en-US" dirty="0"/>
          </a:p>
        </p:txBody>
      </p:sp>
    </p:spTree>
    <p:extLst>
      <p:ext uri="{BB962C8B-B14F-4D97-AF65-F5344CB8AC3E}">
        <p14:creationId xmlns:p14="http://schemas.microsoft.com/office/powerpoint/2010/main" val="3169493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Tools for Feedback</a:t>
            </a:r>
            <a:endParaRPr lang="en-US" sz="3200" dirty="0"/>
          </a:p>
        </p:txBody>
      </p:sp>
      <p:sp>
        <p:nvSpPr>
          <p:cNvPr id="3" name="Content Placeholder 2"/>
          <p:cNvSpPr>
            <a:spLocks noGrp="1"/>
          </p:cNvSpPr>
          <p:nvPr>
            <p:ph idx="1"/>
          </p:nvPr>
        </p:nvSpPr>
        <p:spPr/>
        <p:txBody>
          <a:bodyPr>
            <a:normAutofit fontScale="92500" lnSpcReduction="20000"/>
          </a:bodyPr>
          <a:lstStyle/>
          <a:p>
            <a:pPr lvl="0"/>
            <a:r>
              <a:rPr lang="en-US" dirty="0" smtClean="0"/>
              <a:t>surveys </a:t>
            </a:r>
            <a:r>
              <a:rPr lang="en-US" dirty="0"/>
              <a:t>of participants’ experiences during data collection; </a:t>
            </a:r>
          </a:p>
          <a:p>
            <a:pPr lvl="0"/>
            <a:r>
              <a:rPr lang="en-US" dirty="0"/>
              <a:t>interviews of participants to gauge their responses to the findings; </a:t>
            </a:r>
          </a:p>
          <a:p>
            <a:pPr lvl="0"/>
            <a:r>
              <a:rPr lang="en-US" dirty="0" smtClean="0"/>
              <a:t>open </a:t>
            </a:r>
            <a:r>
              <a:rPr lang="en-US" dirty="0"/>
              <a:t>discussion sessions that invite constructive feedback; </a:t>
            </a:r>
          </a:p>
          <a:p>
            <a:pPr lvl="0"/>
            <a:r>
              <a:rPr lang="en-US" dirty="0" smtClean="0"/>
              <a:t>short </a:t>
            </a:r>
            <a:r>
              <a:rPr lang="en-US" dirty="0"/>
              <a:t>handouts with samples of discourse (‘sites of triggers’) aiming for participant’s feedback; and</a:t>
            </a:r>
          </a:p>
          <a:p>
            <a:pPr lvl="0"/>
            <a:r>
              <a:rPr lang="en-US" dirty="0"/>
              <a:t>recorded segments or playback.</a:t>
            </a:r>
          </a:p>
          <a:p>
            <a:endParaRPr lang="en-US" dirty="0"/>
          </a:p>
        </p:txBody>
      </p:sp>
    </p:spTree>
    <p:extLst>
      <p:ext uri="{BB962C8B-B14F-4D97-AF65-F5344CB8AC3E}">
        <p14:creationId xmlns:p14="http://schemas.microsoft.com/office/powerpoint/2010/main" val="19785546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of </a:t>
            </a:r>
            <a:r>
              <a:rPr lang="en-US" dirty="0" smtClean="0"/>
              <a:t>Home Workers</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600" dirty="0" smtClean="0"/>
              <a:t>One of the settings from </a:t>
            </a:r>
            <a:r>
              <a:rPr lang="en-US" sz="2600" i="1" dirty="0" smtClean="0">
                <a:solidFill>
                  <a:srgbClr val="FF6600"/>
                </a:solidFill>
              </a:rPr>
              <a:t>Linking Discourse Studies to Professional Practice (2015) </a:t>
            </a:r>
            <a:r>
              <a:rPr lang="en-US" sz="2600" i="1" dirty="0" smtClean="0"/>
              <a:t>is </a:t>
            </a:r>
            <a:r>
              <a:rPr lang="en-US" sz="2600" dirty="0" smtClean="0"/>
              <a:t>a family home where parents, children and home workers (au-pair girls) interact. </a:t>
            </a:r>
            <a:r>
              <a:rPr lang="en-US" sz="2600" dirty="0" smtClean="0"/>
              <a:t>Clelia</a:t>
            </a:r>
            <a:r>
              <a:rPr lang="en-US" sz="2600" dirty="0" smtClean="0"/>
              <a:t> Koenig, one of the researchers, undertook outreach efforts. Here is the brief report of the initial stages: </a:t>
            </a:r>
          </a:p>
          <a:p>
            <a:pPr marL="0" indent="0">
              <a:buNone/>
            </a:pPr>
            <a:r>
              <a:rPr lang="en-US" dirty="0" smtClean="0"/>
              <a:t>Reporting </a:t>
            </a:r>
            <a:r>
              <a:rPr lang="en-US" dirty="0" smtClean="0"/>
              <a:t>on outreach efforts:</a:t>
            </a:r>
          </a:p>
          <a:p>
            <a:pPr lvl="1"/>
            <a:r>
              <a:rPr lang="en-US" dirty="0" smtClean="0"/>
              <a:t>Challenges (all stakeholders hard to locate or initiate contact)</a:t>
            </a:r>
            <a:endParaRPr lang="en-US" dirty="0" smtClean="0"/>
          </a:p>
          <a:p>
            <a:pPr lvl="1"/>
            <a:r>
              <a:rPr lang="en-US" dirty="0" smtClean="0"/>
              <a:t>Finding the right </a:t>
            </a:r>
            <a:r>
              <a:rPr lang="en-US" dirty="0" smtClean="0"/>
              <a:t>place (to post invitations for collaborations, such as community centers, au-pair agencies; language schools)</a:t>
            </a:r>
            <a:endParaRPr lang="en-US" dirty="0" smtClean="0"/>
          </a:p>
          <a:p>
            <a:pPr lvl="1"/>
            <a:r>
              <a:rPr lang="en-US" dirty="0" smtClean="0"/>
              <a:t>Crating tools (finding useful tool such as e-mail or notice board letter?)</a:t>
            </a:r>
            <a:endParaRPr lang="en-US" dirty="0" smtClean="0"/>
          </a:p>
          <a:p>
            <a:pPr lvl="1"/>
            <a:r>
              <a:rPr lang="en-US" dirty="0" smtClean="0"/>
              <a:t>Establishing </a:t>
            </a:r>
            <a:r>
              <a:rPr lang="en-US" dirty="0" smtClean="0"/>
              <a:t>relationship (gaining trust of stakeholders, fostering trust, getting surveys)</a:t>
            </a:r>
            <a:endParaRPr lang="en-US" dirty="0" smtClean="0"/>
          </a:p>
          <a:p>
            <a:pPr lvl="1"/>
            <a:r>
              <a:rPr lang="en-US" dirty="0" smtClean="0"/>
              <a:t>Sharing </a:t>
            </a:r>
            <a:r>
              <a:rPr lang="en-US" dirty="0" smtClean="0"/>
              <a:t>data (requires contact via family friends)</a:t>
            </a:r>
            <a:endParaRPr lang="en-US" dirty="0" smtClean="0"/>
          </a:p>
          <a:p>
            <a:pPr lvl="1"/>
            <a:r>
              <a:rPr lang="en-US" dirty="0" smtClean="0"/>
              <a:t>What next?</a:t>
            </a:r>
            <a:endParaRPr lang="en-US" dirty="0"/>
          </a:p>
        </p:txBody>
      </p:sp>
    </p:spTree>
    <p:extLst>
      <p:ext uri="{BB962C8B-B14F-4D97-AF65-F5344CB8AC3E}">
        <p14:creationId xmlns:p14="http://schemas.microsoft.com/office/powerpoint/2010/main" val="107704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Comparing Framework Phases One &amp; Two</a:t>
            </a:r>
            <a:endParaRPr lang="en-US" sz="32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 </a:t>
            </a:r>
          </a:p>
          <a:p>
            <a:pPr lvl="0"/>
            <a:r>
              <a:rPr lang="en-US" dirty="0" smtClean="0"/>
              <a:t>Identifying </a:t>
            </a:r>
            <a:r>
              <a:rPr lang="en-US" dirty="0"/>
              <a:t>possibilities for negotiating the next phase of future (joint) research;</a:t>
            </a:r>
          </a:p>
          <a:p>
            <a:pPr lvl="0"/>
            <a:r>
              <a:rPr lang="en-US" dirty="0"/>
              <a:t>Starting joint research project;</a:t>
            </a:r>
          </a:p>
          <a:p>
            <a:pPr lvl="0"/>
            <a:r>
              <a:rPr lang="en-US" dirty="0"/>
              <a:t>Based on joint findings, identifying areas that may need intervention or change;</a:t>
            </a:r>
          </a:p>
          <a:p>
            <a:pPr lvl="0"/>
            <a:r>
              <a:rPr lang="en-US" dirty="0"/>
              <a:t>Taking joint action with practitioners in institutional settings to set in motion such changes;</a:t>
            </a:r>
          </a:p>
          <a:p>
            <a:pPr lvl="0"/>
            <a:r>
              <a:rPr lang="en-US" dirty="0"/>
              <a:t>Obtaining feedback on the usefulness of change.</a:t>
            </a:r>
          </a:p>
          <a:p>
            <a:pPr marL="0" indent="0">
              <a:buNone/>
            </a:pPr>
            <a:r>
              <a:rPr lang="en-US" dirty="0"/>
              <a:t> </a:t>
            </a:r>
          </a:p>
          <a:p>
            <a:endParaRPr lang="en-US" dirty="0"/>
          </a:p>
        </p:txBody>
      </p:sp>
    </p:spTree>
    <p:extLst>
      <p:ext uri="{BB962C8B-B14F-4D97-AF65-F5344CB8AC3E}">
        <p14:creationId xmlns:p14="http://schemas.microsoft.com/office/powerpoint/2010/main" val="15334184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Challenges to Outreach </a:t>
            </a: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 Although </a:t>
            </a:r>
            <a:r>
              <a:rPr lang="en-US" dirty="0"/>
              <a:t>the analysts may present the sites of triggers in their data, or suggest to practitioners what to look for when utilizing the tools listed above, it is ultimately up to the practitioners to decide what is applicable </a:t>
            </a:r>
            <a:r>
              <a:rPr lang="en-US" dirty="0" smtClean="0"/>
              <a:t>(</a:t>
            </a:r>
            <a:r>
              <a:rPr lang="en-US" dirty="0"/>
              <a:t>Roberts &amp; Sarangi, 1999). </a:t>
            </a:r>
          </a:p>
          <a:p>
            <a:pPr marL="0" indent="0">
              <a:buNone/>
            </a:pPr>
            <a:endParaRPr lang="en-US" dirty="0" smtClean="0"/>
          </a:p>
          <a:p>
            <a:pPr marL="0" indent="0">
              <a:buNone/>
            </a:pPr>
            <a:r>
              <a:rPr lang="en-US" dirty="0" smtClean="0"/>
              <a:t>2. There </a:t>
            </a:r>
            <a:r>
              <a:rPr lang="en-US" dirty="0"/>
              <a:t>could be open rejections in those cases where practitioners may not want the analysts’ help. </a:t>
            </a:r>
            <a:endParaRPr lang="en-US" dirty="0" smtClean="0"/>
          </a:p>
          <a:p>
            <a:pPr marL="0" indent="0">
              <a:buNone/>
            </a:pPr>
            <a:endParaRPr lang="en-US" dirty="0" smtClean="0"/>
          </a:p>
          <a:p>
            <a:pPr marL="0" indent="0">
              <a:buNone/>
            </a:pPr>
            <a:r>
              <a:rPr lang="en-US" dirty="0" smtClean="0"/>
              <a:t>3. There </a:t>
            </a:r>
            <a:r>
              <a:rPr lang="en-US" dirty="0"/>
              <a:t>could also be cases where the analyst comes into a place of practice excited to share his or her findings only to discover that the practitioners are well aware of those issues and already have their own mechanisms to deal with them (Bygate, 2004). </a:t>
            </a:r>
          </a:p>
        </p:txBody>
      </p:sp>
    </p:spTree>
    <p:extLst>
      <p:ext uri="{BB962C8B-B14F-4D97-AF65-F5344CB8AC3E}">
        <p14:creationId xmlns:p14="http://schemas.microsoft.com/office/powerpoint/2010/main" val="3610569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p:txBody>
          <a:bodyPr>
            <a:normAutofit/>
          </a:bodyPr>
          <a:lstStyle/>
          <a:p>
            <a:r>
              <a:rPr lang="en-US" sz="1200" dirty="0"/>
              <a:t>Antaki, C. (2011) (Ed.). </a:t>
            </a:r>
            <a:r>
              <a:rPr lang="en-US" sz="1200" i="1" dirty="0"/>
              <a:t>Applied conversation analysis: intervention and change in institutional talk</a:t>
            </a:r>
            <a:r>
              <a:rPr lang="en-US" sz="1200" dirty="0"/>
              <a:t>. London: Palgrave Macmillan.</a:t>
            </a:r>
            <a:endParaRPr lang="en-US" sz="1200" dirty="0" smtClean="0">
              <a:effectLst/>
            </a:endParaRPr>
          </a:p>
          <a:p>
            <a:r>
              <a:rPr lang="en-US" sz="1200" dirty="0"/>
              <a:t>Antaki, C. (2011). Six kinds of applied conversation analysis. In C. Antaki (Ed.), </a:t>
            </a:r>
            <a:r>
              <a:rPr lang="en-US" sz="1200" i="1" dirty="0"/>
              <a:t>Applied conversation analysis: Intervention and change in institutional talk </a:t>
            </a:r>
            <a:r>
              <a:rPr lang="en-US" sz="1200" dirty="0"/>
              <a:t>(pp. 1-14). New York: Palgrave Macmillan.</a:t>
            </a:r>
            <a:endParaRPr lang="en-US" sz="1200" dirty="0" smtClean="0">
              <a:effectLst/>
            </a:endParaRPr>
          </a:p>
          <a:p>
            <a:r>
              <a:rPr lang="en-US" sz="1200" dirty="0" smtClean="0"/>
              <a:t>Bygate</a:t>
            </a:r>
            <a:r>
              <a:rPr lang="en-US" sz="1200" dirty="0"/>
              <a:t>, M. (2004).  Some current trends in applied linguistics: Towards a generic </a:t>
            </a:r>
            <a:endParaRPr lang="en-US" sz="1200" dirty="0" smtClean="0">
              <a:effectLst/>
            </a:endParaRPr>
          </a:p>
          <a:p>
            <a:r>
              <a:rPr lang="en-US" sz="1200" dirty="0"/>
              <a:t>	view.  </a:t>
            </a:r>
            <a:r>
              <a:rPr lang="en-US" sz="1200" i="1" dirty="0"/>
              <a:t>AILA Review 17</a:t>
            </a:r>
            <a:r>
              <a:rPr lang="en-US" sz="1200" dirty="0"/>
              <a:t>, 6-22.</a:t>
            </a:r>
            <a:endParaRPr lang="en-US" sz="1200" dirty="0" smtClean="0">
              <a:effectLst/>
            </a:endParaRPr>
          </a:p>
          <a:p>
            <a:r>
              <a:rPr lang="en-US" sz="1200" dirty="0" smtClean="0"/>
              <a:t>Candlin</a:t>
            </a:r>
            <a:r>
              <a:rPr lang="en-US" sz="1200" dirty="0"/>
              <a:t>, C. &amp; Sarangi, S. (2010). Applied linguistics and professional practice: Mapping </a:t>
            </a:r>
            <a:endParaRPr lang="en-US" sz="1200" dirty="0" smtClean="0">
              <a:effectLst/>
            </a:endParaRPr>
          </a:p>
          <a:p>
            <a:r>
              <a:rPr lang="en-US" sz="1200" dirty="0"/>
              <a:t>	a future agenda. </a:t>
            </a:r>
            <a:r>
              <a:rPr lang="en-US" sz="1200" i="1" dirty="0"/>
              <a:t>Journal of Applied Linguistics and Professional Practice </a:t>
            </a:r>
            <a:endParaRPr lang="en-US" sz="1200" dirty="0" smtClean="0">
              <a:effectLst/>
            </a:endParaRPr>
          </a:p>
          <a:p>
            <a:r>
              <a:rPr lang="en-US" sz="1200" i="1" dirty="0"/>
              <a:t>	(JALPP), 7</a:t>
            </a:r>
            <a:r>
              <a:rPr lang="en-US" sz="1200" dirty="0"/>
              <a:t>(1), 1-9.</a:t>
            </a:r>
            <a:endParaRPr lang="en-US" sz="1200" dirty="0" smtClean="0">
              <a:effectLst/>
            </a:endParaRPr>
          </a:p>
          <a:p>
            <a:r>
              <a:rPr lang="en-US" sz="1200" dirty="0"/>
              <a:t>Candlin, C. N., &amp; Sarangi, S. (2004a). Making applied linguistics matter. </a:t>
            </a:r>
            <a:r>
              <a:rPr lang="en-US" sz="1200" i="1" dirty="0"/>
              <a:t>Journal of Applied Linguistics 1</a:t>
            </a:r>
            <a:r>
              <a:rPr lang="en-US" sz="1200" dirty="0"/>
              <a:t>(1), 1-8.</a:t>
            </a:r>
            <a:endParaRPr lang="en-US" sz="1200" dirty="0" smtClean="0">
              <a:effectLst/>
            </a:endParaRPr>
          </a:p>
          <a:p>
            <a:r>
              <a:rPr lang="en-US" sz="1200" dirty="0" smtClean="0"/>
              <a:t>Grujicic-Alatriste, L. (2015) (</a:t>
            </a:r>
            <a:r>
              <a:rPr lang="en-US" sz="1200" dirty="0"/>
              <a:t>E</a:t>
            </a:r>
            <a:r>
              <a:rPr lang="en-US" sz="1200" dirty="0" smtClean="0"/>
              <a:t>d). </a:t>
            </a:r>
            <a:r>
              <a:rPr lang="en-US" sz="1200" i="1" dirty="0" smtClean="0"/>
              <a:t>Linking Discourse Studies to Professional Practice. </a:t>
            </a:r>
            <a:r>
              <a:rPr lang="en-US" sz="1200" dirty="0" smtClean="0"/>
              <a:t>Bristol, UK: Multilingual Matters.</a:t>
            </a:r>
            <a:endParaRPr lang="en-US" sz="1200" dirty="0"/>
          </a:p>
        </p:txBody>
      </p:sp>
    </p:spTree>
    <p:extLst>
      <p:ext uri="{BB962C8B-B14F-4D97-AF65-F5344CB8AC3E}">
        <p14:creationId xmlns:p14="http://schemas.microsoft.com/office/powerpoint/2010/main" val="2826338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753</TotalTime>
  <Words>661</Words>
  <Application>Microsoft Macintosh PowerPoint</Application>
  <PresentationFormat>On-screen Show (4:3)</PresentationFormat>
  <Paragraphs>70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Linking Discourse Research to Professional Practice</vt:lpstr>
      <vt:lpstr>Background</vt:lpstr>
      <vt:lpstr>Initiating Contact with Stakeholders</vt:lpstr>
      <vt:lpstr>Tools for Outreach</vt:lpstr>
      <vt:lpstr>Tools for Feedback</vt:lpstr>
      <vt:lpstr>Case of Home Workers </vt:lpstr>
      <vt:lpstr>Comparing Framework Phases One &amp; Two</vt:lpstr>
      <vt:lpstr>Challenges to Outreach </vt:lpstr>
      <vt:lpstr>References</vt:lpstr>
    </vt:vector>
  </TitlesOfParts>
  <Company>CUNY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Framework For Application of Research Findings  (from available discourse studies)</dc:title>
  <dc:creator>lubie  alatriste</dc:creator>
  <cp:lastModifiedBy>lubie  alatriste</cp:lastModifiedBy>
  <cp:revision>22</cp:revision>
  <dcterms:created xsi:type="dcterms:W3CDTF">2015-03-15T17:06:55Z</dcterms:created>
  <dcterms:modified xsi:type="dcterms:W3CDTF">2016-11-02T20:46:07Z</dcterms:modified>
</cp:coreProperties>
</file>