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44"/>
  </p:notesMasterIdLst>
  <p:sldIdLst>
    <p:sldId id="658" r:id="rId11"/>
    <p:sldId id="585" r:id="rId12"/>
    <p:sldId id="608" r:id="rId13"/>
    <p:sldId id="610" r:id="rId14"/>
    <p:sldId id="612" r:id="rId15"/>
    <p:sldId id="619" r:id="rId16"/>
    <p:sldId id="660" r:id="rId17"/>
    <p:sldId id="614" r:id="rId18"/>
    <p:sldId id="622" r:id="rId19"/>
    <p:sldId id="623" r:id="rId20"/>
    <p:sldId id="669" r:id="rId21"/>
    <p:sldId id="675" r:id="rId22"/>
    <p:sldId id="676" r:id="rId23"/>
    <p:sldId id="677" r:id="rId24"/>
    <p:sldId id="678" r:id="rId25"/>
    <p:sldId id="680" r:id="rId26"/>
    <p:sldId id="681" r:id="rId27"/>
    <p:sldId id="679" r:id="rId28"/>
    <p:sldId id="682" r:id="rId29"/>
    <p:sldId id="258" r:id="rId30"/>
    <p:sldId id="259" r:id="rId31"/>
    <p:sldId id="265" r:id="rId32"/>
    <p:sldId id="266" r:id="rId33"/>
    <p:sldId id="267" r:id="rId34"/>
    <p:sldId id="270" r:id="rId35"/>
    <p:sldId id="662" r:id="rId36"/>
    <p:sldId id="271" r:id="rId37"/>
    <p:sldId id="272" r:id="rId38"/>
    <p:sldId id="307" r:id="rId39"/>
    <p:sldId id="663" r:id="rId40"/>
    <p:sldId id="274" r:id="rId41"/>
    <p:sldId id="275" r:id="rId42"/>
    <p:sldId id="276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08" userDrawn="1">
          <p15:clr>
            <a:srgbClr val="A4A3A4"/>
          </p15:clr>
        </p15:guide>
        <p15:guide id="4" pos="4458" userDrawn="1">
          <p15:clr>
            <a:srgbClr val="A4A3A4"/>
          </p15:clr>
        </p15:guide>
        <p15:guide id="5" orient="horz" pos="1584">
          <p15:clr>
            <a:srgbClr val="A4A3A4"/>
          </p15:clr>
        </p15:guide>
        <p15:guide id="6" pos="4992">
          <p15:clr>
            <a:srgbClr val="A4A3A4"/>
          </p15:clr>
        </p15:guide>
        <p15:guide id="7" pos="1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000"/>
    <a:srgbClr val="A98011"/>
    <a:srgbClr val="F9EDC3"/>
    <a:srgbClr val="00007F"/>
    <a:srgbClr val="931B21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13" autoAdjust="0"/>
    <p:restoredTop sz="90074" autoAdjust="0"/>
  </p:normalViewPr>
  <p:slideViewPr>
    <p:cSldViewPr>
      <p:cViewPr varScale="1">
        <p:scale>
          <a:sx n="81" d="100"/>
          <a:sy n="81" d="100"/>
        </p:scale>
        <p:origin x="510" y="42"/>
      </p:cViewPr>
      <p:guideLst>
        <p:guide orient="horz" pos="2112"/>
        <p:guide pos="2880"/>
        <p:guide orient="horz" pos="1108"/>
        <p:guide pos="4458"/>
        <p:guide orient="horz" pos="1584"/>
        <p:guide pos="4992"/>
        <p:guide pos="1632"/>
      </p:guideLst>
    </p:cSldViewPr>
  </p:slideViewPr>
  <p:outlineViewPr>
    <p:cViewPr>
      <p:scale>
        <a:sx n="33" d="100"/>
        <a:sy n="33" d="100"/>
      </p:scale>
      <p:origin x="0" y="-9386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6254"/>
    </p:cViewPr>
  </p:sorterViewPr>
  <p:notesViewPr>
    <p:cSldViewPr>
      <p:cViewPr varScale="1">
        <p:scale>
          <a:sx n="91" d="100"/>
          <a:sy n="91" d="100"/>
        </p:scale>
        <p:origin x="2472" y="1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5T23:32:28.6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1 102,'2149'0,"-2118"-2,35-5,30-2,-44 9,-9 1,-1-2,69-11,54-19,-120 26,0 3,61 3,-33 0,2110 0,-1083-2,-1008 9,-12 0,-37-7,-23-2,0 2,1 0,-1 1,0 1,35 10,-38-6,1-1,0-1,0-1,0 0,24 1,-8-2,43 9,-44-5,48 2,32-9,-62-2,90 10,-60 0,138-5,-120-4,-78 2,34 6,-32-3,27 1,311-5,-174-1,-81-7,-20 0,-67 7,0-2,-1 0,21-7,-9 3,-9 3,0 1,1 1,0 2,21 1,37-2,-36-6,-33 4,24-2,235 3,-138 4,1127-2,-1240 1,35 6,6 1,67-8,15 0,-73 8,31 1,-74-9,-12-1,-1 1,1 0,-1 1,1 1,-1 0,1 1,12 4,-13-2,0-1,0-1,0 0,0-1,17 0,69-2,-41-2,-55 2,84-3,-73 2,1-1,-1-1,0-1,14-5,4-1,36-6,-1-1,-29 7,1 2,0 1,0 2,76 0,492 8,-390-4,-174-1,67-12,-64 7,49-2,-72 8,-1 0,1-1,29-8,-20 3,1 1,60-2,68 8,-63 2,202-2,-289 1,0 0,0 1,0 1,0-1,-1 2,17 7,-12-5,-1-1,23 5,-7-5,177 30,-144-27,83-2,874-7,-544 2,-469-1,0 1,0 0,-1 1,1 0,-1 0,1 0,6 4,-6-3,1 0,0 0,-1-1,15 2,140-2,-85-3,-63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05T23:33:02.11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345 54,'5'1,"-1"0,1 0,0 0,-1 1,0 0,1 0,-1 0,0 0,0 1,6 4,3 2,9 4,1-1,0-1,1-1,43 12,-55-18,-1 0,0 1,0 0,0 0,16 12,-17-11,1 0,0 0,0-2,0 1,1-1,-1-1,1 0,17 1,-19-2,1 1,-1 0,18 7,-4 0,6 5,-25-12,0 0,0-1,0 0,0 1,8 1,0-1,0-1,0-1,19 1,-28-2,0 0,0 0,0-1,0 1,-1-1,1 0,0 0,0 0,-1-1,1 1,0-1,-1 0,0 0,1 0,4-5,-4 2,0 1,0-1,-1 0,1-1,-1 1,-1 0,1-1,-1 1,0-1,0 0,1-8,-1-3,0 0,-2-28,0 25,4-34,-4 52,1-1,-1 1,0-1,0 1,0-1,0 1,0-1,-1 1,1-1,-1 1,1-1,-2-2,1 4,0 0,0-1,0 1,0 0,0 0,0 0,-1 0,1 0,0 0,0 0,-1 0,1 0,-1 1,1-1,-1 1,1-1,-1 1,1-1,-1 1,-2 0,-16-2,0 1,-37 3,12 0,36-2,0 0,0 1,0 0,0 0,1 1,-1 1,0-1,1 1,-1 0,1 1,0 0,0 1,-14 10,5-1,-32 31,44-40,0 0,1 1,0 0,0 0,0 0,1 1,-3 6,-2 6,2 1,0 0,1 0,0 0,2 0,-1 26,4-35,0 10,0 0,-2 0,0 0,-9 32,7-36,3-12,0 0,0-1,-1 1,1 0,-1-1,0 0,0 1,0-1,-1 0,1 0,-1 0,0-1,-1 1,1-1,-6 5,-16 12,20-15,0-1,-1 1,1-1,-1 0,0-1,0 1,-1-1,-12 4,7-5,0 1,0 1,0 0,1 1,-1 0,-10 7,21-9,6-2,7 0,-12-1,136-2,52 3,-178 1,0-1,0 2,-1-1,11 5,-9-3,0 0,20 3,-21-6,8 1,0 1,0 0,0 1,-1 1,19 8,-19-6,-12-5,1 0,-1 1,1-1,5 5,-9-6,-1 1,1-1,-1 1,1-1,-1 1,0-1,0 1,0 0,0-1,0 1,0 0,0 0,0 0,-1 0,1 0,0 3,-1 0,1 1,-1 0,0 0,-1-1,0 1,0 0,0-1,0 1,-1-1,0 1,0-1,0 0,-7 10,-4 5,-1-1,-18 20,1-1,-114 159,137-188,0 0,-1 0,-18 14,19-18,1 2,0-1,0 1,0 0,0 0,-9 15,9-9,4-7,0 1,-1-1,0 0,0 0,-1 0,0-1,0 1,-7 5,3-5,1 1,-1-1,1 1,0 0,-9 12,10-11,0 0,0-1,-1 0,0-1,0 1,0-2,-1 1,0-1,0 0,-1-1,1 0,-1-1,0 0,1 0,-13 1,12-2,0-1,-1-1,1 0,-21-3,28 3,1-1,-1 1,0-1,1 0,-1 0,1 0,0-1,-1 1,1 0,0-1,0 0,0 1,0-1,0 0,0 0,0 0,1 0,-1 0,1-1,-1 1,1 0,0-1,0 1,-1-4,-1-10,0 1,1-1,1 1,0-1,2-17,0 12,-2 1,-2-23,3 42,0 0,0 0,0 0,0 0,0 0,0 0,0 1,0-1,1 0,-1 0,0 0,1 0,-1 1,1-1,-1 0,1 0,-1 0,1 1,-1-1,1 0,0 1,-1-1,1 1,0-1,0 1,-1-1,1 1,0-1,0 1,0 0,0-1,-1 1,1 0,0 0,1 0,5-2,0 1,0 1,11-1,-14 1,171 4,-100 7,-56-8,-15-2,1 0,0 1,-1-1,0 1,1 0,-1 0,0 1,0-1,0 1,0 0,-1 0,1 0,-1 0,0 1,0-1,0 1,0 0,-1 0,1 0,-1 0,0 0,0 1,-1-1,3 10,-4-11,1 0,-1 0,1 0,0 0,0-1,0 1,0 0,0 0,1-1,-1 1,1 0,0-1,3 5,-1-4,0 0,0-1,0 1,0-1,1 1,-1-1,1-1,4 2,19 8,-16-7,1 1,-1-2,0 1,23 1,9-4,-31-2,-1 1,0 1,15 2,-26-3,-1-1,1 1,-1 0,1 0,-1 1,1-1,-1 0,1 0,-1 0,1 0,-1 0,0 0,1 1,-1-1,1 0,-1 0,1 1,-1-1,0 0,1 1,-1-1,0 0,1 1,-1-1,0 0,1 1,-1-1,0 1,0-1,0 1,1 0,-2 0,1 0,-1-1,1 1,-1 0,1 0,-1-1,1 1,-1 0,0-1,0 1,1-1,-1 1,0-1,-1 1,-34 15,-80 16,27-11,69-17,0 0,0 2,1 0,0 1,-26 13,34-15,0 0,-1-1,1 0,-18 4,16-5,0 0,0 1,-16 8,22-7,0-1,1 1,0 0,0 0,0 1,-7 9,6-7,-18 16,18-18,-2 0,0 1,1 1,-10 10,15-14,1-1,0 0,0 1,0-1,0 1,1 0,0-1,-1 1,1 0,0 0,1 0,-1 8,0-6,1 7,-1 1,3 14,-2-25,1 1,-1-1,1 0,0 1,0-1,0 0,0 0,1 0,0 0,-1 0,1 0,0 0,4 4,5 4,1-1,-1-1,2 0,-1 0,2-1,-1 0,1-2,0 1,0-2,0 0,1 0,0-2,21 4,59-7,-32-1,-130-3,-85-16,-66-26,183 40,-66-3,94 8,6 1,1 0,-1 1,0-1,1 0,-1 0,1 0,-1 0,1-1,-1 1,1 0,-1 0,1 0,-1 0,1 0,-1-1,1 1,-1 0,1 0,-1-1,1 1,-1 0,1-1,-1 0,1 1,0-1,1 1,-1-1,0 1,1-1,-1 1,1-1,-1 1,1 0,-1-1,1 1,-1 0,1-1,-1 1,1 0,-1 0,1-1,30-10,7 6,1 1,48 2,25-1,-20-9,-49 5,62-1,237 9,-322 1,0 0,30 7,-48-9,1 1,-1-1,0 1,0 0,0 0,0 0,1 0,-1 0,-1 0,1 1,0-1,0 1,0-1,-1 1,1 0,-1 0,1-1,-1 1,0 0,0 0,0 0,0 0,0 1,0-1,0 0,-1 0,1 5,0-2,0 1,-1-1,0 1,0-1,-1 1,0-1,0 1,0-1,0 1,-4 7,0-5,0 0,-1 0,1-1,-2 0,1 0,-1 0,-9 6,2 0,-5 2,0 0,-39 23,31-20,-33 29,-12 8,62-47,-2-2,1 1,-1-2,-23 9,-23 5,35-11,0 0,-1-1,0-2,-49 5,19-10,33-1,0 1,0 1,-30 6,33-4,-34 1,-3 0,53-2,7 1,10 1,40 3,-33-5,0 1,0 1,24 8,-30-8,0 0,0-2,30 3,14 1,-32-1,-8-2,31 9,-28-6,0-1,0-2,1 0,-1-2,40-1,36 1,-98 0,1-1,-1 0,1 0,-1 0,1 1,-1-1,1 1,-1-1,0 1,1-1,-1 1,0 0,1 0,-1 0,0 0,0 0,0 0,0 0,0 0,0 0,0 0,0 0,0 1,0-1,-1 0,1 1,-1-1,1 1,-1-1,1 0,-1 1,0-1,0 1,0 2,0 0,0-1,0 0,-1 1,1-1,-1 0,0 1,0-1,0 0,-1 0,1 0,-1 0,1 0,-1 0,-4 4,-4 3,0 0,-1 0,-1-1,1-1,-19 10,-67 27,50-23,1 2,-65 45,98-59,-17 17,20-17,-1-1,1 0,-13 7,-9 1,0-2,-37 12,21-6,30-13,0 0,-35 9,51-17,-1 0,1 1,0-1,-1 1,1 0,0 0,-1 0,1 0,0 0,0 0,0 1,0-1,0 1,0-1,-2 4,4-5,0 0,0 1,-1-1,1 0,0 0,0 1,0-1,0 0,0 1,0-1,0 0,0 0,0 1,0-1,0 0,0 1,0-1,1 0,-1 1,0-1,0 0,0 0,0 1,0-1,1 0,-1 0,0 1,0-1,0 0,1 0,-1 0,0 0,0 1,1-1,-1 0,0 0,0 0,1 0,-1 0,0 0,1 1,14 3,-12-4,34 8,0-3,49 2,77-8,-63-1,398 2,-493 0,16 1,-20-1,0 0,0 0,0 0,0 0,-1 0,1 0,0 1,0-1,0 0,0 1,-1-1,1 1,0-1,0 1,-1-1,2 2,-3-1,-1 0,1 0,-1 0,1 0,-1 0,0 0,1 0,-1-1,0 1,0 0,-2-1,2 1,-7 3,0 0,0 0,-12 9,-13 6,7-7,-1-2,-48 10,-14 5,-2 9,-62 19,141-48,0-1,0 2,0 0,-13 9,-43 35,58-42,2-1,-1-1,-17 8,19-10,0 0,1 0,-1 1,1 0,-8 6,-69 59,62-53,-61 49,34-25,-23 22,71-63,1 1,-1-1,1 0,0 1,-1-1,1 1,-1-1,1 1,0-1,0 1,-1-1,1 1,0-1,0 1,0-1,-1 1,1 0,0-1,0 0,1 1,-1-1,0 0,0 0,0 1,0-1,0 0,0 0,1 0,-1 1,0-1,0 0,0 0,1 0,-1 0,0 1,0-1,1 0,-1 0,0 0,0 0,1 0,-1 0,0 0,23 2,-16-2,66 5,120 4,196-9,-363-1,34-7,-33 4,31 0,-27 5,-31-1,0 0,0 0,1 0,-1 0,0 0,0 0,0 0,0 0,0 0,0 0,0 0,0 0,1 0,-1 0,0 0,0 0,0 1,0-1,0 0,0 0,0 0,0 0,0 0,0 0,0 0,0 1,0-1,0 0,0 0,0 0,0 0,0 0,0 0,0 0,0 1,0-1,0 0,0 0,0 0,0 0,0 0,0 0,0 1,-4 6,-8 7,11-13,-18 17,-1-1,-28 20,-1 0,-48 29,68-48,-48 38,57-40,-1-1,0 0,-2-2,-30 14,44-21,0 0,0 0,1 0,0 1,0 1,-9 10,-18 17,19-21,-9 7,0 0,-1-2,-33 19,44-29,0 1,1 1,1 0,0 1,0 0,1 1,-12 17,23-29,0 0,1-1,-1 1,0 0,1 0,-1 0,1 0,-1 0,1 0,-1 0,1 0,0 0,0 0,-1 1,1-1,0 0,0 2,0-3,0 1,1 0,-1-1,0 1,1-1,-1 1,1-1,-1 1,0-1,1 1,-1-1,1 1,-1-1,1 1,0-1,-1 0,1 1,-1-1,1 0,-1 0,2 1,5 0,-1 0,0 0,1 0,11-2,-12 1,667-3,-668 3,1-1,-1 0,0 0,1 0,-1-1,0 0,0 0,6-3,-5 2,1 0,0 0,13-3,-1 4,38-1,-37 3,33-5,-13 0,41 1,-75 4,-8 0,-1 0,1 1,-1-1,1 1,0 0,0 0,-1 0,1 0,0 0,0 1,-3 2,-24 22,9-7,3-7,0 0,-36 17,-7 4,27-14,-1-2,-71 25,73-30,-40 22,17-7,-3 0,-28 12,78-35,-1 0,1 0,0 1,0 0,-12 10,-32 35,47-45,0 0,0-1,-10 5,9-5,0 0,0 1,-6 5,8-6,-10 11,14-15,0 1,0-1,-1 0,1 1,0-1,0 0,0 1,0-1,0 0,0 1,0-1,0 0,0 0,0 1,0-1,0 0,0 1,0-1,0 0,0 1,0-1,1 0,-1 1,0-1,0 0,0 0,0 1,1-1,-1 0,0 0,0 1,1-1,-1 0,0 0,0 0,1 0,-1 1,0-1,0 0,1 0,-1 0,0 0,1 0,-1 0,0 0,1 0,-1 0,0 0,1 0,-1 0,0 0,0 0,1 0,0 0,32 3,63-4,-36-1,157-8,-56-7,-126 14,45 2,4-1,-33-6,-35 5,29-2,-36 5,22 0,-29 0,0 0,0 1,0-1,-1 0,1 1,0 0,0-1,0 1,0 0,0 0,-1 0,3 1,-4-1,0-1,1 0,-1 1,0-1,0 1,0-1,0 0,1 1,-1-1,0 0,0 1,0-1,0 1,0-1,0 1,0-1,0 0,0 1,0-1,0 1,0-1,0 0,0 1,-1-1,1 1,0-1,0 0,0 1,-1-1,1 0,-1 1,-10 14,5-9,-52 77,52-75,0-1,-1 0,-1 0,-11 9,-2 1,-11 12,-65 44,85-65,-17 17,23-19,-1 0,1-1,-1 0,-1 0,1 0,-1-1,-13 6,-2-1,-44 23,43-20,15-8,0-1,0 0,-13 3,14-5,1 1,-1 0,1 1,0 0,0 0,-9 5,6-2,1 0,-1-1,0-1,0 1,-22 5,7-5,-36 4,48-7,2 0,-1 1,0 1,-21 9,-1 0,5-5,20-6,1 1,-16 5,21-6,-4 0,0 2,0-1,0 1,1 0,0 0,-10 10,10-9,-1 0,1 0,-1 0,0-1,0 0,-13 6,10-5,3 0,12-2,16-2,-19-1,222 0,-86-1,-125 0,0 0,21-5,17-2,64 7,-64 2,-45-2,0 0,0 0,-1 0,1 0,-1-1,1 0,-1 0,1-1,-1 1,8-7,-7 5,0 1,0 0,0 0,0 0,1 0,-1 1,14-2,-3 2,0 1,1 0,-1 2,26 3,-43-4,1 0,0 0,0 0,-1 0,1 0,0 1,-1-1,1 0,0 1,0-1,-1 0,1 1,-1-1,1 1,0-1,-1 1,1-1,-1 1,1-1,-1 1,1 0,-1-1,0 1,1 0,-1 0,0 1,1-1,-1 0,0 0,-1 1,1-1,0 0,0 0,-1 0,1 1,0-1,-1 0,1 0,-1 0,0 1,-3 4,0-1,0 0,0 0,-8 8,-42 27,39-30,1 1,-25 23,28-24,0 0,0-1,-13 8,12-9,1 0,0 1,-15 14,11-6,-1-2,-1 0,0-2,-30 20,25-23,-5 4,0 2,20-12,0-1,1 1,-11 8,4 1,4-4,-1-1,1 0,-1 0,0-1,-1 0,0-1,-12 6,5-4,0 1,0 0,1 1,0 1,-17 15,24-18,-1 0,-1-1,0 0,0-1,0 0,0-1,-1 0,0-1,-15 2,4 2,23-8,0 0,0 1,0-1,0 0,0 1,1-1,-1 1,0-1,0 1,0-1,1 1,-1-1,0 1,1 0,-1 0,1-1,-1 1,1 0,-1 0,1-1,-1 1,1 0,-1 1,1-1,1-1,-1 1,0-1,0 1,1-1,-1 1,0-1,1 0,-1 1,1-1,-1 0,0 1,1-1,-1 0,1 1,-1-1,1 0,-1 0,1 0,-1 1,1-1,-1 0,1 0,0 0,16 2,-15-2,210 1,-104-3,464 3,-550 1,-17 1,-14 1,-10 2,-26 12,29-12,0 1,-30 6,0-4,0 1,-69 26,-23 30,124-59,-24 10,25-11,0-1,1 2,0-1,-13 11,-31 29,-56 59,30-11,81-93,1-1,-1 1,0 0,0 0,0 0,1 0,-1 0,0 1,1-1,-1 0,1 0,0 0,-1 0,1 1,0-1,-1 2,2-2,-1 0,1-1,-1 1,1 0,0 0,-1-1,1 1,0 0,0-1,-1 1,1-1,0 1,0-1,0 0,-1 1,1-1,0 0,0 1,0-1,0 0,0 0,0 0,0 0,1 0,37 4,0-1,54-5,-33 1,634-1,-694 2,1 0,-1 0,0 0,0 0,0 0,0 0,1 0,-1 0,0 0,0 0,0 0,0 0,1 0,-1 0,0 0,0 0,0 0,0 0,1 0,-1 0,0 0,0 0,0 0,0 0,1 0,-1 1,0-1,0 0,0 0,0 0,0 0,0 0,1 0,-1 1,0-1,0 0,0 0,0 0,0 0,0 0,0 1,0-1,0 0,-7 7,-15 4,6-7,-33 4,29-5,-23 6,-92 30,100-30,-1-2,-64 5,54-7,20-2,-31 9,16 3,31-11,-1 1,-13 2,20-6,-24 5,1 1,-51 21,59-20,12-5,-1 0,1 0,0 1,0 0,0 1,0-1,1 1,-8 8,3-2,0 0,0-1,-1 0,-14 9,16-11,1 0,-17 19,21-20,-1 0,1 0,-4 8,8-13,-1 1,1-1,0 1,0-1,0 1,1-1,-1 1,0-1,1 1,0-1,0 1,-1 0,2 4,0-5,-1-1,1 1,0-1,0 0,-1 1,1-1,0 0,0 0,1 0,-1 0,0 0,0 0,0 0,1 0,-1 0,0-1,1 1,-1 0,1-1,-1 1,1-1,-1 0,3 1,6 0,-1 0,16 0,-21-1,87-2,51 1,-92 9,7 0,-32-6,49 12,-51-8,0-2,39 3,177-7,-106-1,-116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21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90d6bb51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90d6bb51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8f68be3_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8f68be3_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8f68be3_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68f68be3_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90d6bb51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90d6bb51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90d6bb51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90d6bb51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29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8f68be3_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68f68be3_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8f68be3_0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68f68be3_0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dd9b5fcf_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dd9b5fcf_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dd9b5fcf_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dd9b5fcf_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882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90d6bb5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90d6bb5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25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0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7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81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81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3E54-D085-4E2E-B9A5-A53D7E5194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4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9b066a1b_0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9b066a1b_0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8f68be3_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8f68be3_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dirty="0"/>
              <a:t>Learning Objective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0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895600"/>
            <a:ext cx="853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810000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4702175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5594350"/>
            <a:ext cx="38862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3400" y="5593143"/>
            <a:ext cx="3886200" cy="747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75848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764808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2982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8316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43650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52794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66040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7620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6670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33528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4038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800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54864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4384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2971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35052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0386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46482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/>
          </p:nvPr>
        </p:nvSpPr>
        <p:spPr>
          <a:xfrm>
            <a:off x="304800" y="5257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841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7"/>
          </p:nvPr>
        </p:nvSpPr>
        <p:spPr>
          <a:xfrm>
            <a:off x="304800" y="2639742"/>
            <a:ext cx="8534400" cy="841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79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395325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54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15371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75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1448715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C02F1-4935-4750-B5A3-5561B9D90B4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2263" y="3276600"/>
            <a:ext cx="8499475" cy="1139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44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1D50DA-5AB1-5E47-8473-E9AF9EB203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1D1EBF-77BD-6E43-A503-8D7614DCA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01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71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7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E4015-BA97-474D-9177-CD1752343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4A7BF-F7F1-7048-8491-389115ADE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9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4004" r:id="rId4"/>
    <p:sldLayoutId id="2147483997" r:id="rId5"/>
    <p:sldLayoutId id="2147483974" r:id="rId6"/>
    <p:sldLayoutId id="2147483975" r:id="rId7"/>
    <p:sldLayoutId id="2147484000" r:id="rId8"/>
    <p:sldLayoutId id="2147484003" r:id="rId9"/>
    <p:sldLayoutId id="2147484002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customXml" Target="../ink/ink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uters.com/article/us-smoking-cholesterol/quitting-smoking-improves-cholesterol-idUSTRE6BM45L20101223" TargetMode="External"/><Relationship Id="rId2" Type="http://schemas.openxmlformats.org/officeDocument/2006/relationships/hyperlink" Target="https://www.mayoclinic.org/diseases-conditions/high-blood-cholesterol/symptoms-causes/syc-20350800" TargetMode="Externa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wmf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7B39C-BF00-4F13-B06E-082B0BDAE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/>
              <a:t>Inferential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E4D3-8A97-4719-BC9B-B3AFE35093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85057" y="685800"/>
            <a:ext cx="8839200" cy="2286000"/>
          </a:xfrm>
        </p:spPr>
        <p:txBody>
          <a:bodyPr/>
          <a:lstStyle/>
          <a:p>
            <a:r>
              <a:rPr lang="en-US" sz="3200" b="1" dirty="0"/>
              <a:t>11.3 </a:t>
            </a:r>
            <a:r>
              <a:rPr lang="en-GB" sz="3200" b="1" dirty="0"/>
              <a:t>Chi-Square Tests: Independence</a:t>
            </a:r>
            <a:endParaRPr lang="en-US" sz="320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5E8E772-A5C1-CC4B-8415-2CFD3BA5F8BA}"/>
              </a:ext>
            </a:extLst>
          </p:cNvPr>
          <p:cNvSpPr txBox="1">
            <a:spLocks/>
          </p:cNvSpPr>
          <p:nvPr/>
        </p:nvSpPr>
        <p:spPr>
          <a:xfrm>
            <a:off x="152400" y="3730447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Ezra Halleck, City Tech (CUNY), Fall 2023</a:t>
            </a:r>
          </a:p>
        </p:txBody>
      </p:sp>
    </p:spTree>
    <p:extLst>
      <p:ext uri="{BB962C8B-B14F-4D97-AF65-F5344CB8AC3E}">
        <p14:creationId xmlns:p14="http://schemas.microsoft.com/office/powerpoint/2010/main" val="12872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BF1F-1F5C-4C58-A8F1-043FBC04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58573"/>
            <a:ext cx="8534400" cy="838199"/>
          </a:xfrm>
        </p:spPr>
        <p:txBody>
          <a:bodyPr/>
          <a:lstStyle/>
          <a:p>
            <a:r>
              <a:rPr lang="en-US" dirty="0"/>
              <a:t>School discipline: solution </a:t>
            </a:r>
            <a:r>
              <a:rPr lang="en-US" sz="2400" dirty="0"/>
              <a:t>(5 of 5)</a:t>
            </a:r>
            <a:endParaRPr lang="en-US" sz="2000" b="0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F1C01-D97C-48A2-8C76-8A531497C0E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8140" y="1122380"/>
            <a:ext cx="1307295" cy="386185"/>
          </a:xfrm>
        </p:spPr>
        <p:txBody>
          <a:bodyPr/>
          <a:lstStyle/>
          <a:p>
            <a:r>
              <a:rPr lang="en-GB" b="1" dirty="0"/>
              <a:t>Step 5: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DD714-F6C1-4163-8653-9593BCF5CB5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2122" y="1601353"/>
            <a:ext cx="4326015" cy="376425"/>
          </a:xfrm>
        </p:spPr>
        <p:txBody>
          <a:bodyPr/>
          <a:lstStyle/>
          <a:p>
            <a:r>
              <a:rPr lang="en-GB" dirty="0"/>
              <a:t>The value of the test statistic</a:t>
            </a:r>
            <a:endParaRPr lang="en-US" dirty="0"/>
          </a:p>
        </p:txBody>
      </p:sp>
      <p:graphicFrame>
        <p:nvGraphicFramePr>
          <p:cNvPr id="16" name="Content Placeholder 15" descr="chi squared = 8.252.">
            <a:extLst>
              <a:ext uri="{FF2B5EF4-FFF2-40B4-BE49-F238E27FC236}">
                <a16:creationId xmlns:a16="http://schemas.microsoft.com/office/drawing/2014/main" id="{FE6035DB-609C-466D-9A08-5DFEB5D2B4AF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638772944"/>
              </p:ext>
            </p:extLst>
          </p:nvPr>
        </p:nvGraphicFramePr>
        <p:xfrm>
          <a:off x="4953439" y="1607231"/>
          <a:ext cx="1663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406080" progId="Equation.DSMT4">
                  <p:embed/>
                </p:oleObj>
              </mc:Choice>
              <mc:Fallback>
                <p:oleObj name="Equation" r:id="rId2" imgW="1663560" imgH="406080" progId="Equation.DSMT4">
                  <p:embed/>
                  <p:pic>
                    <p:nvPicPr>
                      <p:cNvPr id="16" name="Content Placeholder 15" descr="chi squared = 8.252.">
                        <a:extLst>
                          <a:ext uri="{FF2B5EF4-FFF2-40B4-BE49-F238E27FC236}">
                            <a16:creationId xmlns:a16="http://schemas.microsoft.com/office/drawing/2014/main" id="{FE6035DB-609C-466D-9A08-5DFEB5D2B4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53439" y="1607231"/>
                        <a:ext cx="1663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CE09CA-38CE-419F-B98D-75589B41144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017" y="2075586"/>
            <a:ext cx="5236756" cy="394648"/>
          </a:xfrm>
        </p:spPr>
        <p:txBody>
          <a:bodyPr/>
          <a:lstStyle/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It is less than the critical value of</a:t>
            </a:r>
            <a:endParaRPr lang="en-US" dirty="0"/>
          </a:p>
        </p:txBody>
      </p:sp>
      <p:graphicFrame>
        <p:nvGraphicFramePr>
          <p:cNvPr id="18" name="Content Placeholder 17" descr="chi squared = 9.210.">
            <a:extLst>
              <a:ext uri="{FF2B5EF4-FFF2-40B4-BE49-F238E27FC236}">
                <a16:creationId xmlns:a16="http://schemas.microsoft.com/office/drawing/2014/main" id="{EE1F3AC2-85A0-4E4C-B6DC-B633EDF6EDBC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612956521"/>
              </p:ext>
            </p:extLst>
          </p:nvPr>
        </p:nvGraphicFramePr>
        <p:xfrm>
          <a:off x="5980633" y="2107088"/>
          <a:ext cx="1663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406080" progId="Equation.DSMT4">
                  <p:embed/>
                </p:oleObj>
              </mc:Choice>
              <mc:Fallback>
                <p:oleObj name="Equation" r:id="rId4" imgW="1663560" imgH="406080" progId="Equation.DSMT4">
                  <p:embed/>
                  <p:pic>
                    <p:nvPicPr>
                      <p:cNvPr id="18" name="Content Placeholder 17" descr="chi squared = 9.210.">
                        <a:extLst>
                          <a:ext uri="{FF2B5EF4-FFF2-40B4-BE49-F238E27FC236}">
                            <a16:creationId xmlns:a16="http://schemas.microsoft.com/office/drawing/2014/main" id="{EE1F3AC2-85A0-4E4C-B6DC-B633EDF6ED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0633" y="2107088"/>
                        <a:ext cx="1663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65DA5C-FF57-4E54-83B8-ECE81A67D62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8017" y="2532189"/>
            <a:ext cx="7910160" cy="455370"/>
          </a:xfrm>
        </p:spPr>
        <p:txBody>
          <a:bodyPr/>
          <a:lstStyle/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Hence, it falls in the nonrejection region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BF589E-6CD5-4C58-AE01-0927B2A9723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72170" y="3119253"/>
            <a:ext cx="8061950" cy="479736"/>
          </a:xfrm>
        </p:spPr>
        <p:txBody>
          <a:bodyPr/>
          <a:lstStyle/>
          <a:p>
            <a:r>
              <a:rPr lang="en-GB" dirty="0"/>
              <a:t>and we fail to reject the null hypothesis.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5C85F8-AC3E-49F4-A27A-A7AC9613F02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200" y="3636578"/>
            <a:ext cx="8991600" cy="2383222"/>
          </a:xfrm>
        </p:spPr>
        <p:txBody>
          <a:bodyPr/>
          <a:lstStyle/>
          <a:p>
            <a:pPr marL="0" indent="0"/>
            <a:r>
              <a:rPr lang="en-GB" dirty="0"/>
              <a:t>There is not enough evidence at the 1% level to conclude that the two characteristics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gender;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opinion regarding giving teachers more ability to discipline;</a:t>
            </a:r>
          </a:p>
          <a:p>
            <a:pPr marL="0" indent="0"/>
            <a:r>
              <a:rPr lang="en-GB" dirty="0"/>
              <a:t> are dependent.</a:t>
            </a:r>
          </a:p>
          <a:p>
            <a:pPr marL="0" indent="0"/>
            <a:r>
              <a:rPr lang="en-GB" dirty="0"/>
              <a:t>On the next 2 slides are a p-value solution using Excel &amp; a critical value solution using an online tool/TI84.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4C5F5F-FFD1-8E45-9A6B-FAC76A1DD2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914400" cy="501650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FD057-06B7-9520-C157-3AFE9FB461C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987102"/>
            <a:ext cx="8534400" cy="5213350"/>
          </a:xfrm>
        </p:spPr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Gender and opinions are independent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Gender and opinions are dependent</a:t>
            </a:r>
          </a:p>
          <a:p>
            <a:r>
              <a:rPr lang="en-US" sz="3200" dirty="0"/>
              <a:t>We will use the chi-square distribution and the critical value approach.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0FAE4-EB8B-84A5-3FA8-64A45592F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E5FEAA52-68FC-2801-8B2D-9C0592E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6607"/>
            <a:ext cx="8991600" cy="549868"/>
          </a:xfrm>
        </p:spPr>
        <p:txBody>
          <a:bodyPr>
            <a:noAutofit/>
          </a:bodyPr>
          <a:lstStyle/>
          <a:p>
            <a:r>
              <a:rPr lang="en-US" sz="2800" dirty="0"/>
              <a:t>Critical value solution using a TI84</a:t>
            </a:r>
          </a:p>
        </p:txBody>
      </p:sp>
    </p:spTree>
    <p:extLst>
      <p:ext uri="{BB962C8B-B14F-4D97-AF65-F5344CB8AC3E}">
        <p14:creationId xmlns:p14="http://schemas.microsoft.com/office/powerpoint/2010/main" val="113574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FD057-06B7-9520-C157-3AFE9FB461C5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228600" y="987102"/>
                <a:ext cx="8686800" cy="5185098"/>
              </a:xfrm>
            </p:spPr>
            <p:txBody>
              <a:bodyPr/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2: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Before we perform the test, will need to create two matrices.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Matrix for Observed Values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Matrix for Expected Values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create a matrix</a:t>
                </a:r>
              </a:p>
              <a:p>
                <a:pPr marL="1143000" lvl="1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 2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MATRIX,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FD057-06B7-9520-C157-3AFE9FB46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228600" y="987102"/>
                <a:ext cx="8686800" cy="5185098"/>
              </a:xfrm>
              <a:blipFill>
                <a:blip r:embed="rId3"/>
                <a:stretch>
                  <a:fillRect l="-1825" t="-2585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0FAE4-EB8B-84A5-3FA8-64A45592F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E5FEAA52-68FC-2801-8B2D-9C0592E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6607"/>
            <a:ext cx="8991600" cy="549868"/>
          </a:xfrm>
        </p:spPr>
        <p:txBody>
          <a:bodyPr>
            <a:noAutofit/>
          </a:bodyPr>
          <a:lstStyle/>
          <a:p>
            <a:r>
              <a:rPr lang="en-US" sz="2800" dirty="0"/>
              <a:t>Critical value solution using a TI84</a:t>
            </a:r>
          </a:p>
        </p:txBody>
      </p:sp>
    </p:spTree>
    <p:extLst>
      <p:ext uri="{BB962C8B-B14F-4D97-AF65-F5344CB8AC3E}">
        <p14:creationId xmlns:p14="http://schemas.microsoft.com/office/powerpoint/2010/main" val="391792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FD057-06B7-9520-C157-3AFE9FB461C5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228600" y="987102"/>
                <a:ext cx="8763000" cy="2746698"/>
              </a:xfrm>
            </p:spPr>
            <p:txBody>
              <a:bodyPr/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2 (continued): </a:t>
                </a:r>
              </a:p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Matrix for Observed Values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create a matrix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 2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MATRIX,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↓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1:[A], Enter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Fill in the values of the “Observation” table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FD057-06B7-9520-C157-3AFE9FB46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228600" y="987102"/>
                <a:ext cx="8763000" cy="2746698"/>
              </a:xfrm>
              <a:blipFill>
                <a:blip r:embed="rId3"/>
                <a:stretch>
                  <a:fillRect l="-1809" t="-4878" b="-8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0FAE4-EB8B-84A5-3FA8-64A45592F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E5FEAA52-68FC-2801-8B2D-9C0592E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6607"/>
            <a:ext cx="8991600" cy="549868"/>
          </a:xfrm>
        </p:spPr>
        <p:txBody>
          <a:bodyPr>
            <a:noAutofit/>
          </a:bodyPr>
          <a:lstStyle/>
          <a:p>
            <a:r>
              <a:rPr lang="en-US" sz="2800" dirty="0"/>
              <a:t>Critical value solution using a TI84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B08BB-B9A7-52D8-CB5C-DE7399123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1"/>
            <a:ext cx="3105493" cy="2349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6F2ACB-C225-16BD-52B0-08AFFA10D36D}"/>
                  </a:ext>
                </a:extLst>
              </p:cNvPr>
              <p:cNvSpPr txBox="1"/>
              <p:nvPr/>
            </p:nvSpPr>
            <p:spPr>
              <a:xfrm>
                <a:off x="3962400" y="3810001"/>
                <a:ext cx="4648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Note: Observe that the table had</a:t>
                </a:r>
              </a:p>
              <a:p>
                <a:r>
                  <a:rPr lang="en-US" dirty="0"/>
                  <a:t>2 horizontal rows and 3 vertical columns.</a:t>
                </a:r>
              </a:p>
              <a:p>
                <a:r>
                  <a:rPr lang="en-US" dirty="0"/>
                  <a:t>You must first set the matrix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6F2ACB-C225-16BD-52B0-08AFFA10D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810001"/>
                <a:ext cx="4648200" cy="923330"/>
              </a:xfrm>
              <a:prstGeom prst="rect">
                <a:avLst/>
              </a:prstGeom>
              <a:blipFill>
                <a:blip r:embed="rId5"/>
                <a:stretch>
                  <a:fillRect l="-1048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B421DF-D027-14EF-6572-A4E62B18C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526142"/>
              </p:ext>
            </p:extLst>
          </p:nvPr>
        </p:nvGraphicFramePr>
        <p:xfrm>
          <a:off x="3733801" y="4876799"/>
          <a:ext cx="5257801" cy="1597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216449892"/>
                    </a:ext>
                  </a:extLst>
                </a:gridCol>
                <a:gridCol w="1193132">
                  <a:extLst>
                    <a:ext uri="{9D8B030D-6E8A-4147-A177-3AD203B41FA5}">
                      <a16:colId xmlns:a16="http://schemas.microsoft.com/office/drawing/2014/main" val="800599851"/>
                    </a:ext>
                  </a:extLst>
                </a:gridCol>
                <a:gridCol w="1224633">
                  <a:extLst>
                    <a:ext uri="{9D8B030D-6E8A-4147-A177-3AD203B41FA5}">
                      <a16:colId xmlns:a16="http://schemas.microsoft.com/office/drawing/2014/main" val="1504711435"/>
                    </a:ext>
                  </a:extLst>
                </a:gridCol>
                <a:gridCol w="1525586">
                  <a:extLst>
                    <a:ext uri="{9D8B030D-6E8A-4147-A177-3AD203B41FA5}">
                      <a16:colId xmlns:a16="http://schemas.microsoft.com/office/drawing/2014/main" val="3761954684"/>
                    </a:ext>
                  </a:extLst>
                </a:gridCol>
              </a:tblGrid>
              <a:tr h="71821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In Favor (</a:t>
                      </a:r>
                      <a:r>
                        <a:rPr lang="en-US" sz="18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Against (</a:t>
                      </a:r>
                      <a:r>
                        <a:rPr lang="en-US" sz="18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No Opinion (</a:t>
                      </a:r>
                      <a:r>
                        <a:rPr lang="en-US" sz="18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67233"/>
                  </a:ext>
                </a:extLst>
              </a:tr>
              <a:tr h="29323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Men (</a:t>
                      </a:r>
                      <a:r>
                        <a:rPr lang="en-US" sz="1800" i="1" baseline="0" dirty="0"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0834888"/>
                  </a:ext>
                </a:extLst>
              </a:tr>
              <a:tr h="513153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Women (</a:t>
                      </a:r>
                      <a:r>
                        <a:rPr lang="en-US" sz="1800" i="1" baseline="0" dirty="0">
                          <a:latin typeface="Times New Roman" panose="02020603050405020304" pitchFamily="18" charset="0"/>
                        </a:rPr>
                        <a:t>W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874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9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FD057-06B7-9520-C157-3AFE9FB461C5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228600" y="987102"/>
                <a:ext cx="8763000" cy="2746698"/>
              </a:xfrm>
            </p:spPr>
            <p:txBody>
              <a:bodyPr/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2 (continued): </a:t>
                </a:r>
              </a:p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Matrix for Expected Values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create a matrix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 2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MATRIX,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↓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2:[B], Enter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Fill in the values of the “Expected” table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FD057-06B7-9520-C157-3AFE9FB46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228600" y="987102"/>
                <a:ext cx="8763000" cy="2746698"/>
              </a:xfrm>
              <a:blipFill>
                <a:blip r:embed="rId3"/>
                <a:stretch>
                  <a:fillRect l="-1809" t="-4878" b="-29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0FAE4-EB8B-84A5-3FA8-64A45592F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E5FEAA52-68FC-2801-8B2D-9C0592E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6607"/>
            <a:ext cx="8991600" cy="549868"/>
          </a:xfrm>
        </p:spPr>
        <p:txBody>
          <a:bodyPr>
            <a:noAutofit/>
          </a:bodyPr>
          <a:lstStyle/>
          <a:p>
            <a:r>
              <a:rPr lang="en-US" sz="2800" dirty="0"/>
              <a:t>Critical value solution using a TI84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B08BB-B9A7-52D8-CB5C-DE739912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3810001"/>
            <a:ext cx="3105493" cy="234106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B421DF-D027-14EF-6572-A4E62B18C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239762"/>
              </p:ext>
            </p:extLst>
          </p:nvPr>
        </p:nvGraphicFramePr>
        <p:xfrm>
          <a:off x="3657600" y="3810001"/>
          <a:ext cx="5257801" cy="1481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216449892"/>
                    </a:ext>
                  </a:extLst>
                </a:gridCol>
                <a:gridCol w="1193132">
                  <a:extLst>
                    <a:ext uri="{9D8B030D-6E8A-4147-A177-3AD203B41FA5}">
                      <a16:colId xmlns:a16="http://schemas.microsoft.com/office/drawing/2014/main" val="800599851"/>
                    </a:ext>
                  </a:extLst>
                </a:gridCol>
                <a:gridCol w="1224633">
                  <a:extLst>
                    <a:ext uri="{9D8B030D-6E8A-4147-A177-3AD203B41FA5}">
                      <a16:colId xmlns:a16="http://schemas.microsoft.com/office/drawing/2014/main" val="1504711435"/>
                    </a:ext>
                  </a:extLst>
                </a:gridCol>
                <a:gridCol w="1525586">
                  <a:extLst>
                    <a:ext uri="{9D8B030D-6E8A-4147-A177-3AD203B41FA5}">
                      <a16:colId xmlns:a16="http://schemas.microsoft.com/office/drawing/2014/main" val="3761954684"/>
                    </a:ext>
                  </a:extLst>
                </a:gridCol>
              </a:tblGrid>
              <a:tr h="65106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In Favor (</a:t>
                      </a:r>
                      <a:r>
                        <a:rPr lang="en-US" sz="18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Against (</a:t>
                      </a:r>
                      <a:r>
                        <a:rPr lang="en-US" sz="18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No Opinion (</a:t>
                      </a:r>
                      <a:r>
                        <a:rPr lang="en-US" sz="18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67233"/>
                  </a:ext>
                </a:extLst>
              </a:tr>
              <a:tr h="331563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Men (</a:t>
                      </a:r>
                      <a:r>
                        <a:rPr lang="en-US" sz="1800" i="1" baseline="0" dirty="0"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</a:rPr>
                        <a:t>59.5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</a:rPr>
                        <a:t>10.5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0834888"/>
                  </a:ext>
                </a:extLst>
              </a:tr>
              <a:tr h="465175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Women (</a:t>
                      </a:r>
                      <a:r>
                        <a:rPr lang="en-US" sz="1800" i="1" baseline="0" dirty="0">
                          <a:latin typeface="Times New Roman" panose="02020603050405020304" pitchFamily="18" charset="0"/>
                        </a:rPr>
                        <a:t>W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</a:rPr>
                        <a:t>42.5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</a:rPr>
                        <a:t> 7.5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87407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2BDDE6-8DB4-942C-8588-F09404F976EB}"/>
                  </a:ext>
                </a:extLst>
              </p:cNvPr>
              <p:cNvSpPr txBox="1"/>
              <p:nvPr/>
            </p:nvSpPr>
            <p:spPr>
              <a:xfrm>
                <a:off x="3505200" y="5410200"/>
                <a:ext cx="54102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Note: You can also fill each cell by typing 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𝑅𝑜𝑤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𝐶𝑜𝑙𝑢𝑚𝑛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each specific row and column combination.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2BDDE6-8DB4-942C-8588-F09404F97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410200"/>
                <a:ext cx="5410201" cy="923330"/>
              </a:xfrm>
              <a:prstGeom prst="rect">
                <a:avLst/>
              </a:prstGeom>
              <a:blipFill>
                <a:blip r:embed="rId5"/>
                <a:stretch>
                  <a:fillRect l="-901"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274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FD057-06B7-9520-C157-3AFE9FB461C5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228600" y="987102"/>
                <a:ext cx="8915400" cy="1146498"/>
              </a:xfrm>
            </p:spPr>
            <p:txBody>
              <a:bodyPr/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3: Run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𝝌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Test for Independence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 STAT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Tests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↓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Test…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FD057-06B7-9520-C157-3AFE9FB46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228600" y="987102"/>
                <a:ext cx="8915400" cy="1146498"/>
              </a:xfrm>
              <a:blipFill>
                <a:blip r:embed="rId3"/>
                <a:stretch>
                  <a:fillRect l="-1778" t="-10638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0FAE4-EB8B-84A5-3FA8-64A45592F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E5FEAA52-68FC-2801-8B2D-9C0592E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6607"/>
            <a:ext cx="8991600" cy="549868"/>
          </a:xfrm>
        </p:spPr>
        <p:txBody>
          <a:bodyPr>
            <a:noAutofit/>
          </a:bodyPr>
          <a:lstStyle/>
          <a:p>
            <a:r>
              <a:rPr lang="en-US" sz="2800" dirty="0"/>
              <a:t>Critical value solution using a TI84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69DCD3-4D85-F47D-B6FF-9C74055169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172" b="4286"/>
          <a:stretch/>
        </p:blipFill>
        <p:spPr>
          <a:xfrm>
            <a:off x="262521" y="2160583"/>
            <a:ext cx="2476528" cy="1914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4A968F-5730-46AA-D999-6223621C4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64" y="4643300"/>
            <a:ext cx="2486043" cy="18764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8CF361-AD9E-2353-3531-C3C918596405}"/>
              </a:ext>
            </a:extLst>
          </p:cNvPr>
          <p:cNvSpPr txBox="1"/>
          <p:nvPr/>
        </p:nvSpPr>
        <p:spPr>
          <a:xfrm>
            <a:off x="2895600" y="2286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*To use Matrix [A] or [B]</a:t>
            </a:r>
          </a:p>
          <a:p>
            <a:r>
              <a:rPr lang="en-US" sz="2400" dirty="0"/>
              <a:t>Press 2</a:t>
            </a:r>
            <a:r>
              <a:rPr lang="en-US" sz="2400" baseline="30000" dirty="0"/>
              <a:t>nd</a:t>
            </a:r>
            <a:r>
              <a:rPr lang="en-US" sz="2400" dirty="0"/>
              <a:t>, Matrix</a:t>
            </a:r>
          </a:p>
          <a:p>
            <a:r>
              <a:rPr lang="en-US" sz="2400" dirty="0"/>
              <a:t> 1 for [A], 2 for [B]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842F9C-1E97-73C7-A598-DEEBAC1E9858}"/>
                  </a:ext>
                </a:extLst>
              </p:cNvPr>
              <p:cNvSpPr txBox="1"/>
              <p:nvPr/>
            </p:nvSpPr>
            <p:spPr>
              <a:xfrm>
                <a:off x="2895600" y="4631501"/>
                <a:ext cx="5943600" cy="1572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Observe: </a:t>
                </a:r>
              </a:p>
              <a:p>
                <a:r>
                  <a:rPr lang="en-US" sz="2400" dirty="0"/>
                  <a:t>The results provide us with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 value.</a:t>
                </a:r>
              </a:p>
              <a:p>
                <a:r>
                  <a:rPr lang="en-US" sz="2400" dirty="0"/>
                  <a:t>A p-value</a:t>
                </a:r>
              </a:p>
              <a:p>
                <a:r>
                  <a:rPr lang="en-US" sz="2400" dirty="0"/>
                  <a:t>And the Degree of Freedom.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842F9C-1E97-73C7-A598-DEEBAC1E9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631501"/>
                <a:ext cx="5943600" cy="1572162"/>
              </a:xfrm>
              <a:prstGeom prst="rect">
                <a:avLst/>
              </a:prstGeom>
              <a:blipFill>
                <a:blip r:embed="rId6"/>
                <a:stretch>
                  <a:fillRect l="-1538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76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FD057-06B7-9520-C157-3AFE9FB461C5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228600" y="987102"/>
                <a:ext cx="8610600" cy="2213298"/>
              </a:xfrm>
            </p:spPr>
            <p:txBody>
              <a:bodyPr/>
              <a:lstStyle/>
              <a:p>
                <a:r>
                  <a:rPr lang="en-US" sz="3200" b="1" dirty="0"/>
                  <a:t>Step 4: Finding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𝒄𝒓𝒊𝒕</m:t>
                        </m:r>
                      </m:sub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value.</a:t>
                </a:r>
                <a:endParaRPr lang="en-US" sz="32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With</a:t>
                </a:r>
                <a:r>
                  <a:rPr lang="en-US" sz="32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𝟎𝟏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and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3200" b="1" dirty="0"/>
              </a:p>
              <a:p>
                <a:r>
                  <a:rPr lang="en-US" sz="3200" dirty="0"/>
                  <a:t>The critical value must be found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distribution table.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𝒄𝒓𝒊𝒕</m:t>
                        </m:r>
                      </m:sub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US" sz="3200" b="1" dirty="0"/>
                  <a:t> </a:t>
                </a:r>
              </a:p>
              <a:p>
                <a:endParaRPr lang="en-US" sz="3200" dirty="0"/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FD057-06B7-9520-C157-3AFE9FB46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228600" y="987102"/>
                <a:ext cx="8610600" cy="2213298"/>
              </a:xfrm>
              <a:blipFill>
                <a:blip r:embed="rId3"/>
                <a:stretch>
                  <a:fillRect l="-1841" t="-4683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0FAE4-EB8B-84A5-3FA8-64A45592F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E5FEAA52-68FC-2801-8B2D-9C0592E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6607"/>
            <a:ext cx="8991600" cy="549868"/>
          </a:xfrm>
        </p:spPr>
        <p:txBody>
          <a:bodyPr>
            <a:noAutofit/>
          </a:bodyPr>
          <a:lstStyle/>
          <a:p>
            <a:r>
              <a:rPr lang="en-US" sz="2800" dirty="0"/>
              <a:t>Critical value solution using a TI84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205B1-6F10-A0A5-6283-5082EE849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064800"/>
            <a:ext cx="6781800" cy="32370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7DB004A-F8B0-42CF-0B8E-6C8F8B991865}"/>
                  </a:ext>
                </a:extLst>
              </p14:cNvPr>
              <p14:cNvContentPartPr/>
              <p14:nvPr/>
            </p14:nvContentPartPr>
            <p14:xfrm>
              <a:off x="1498030" y="4075409"/>
              <a:ext cx="6017400" cy="60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7DB004A-F8B0-42CF-0B8E-6C8F8B9918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390" y="3967769"/>
                <a:ext cx="61250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4E4A9BB-F41E-BB88-9614-B6F73826EE84}"/>
                  </a:ext>
                </a:extLst>
              </p14:cNvPr>
              <p14:cNvContentPartPr/>
              <p14:nvPr/>
            </p14:nvContentPartPr>
            <p14:xfrm>
              <a:off x="7096750" y="3649889"/>
              <a:ext cx="426960" cy="254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4E4A9BB-F41E-BB88-9614-B6F73826EE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42750" y="3542249"/>
                <a:ext cx="534600" cy="27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9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FD057-06B7-9520-C157-3AFE9FB461C5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228600" y="987102"/>
                <a:ext cx="8610600" cy="2213298"/>
              </a:xfrm>
            </p:spPr>
            <p:txBody>
              <a:bodyPr/>
              <a:lstStyle/>
              <a:p>
                <a:r>
                  <a:rPr lang="en-US" sz="3200" b="1" dirty="0"/>
                  <a:t>Step 4: Finding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𝒄𝒓𝒊𝒕</m:t>
                        </m:r>
                      </m:sub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value.</a:t>
                </a:r>
                <a:endParaRPr lang="en-US" sz="32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With</a:t>
                </a:r>
                <a:r>
                  <a:rPr lang="en-US" sz="32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𝟎𝟏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and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3200" b="1" dirty="0"/>
              </a:p>
              <a:p>
                <a:r>
                  <a:rPr lang="en-US" sz="3200" dirty="0"/>
                  <a:t>The critical value must be found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distribution table.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𝒄𝒓𝒊𝒕</m:t>
                        </m:r>
                      </m:sub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US" sz="3200" b="1" dirty="0"/>
                  <a:t> </a:t>
                </a:r>
              </a:p>
              <a:p>
                <a:endParaRPr lang="en-US" sz="3200" dirty="0"/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FFD057-06B7-9520-C157-3AFE9FB46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228600" y="987102"/>
                <a:ext cx="8610600" cy="2213298"/>
              </a:xfrm>
              <a:blipFill>
                <a:blip r:embed="rId3"/>
                <a:stretch>
                  <a:fillRect l="-1841" t="-4683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0FAE4-EB8B-84A5-3FA8-64A45592F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E5FEAA52-68FC-2801-8B2D-9C0592E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6607"/>
            <a:ext cx="8991600" cy="549868"/>
          </a:xfrm>
        </p:spPr>
        <p:txBody>
          <a:bodyPr>
            <a:noAutofit/>
          </a:bodyPr>
          <a:lstStyle/>
          <a:p>
            <a:r>
              <a:rPr lang="en-US" sz="2800" dirty="0"/>
              <a:t>Critical value solution using a TI84</a:t>
            </a:r>
          </a:p>
        </p:txBody>
      </p:sp>
    </p:spTree>
    <p:extLst>
      <p:ext uri="{BB962C8B-B14F-4D97-AF65-F5344CB8AC3E}">
        <p14:creationId xmlns:p14="http://schemas.microsoft.com/office/powerpoint/2010/main" val="396891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BF1F-1F5C-4C58-A8F1-043FBC04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58573"/>
            <a:ext cx="8534400" cy="838199"/>
          </a:xfrm>
        </p:spPr>
        <p:txBody>
          <a:bodyPr/>
          <a:lstStyle/>
          <a:p>
            <a:r>
              <a:rPr lang="en-US" dirty="0"/>
              <a:t>Critical value solution using a TI84</a:t>
            </a:r>
            <a:endParaRPr lang="en-US" sz="2000" b="0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F1C01-D97C-48A2-8C76-8A531497C0E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8140" y="1122380"/>
            <a:ext cx="1307295" cy="386185"/>
          </a:xfrm>
        </p:spPr>
        <p:txBody>
          <a:bodyPr/>
          <a:lstStyle/>
          <a:p>
            <a:r>
              <a:rPr lang="en-GB" b="1" dirty="0"/>
              <a:t>Step 5: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DD714-F6C1-4163-8653-9593BCF5CB5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2122" y="1601353"/>
            <a:ext cx="4326015" cy="376425"/>
          </a:xfrm>
        </p:spPr>
        <p:txBody>
          <a:bodyPr/>
          <a:lstStyle/>
          <a:p>
            <a:r>
              <a:rPr lang="en-GB" dirty="0"/>
              <a:t>The value of the test statistic</a:t>
            </a:r>
            <a:endParaRPr lang="en-US" dirty="0"/>
          </a:p>
        </p:txBody>
      </p:sp>
      <p:graphicFrame>
        <p:nvGraphicFramePr>
          <p:cNvPr id="16" name="Content Placeholder 15" descr="chi squared = 8.252.">
            <a:extLst>
              <a:ext uri="{FF2B5EF4-FFF2-40B4-BE49-F238E27FC236}">
                <a16:creationId xmlns:a16="http://schemas.microsoft.com/office/drawing/2014/main" id="{FE6035DB-609C-466D-9A08-5DFEB5D2B4AF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4953439" y="1607231"/>
          <a:ext cx="1663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406080" progId="Equation.DSMT4">
                  <p:embed/>
                </p:oleObj>
              </mc:Choice>
              <mc:Fallback>
                <p:oleObj name="Equation" r:id="rId2" imgW="1663560" imgH="406080" progId="Equation.DSMT4">
                  <p:embed/>
                  <p:pic>
                    <p:nvPicPr>
                      <p:cNvPr id="16" name="Content Placeholder 15" descr="chi squared = 8.252.">
                        <a:extLst>
                          <a:ext uri="{FF2B5EF4-FFF2-40B4-BE49-F238E27FC236}">
                            <a16:creationId xmlns:a16="http://schemas.microsoft.com/office/drawing/2014/main" id="{FE6035DB-609C-466D-9A08-5DFEB5D2B4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53439" y="1607231"/>
                        <a:ext cx="1663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CE09CA-38CE-419F-B98D-75589B41144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017" y="2075586"/>
            <a:ext cx="5236756" cy="394648"/>
          </a:xfrm>
        </p:spPr>
        <p:txBody>
          <a:bodyPr/>
          <a:lstStyle/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It is less than the critical value of</a:t>
            </a:r>
            <a:endParaRPr lang="en-US" dirty="0"/>
          </a:p>
        </p:txBody>
      </p:sp>
      <p:graphicFrame>
        <p:nvGraphicFramePr>
          <p:cNvPr id="18" name="Content Placeholder 17" descr="chi squared = 9.210.">
            <a:extLst>
              <a:ext uri="{FF2B5EF4-FFF2-40B4-BE49-F238E27FC236}">
                <a16:creationId xmlns:a16="http://schemas.microsoft.com/office/drawing/2014/main" id="{EE1F3AC2-85A0-4E4C-B6DC-B633EDF6EDBC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5980633" y="2107088"/>
          <a:ext cx="1663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406080" progId="Equation.DSMT4">
                  <p:embed/>
                </p:oleObj>
              </mc:Choice>
              <mc:Fallback>
                <p:oleObj name="Equation" r:id="rId4" imgW="1663560" imgH="406080" progId="Equation.DSMT4">
                  <p:embed/>
                  <p:pic>
                    <p:nvPicPr>
                      <p:cNvPr id="18" name="Content Placeholder 17" descr="chi squared = 9.210.">
                        <a:extLst>
                          <a:ext uri="{FF2B5EF4-FFF2-40B4-BE49-F238E27FC236}">
                            <a16:creationId xmlns:a16="http://schemas.microsoft.com/office/drawing/2014/main" id="{EE1F3AC2-85A0-4E4C-B6DC-B633EDF6ED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0633" y="2107088"/>
                        <a:ext cx="1663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65DA5C-FF57-4E54-83B8-ECE81A67D62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8017" y="2532189"/>
            <a:ext cx="7910160" cy="455370"/>
          </a:xfrm>
        </p:spPr>
        <p:txBody>
          <a:bodyPr/>
          <a:lstStyle/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Hence, it falls in the nonrejection region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BF589E-6CD5-4C58-AE01-0927B2A9723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72170" y="3119253"/>
            <a:ext cx="8061950" cy="479736"/>
          </a:xfrm>
        </p:spPr>
        <p:txBody>
          <a:bodyPr/>
          <a:lstStyle/>
          <a:p>
            <a:r>
              <a:rPr lang="en-GB" dirty="0"/>
              <a:t>and we fail to reject the null hypothesis.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5C85F8-AC3E-49F4-A27A-A7AC9613F02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200" y="3636578"/>
            <a:ext cx="8991600" cy="2383222"/>
          </a:xfrm>
        </p:spPr>
        <p:txBody>
          <a:bodyPr/>
          <a:lstStyle/>
          <a:p>
            <a:pPr marL="0" indent="0"/>
            <a:r>
              <a:rPr lang="en-GB" dirty="0"/>
              <a:t>There is not enough evidence at the 1% level to conclude that the two characteristics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gender;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opinion regarding giving teachers more ability to discipline;</a:t>
            </a:r>
          </a:p>
          <a:p>
            <a:pPr marL="0" indent="0"/>
            <a:r>
              <a:rPr lang="en-GB" dirty="0"/>
              <a:t> are dependent.</a:t>
            </a:r>
          </a:p>
          <a:p>
            <a:pPr marL="0" indent="0"/>
            <a:r>
              <a:rPr lang="en-GB" dirty="0"/>
              <a:t>On the next 2 slides are a p-value solution using Excel &amp; a critical value solution using an online tool/TI84.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4C5F5F-FFD1-8E45-9A6B-FAC76A1DD2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914400" cy="501650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4" descr="Plot object">
            <a:extLst>
              <a:ext uri="{FF2B5EF4-FFF2-40B4-BE49-F238E27FC236}">
                <a16:creationId xmlns:a16="http://schemas.microsoft.com/office/drawing/2014/main" id="{8937366E-2883-81E9-B295-B64FFDC5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7" y="3790277"/>
            <a:ext cx="6800335" cy="293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1C84E9-2DCF-5D33-2913-7564CBBEFF0E}"/>
              </a:ext>
            </a:extLst>
          </p:cNvPr>
          <p:cNvCxnSpPr>
            <a:cxnSpLocks/>
          </p:cNvCxnSpPr>
          <p:nvPr/>
        </p:nvCxnSpPr>
        <p:spPr>
          <a:xfrm flipH="1">
            <a:off x="5248532" y="4826345"/>
            <a:ext cx="1542535" cy="15519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E9C76B8-F2A4-4050-9FEC-99C8833AA8E2}"/>
              </a:ext>
            </a:extLst>
          </p:cNvPr>
          <p:cNvSpPr txBox="1"/>
          <p:nvPr/>
        </p:nvSpPr>
        <p:spPr>
          <a:xfrm>
            <a:off x="6791068" y="4328129"/>
            <a:ext cx="828932" cy="65566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Critical value</a:t>
            </a:r>
          </a:p>
        </p:txBody>
      </p:sp>
    </p:spTree>
    <p:extLst>
      <p:ext uri="{BB962C8B-B14F-4D97-AF65-F5344CB8AC3E}">
        <p14:creationId xmlns:p14="http://schemas.microsoft.com/office/powerpoint/2010/main" val="231064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uiExpand="1" build="p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BF1F-1F5C-4C58-A8F1-043FBC04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58573"/>
            <a:ext cx="8534400" cy="838199"/>
          </a:xfrm>
        </p:spPr>
        <p:txBody>
          <a:bodyPr/>
          <a:lstStyle/>
          <a:p>
            <a:r>
              <a:rPr lang="en-US" sz="4000" dirty="0"/>
              <a:t>P-value solution using a TI84</a:t>
            </a:r>
            <a:endParaRPr lang="en-US" sz="2000" b="0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BF1C01-D97C-48A2-8C76-8A531497C0E0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58140" y="1122380"/>
                <a:ext cx="8252460" cy="4973620"/>
              </a:xfrm>
            </p:spPr>
            <p:txBody>
              <a:bodyPr/>
              <a:lstStyle/>
              <a:p>
                <a:r>
                  <a:rPr lang="en-US" b="1" dirty="0"/>
                  <a:t>Step 4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=0.016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=.01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”, we </a:t>
                </a:r>
                <a:r>
                  <a:rPr lang="en-US"/>
                  <a:t>fail to reject </a:t>
                </a:r>
                <a:r>
                  <a:rPr lang="en-US" dirty="0"/>
                  <a:t>the null hypothesis.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There is not enough evidence at the 1% level to conclude that the two characteristics</a:t>
                </a:r>
              </a:p>
              <a:p>
                <a:pPr marL="1143000" lvl="1" indent="-4572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gender;</a:t>
                </a:r>
              </a:p>
              <a:p>
                <a:pPr marL="1143000" lvl="1" indent="-4572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opinion regarding giving teachers more ability to discipline;</a:t>
                </a:r>
              </a:p>
              <a:p>
                <a:pPr marL="0" indent="0"/>
                <a:r>
                  <a:rPr lang="en-GB" dirty="0"/>
                  <a:t> are dependent.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BF1C01-D97C-48A2-8C76-8A531497C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58140" y="1122380"/>
                <a:ext cx="8252460" cy="4973620"/>
              </a:xfrm>
              <a:blipFill>
                <a:blip r:embed="rId2"/>
                <a:stretch>
                  <a:fillRect l="-1551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4C5F5F-FFD1-8E45-9A6B-FAC76A1DD2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914400" cy="501650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9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92ED-72FE-4D47-9CF5-F42E8E0B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7721"/>
            <a:ext cx="8534400" cy="838199"/>
          </a:xfrm>
        </p:spPr>
        <p:txBody>
          <a:bodyPr/>
          <a:lstStyle/>
          <a:p>
            <a:r>
              <a:rPr lang="en-US" dirty="0"/>
              <a:t>Review of 11.2 A Goodness-of-Fit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F139A-7B35-4FD7-8AA7-05DD812B8776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110067" y="1108861"/>
                <a:ext cx="8991600" cy="5211417"/>
              </a:xfrm>
            </p:spPr>
            <p:txBody>
              <a:bodyPr/>
              <a:lstStyle/>
              <a:p>
                <a:pPr>
                  <a:buSzPct val="85000"/>
                </a:pPr>
                <a:r>
                  <a:rPr lang="en-US" sz="2600" dirty="0"/>
                  <a:t>A </a:t>
                </a:r>
                <a:r>
                  <a:rPr lang="en-US" sz="2600" b="1" dirty="0">
                    <a:solidFill>
                      <a:schemeClr val="accent2"/>
                    </a:solidFill>
                  </a:rPr>
                  <a:t>multinomial experiment</a:t>
                </a:r>
                <a:r>
                  <a:rPr lang="en-US" sz="2600" dirty="0"/>
                  <a:t> consists of </a:t>
                </a:r>
                <a:r>
                  <a:rPr lang="en-US" sz="2600" i="1" dirty="0"/>
                  <a:t>n</a:t>
                </a:r>
                <a:r>
                  <a:rPr lang="en-US" sz="2600" dirty="0"/>
                  <a:t> identical, independent trials (repetitions).</a:t>
                </a:r>
              </a:p>
              <a:p>
                <a:pPr>
                  <a:buSzPct val="85000"/>
                </a:pPr>
                <a:r>
                  <a:rPr lang="en-US" sz="2600" dirty="0"/>
                  <a:t>Each trial results in one of </a:t>
                </a:r>
                <a:r>
                  <a:rPr lang="en-US" sz="2600" i="1" dirty="0"/>
                  <a:t>k</a:t>
                </a:r>
                <a:r>
                  <a:rPr lang="en-US" sz="2600" dirty="0"/>
                  <a:t> possible outcomes (or categories), where </a:t>
                </a:r>
                <a:r>
                  <a:rPr lang="en-US" sz="2600" i="1" dirty="0"/>
                  <a:t>k</a:t>
                </a:r>
                <a:r>
                  <a:rPr lang="en-US" sz="2600" dirty="0"/>
                  <a:t> &gt; 2.</a:t>
                </a:r>
              </a:p>
              <a:p>
                <a:pPr>
                  <a:buSzPct val="85000"/>
                </a:pPr>
                <a:r>
                  <a:rPr lang="en-US" sz="2600" dirty="0"/>
                  <a:t>Probabilities of various outcomes remain constant for each trial.</a:t>
                </a:r>
              </a:p>
              <a:p>
                <a:pPr>
                  <a:buSzPct val="85000"/>
                </a:pPr>
                <a:r>
                  <a:rPr lang="en-US" sz="2600" dirty="0"/>
                  <a:t>We denote with </a:t>
                </a:r>
                <a:r>
                  <a:rPr lang="en-US" sz="2600" i="1" dirty="0"/>
                  <a:t>p</a:t>
                </a:r>
                <a:r>
                  <a:rPr lang="en-US" sz="2600" dirty="0"/>
                  <a:t> the probability of a particular category.</a:t>
                </a:r>
              </a:p>
              <a:p>
                <a:pPr>
                  <a:buSzPct val="85000"/>
                </a:pPr>
                <a:r>
                  <a:rPr lang="en-US" sz="2600" dirty="0"/>
                  <a:t>Expected frequency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sz="2600" dirty="0"/>
                  <a:t> must be at least 5 for each category</a:t>
                </a:r>
              </a:p>
              <a:p>
                <a:pPr>
                  <a:buSzPct val="85000"/>
                </a:pPr>
                <a:r>
                  <a:rPr lang="en-US" sz="2600" dirty="0"/>
                  <a:t>The degree of freedom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600" b="0" dirty="0"/>
              </a:p>
              <a:p>
                <a:pPr>
                  <a:buSzPct val="85000"/>
                </a:pPr>
                <a:r>
                  <a:rPr lang="en-US" sz="2600" dirty="0"/>
                  <a:t>The chi-sq TS is </a:t>
                </a:r>
              </a:p>
              <a:p>
                <a:pPr>
                  <a:buSzPct val="85000"/>
                </a:pPr>
                <a:endParaRPr lang="en-US" sz="2600" dirty="0"/>
              </a:p>
              <a:p>
                <a:pPr marL="0" indent="0">
                  <a:buSzPct val="85000"/>
                  <a:buNone/>
                </a:pPr>
                <a:r>
                  <a:rPr lang="en-US" sz="2600" dirty="0"/>
                  <a:t>where for each category, </a:t>
                </a:r>
                <a:r>
                  <a:rPr lang="en-US" sz="2600" i="1" dirty="0"/>
                  <a:t>O</a:t>
                </a:r>
                <a:r>
                  <a:rPr lang="en-US" sz="2600" dirty="0"/>
                  <a:t> is observed &amp; </a:t>
                </a:r>
                <a:r>
                  <a:rPr lang="en-US" sz="2600" i="1" dirty="0"/>
                  <a:t>E</a:t>
                </a:r>
                <a:r>
                  <a:rPr lang="en-US" sz="2600" dirty="0"/>
                  <a:t> is expected.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F139A-7B35-4FD7-8AA7-05DD812B87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110067" y="1108861"/>
                <a:ext cx="8991600" cy="5211417"/>
              </a:xfrm>
              <a:blipFill>
                <a:blip r:embed="rId3"/>
                <a:stretch>
                  <a:fillRect l="-1128" t="-1703" r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15" descr="chi squared = sum of, O minus e, squared, over E.">
            <a:extLst>
              <a:ext uri="{FF2B5EF4-FFF2-40B4-BE49-F238E27FC236}">
                <a16:creationId xmlns:a16="http://schemas.microsoft.com/office/drawing/2014/main" id="{881F19B8-11CC-DD48-AA31-494A8180985D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089363981"/>
              </p:ext>
            </p:extLst>
          </p:nvPr>
        </p:nvGraphicFramePr>
        <p:xfrm>
          <a:off x="3062817" y="4838796"/>
          <a:ext cx="2419577" cy="910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65360" imgH="965160" progId="Equation.DSMT4">
                  <p:embed/>
                </p:oleObj>
              </mc:Choice>
              <mc:Fallback>
                <p:oleObj name="Equation" r:id="rId4" imgW="2565360" imgH="965160" progId="Equation.DSMT4">
                  <p:embed/>
                  <p:pic>
                    <p:nvPicPr>
                      <p:cNvPr id="16" name="Content Placeholder 15" descr="chi squared = sum of, O minus e, squared, over E.">
                        <a:extLst>
                          <a:ext uri="{FF2B5EF4-FFF2-40B4-BE49-F238E27FC236}">
                            <a16:creationId xmlns:a16="http://schemas.microsoft.com/office/drawing/2014/main" id="{FA505A4F-FFEE-47CE-96EA-2C9684F23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2817" y="4838796"/>
                        <a:ext cx="2419577" cy="910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4C4F94-2D87-2142-9A17-836E993264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 flipH="1">
            <a:off x="152397" y="948975"/>
            <a:ext cx="8915401" cy="24340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dataset </a:t>
            </a:r>
            <a:r>
              <a:rPr lang="en" sz="2400" dirty="0">
                <a:solidFill>
                  <a:schemeClr val="accent1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popular</a:t>
            </a:r>
            <a:r>
              <a:rPr lang="e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students in grades 4-6 were asked whether good grades, athletic ability, or popularity was most important to them.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two-way table separating the students by grade and by choice of most important factor is shown below.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these data provide evidence to suggest that goals vary by grade at a 5% significance level?</a:t>
            </a:r>
            <a:endParaRPr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187957" y="447040"/>
            <a:ext cx="8229600" cy="619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What-do-kids-value observed</a:t>
            </a:r>
            <a:endParaRPr baseline="30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Google Shape;59;p17"/>
          <p:cNvPicPr preferRelativeResize="0"/>
          <p:nvPr/>
        </p:nvPicPr>
        <p:blipFill rotWithShape="1">
          <a:blip r:embed="rId3">
            <a:alphaModFix/>
          </a:blip>
          <a:srcRect t="26152" r="47072" b="19048"/>
          <a:stretch/>
        </p:blipFill>
        <p:spPr>
          <a:xfrm>
            <a:off x="685801" y="3884956"/>
            <a:ext cx="7315199" cy="22110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110E2-6459-104E-A018-B050FCA8D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What-do-kids-value</a:t>
            </a:r>
            <a:r>
              <a:rPr lang="en" dirty="0">
                <a:solidFill>
                  <a:schemeClr val="accent1"/>
                </a:solidFill>
              </a:rPr>
              <a:t> hypotheses</a:t>
            </a:r>
            <a:endParaRPr baseline="30000" dirty="0">
              <a:solidFill>
                <a:schemeClr val="accent1"/>
              </a:solidFill>
            </a:endParaRPr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 flipH="1">
            <a:off x="0" y="1305775"/>
            <a:ext cx="89154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672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Grade and goals are independent.  Goals do not vary by grade.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72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Grade and goals are dependent.  Goals vary by grade.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6292B-AD07-4F44-AC79-36D971AFB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Expected counts in two-way tables</a:t>
            </a:r>
            <a:endParaRPr baseline="30000">
              <a:solidFill>
                <a:schemeClr val="accent1"/>
              </a:solidFill>
            </a:endParaRPr>
          </a:p>
        </p:txBody>
      </p:sp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3869450"/>
            <a:ext cx="5562600" cy="82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4962" y="1466899"/>
            <a:ext cx="54768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675" y="5115159"/>
            <a:ext cx="374332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0266" y="5112490"/>
            <a:ext cx="36576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6B3437-108F-8445-BF70-EF022E851362}"/>
              </a:ext>
            </a:extLst>
          </p:cNvPr>
          <p:cNvSpPr txBox="1"/>
          <p:nvPr/>
        </p:nvSpPr>
        <p:spPr>
          <a:xfrm>
            <a:off x="269240" y="3407827"/>
            <a:ext cx="880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marginals, we calculate each of the expected counts using: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500CC-D6B0-DE40-AE16-263E8BE9E320}"/>
              </a:ext>
            </a:extLst>
          </p:cNvPr>
          <p:cNvSpPr txBox="1"/>
          <p:nvPr/>
        </p:nvSpPr>
        <p:spPr>
          <a:xfrm>
            <a:off x="279289" y="4709490"/>
            <a:ext cx="759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calculations for the for the first entries in row 1: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0F3AE-4A20-7F45-8D05-CD1F32D490B8}"/>
              </a:ext>
            </a:extLst>
          </p:cNvPr>
          <p:cNvSpPr txBox="1"/>
          <p:nvPr/>
        </p:nvSpPr>
        <p:spPr>
          <a:xfrm>
            <a:off x="269240" y="100523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that the first computational step is to find the marginal totals:  </a:t>
            </a:r>
          </a:p>
        </p:txBody>
      </p:sp>
      <p:pic>
        <p:nvPicPr>
          <p:cNvPr id="10" name="Google Shape;110;p24">
            <a:extLst>
              <a:ext uri="{FF2B5EF4-FFF2-40B4-BE49-F238E27FC236}">
                <a16:creationId xmlns:a16="http://schemas.microsoft.com/office/drawing/2014/main" id="{D6F76AF2-2C38-9945-9FDC-B5121E94C1B3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000" b="20348"/>
          <a:stretch/>
        </p:blipFill>
        <p:spPr>
          <a:xfrm>
            <a:off x="1620202" y="1466899"/>
            <a:ext cx="4491038" cy="14718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66007E-EF4D-9D47-87DB-93EAE1CE1CAF}"/>
              </a:ext>
            </a:extLst>
          </p:cNvPr>
          <p:cNvSpPr txBox="1"/>
          <p:nvPr/>
        </p:nvSpPr>
        <p:spPr>
          <a:xfrm>
            <a:off x="269240" y="5870706"/>
            <a:ext cx="742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expecteds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 from their corresponding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observeds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not by relatively large amounts.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463B7-C2EE-BC45-8FCC-ADDB07F28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Expected counts in two-way tables</a:t>
            </a:r>
            <a:endParaRPr baseline="30000">
              <a:solidFill>
                <a:schemeClr val="accent1"/>
              </a:solidFill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flipH="1">
            <a:off x="456950" y="1305775"/>
            <a:ext cx="7887900" cy="47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expected count for the highlighted cell?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400" dirty="0"/>
              <a:t>176 x 141 / 478</a:t>
            </a:r>
            <a:endParaRPr sz="24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400" dirty="0"/>
              <a:t>119 x 141 / 478</a:t>
            </a:r>
            <a:endParaRPr sz="24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400" dirty="0"/>
              <a:t>176 x 247 / 478</a:t>
            </a:r>
            <a:endParaRPr sz="24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400" dirty="0"/>
              <a:t>176 x 478 / 478</a:t>
            </a:r>
            <a:endParaRPr sz="2400" dirty="0"/>
          </a:p>
        </p:txBody>
      </p:sp>
      <p:pic>
        <p:nvPicPr>
          <p:cNvPr id="119" name="Google Shape;1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914025"/>
            <a:ext cx="542925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575E20-B062-DB44-BEE6-B6C6FC6F7D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body" idx="1"/>
          </p:nvPr>
        </p:nvSpPr>
        <p:spPr>
          <a:xfrm flipH="1">
            <a:off x="457200" y="1099888"/>
            <a:ext cx="6670500" cy="47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expected count for the highlighted cell?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200"/>
              <a:buAutoNum type="alphaLcParenBoth"/>
            </a:pPr>
            <a:r>
              <a:rPr lang="en" sz="2400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 x 141 / 478</a:t>
            </a:r>
            <a:endParaRPr sz="2400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 x 141 / 478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 x 247 / 478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 x 478 / 478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counts in two-way tables</a:t>
            </a:r>
            <a:endParaRPr baseline="300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825" y="1676400"/>
            <a:ext cx="5429250" cy="1752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Google Shape;124;p26"/>
              <p:cNvSpPr txBox="1"/>
              <p:nvPr/>
            </p:nvSpPr>
            <p:spPr>
              <a:xfrm>
                <a:off x="3124200" y="4038600"/>
                <a:ext cx="5791199" cy="2373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is  52.</a:t>
                </a:r>
              </a:p>
              <a:p>
                <a:pPr lvl="0">
                  <a:buClr>
                    <a:schemeClr val="dk1"/>
                  </a:buClr>
                  <a:buSzPts val="1100"/>
                </a:pPr>
                <a:r>
                  <a:rPr 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difference between the observed and expected #’s for 5</a:t>
                </a:r>
                <a:r>
                  <a:rPr lang="en-US" sz="2400" baseline="300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graders who value being popular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55−52=3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81025" lvl="1" indent="-231775">
                  <a:buClr>
                    <a:schemeClr val="dk1"/>
                  </a:buClr>
                  <a:buSzPts val="1100"/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a relatively large amount;</a:t>
                </a:r>
              </a:p>
              <a:p>
                <a:pPr marL="581025" lvl="1" indent="-231775">
                  <a:buClr>
                    <a:schemeClr val="dk1"/>
                  </a:buClr>
                  <a:buSzPts val="1100"/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ascribed to random variation.</a:t>
                </a:r>
              </a:p>
            </p:txBody>
          </p:sp>
        </mc:Choice>
        <mc:Fallback xmlns="">
          <p:sp>
            <p:nvSpPr>
              <p:cNvPr id="124" name="Google Shape;124;p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038600"/>
                <a:ext cx="5791199" cy="2373050"/>
              </a:xfrm>
              <a:prstGeom prst="rect">
                <a:avLst/>
              </a:prstGeom>
              <a:blipFill>
                <a:blip r:embed="rId4"/>
                <a:stretch>
                  <a:fillRect l="-1754" t="-535" b="-48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DDA0C0-CA54-FC4E-9DF6-133217004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body" idx="1"/>
          </p:nvPr>
        </p:nvSpPr>
        <p:spPr>
          <a:xfrm flipH="1">
            <a:off x="66039" y="1021172"/>
            <a:ext cx="8991601" cy="581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counts are shown in black next to the expected counts (</a:t>
            </a:r>
            <a:r>
              <a:rPr lang="en" sz="2400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719457" cy="6678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A matchup of observed and expected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330" y="1590543"/>
            <a:ext cx="5791200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7;p29">
            <a:extLst>
              <a:ext uri="{FF2B5EF4-FFF2-40B4-BE49-F238E27FC236}">
                <a16:creationId xmlns:a16="http://schemas.microsoft.com/office/drawing/2014/main" id="{3DD7483C-3395-C947-BAC0-DA524EB14732}"/>
              </a:ext>
            </a:extLst>
          </p:cNvPr>
          <p:cNvSpPr txBox="1">
            <a:spLocks/>
          </p:cNvSpPr>
          <p:nvPr/>
        </p:nvSpPr>
        <p:spPr>
          <a:xfrm flipH="1">
            <a:off x="304800" y="3570754"/>
            <a:ext cx="8514080" cy="278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Aria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had calculated on the previous slides;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there is discrepancy between the black and blue numbers but the discrepancy is relatively never large (&lt;15%).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the differences are statistically significant (not easily ascribed to random variation)?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349F5E7-362C-144A-908F-A1CB7F92D48F}"/>
              </a:ext>
            </a:extLst>
          </p:cNvPr>
          <p:cNvSpPr/>
          <p:nvPr/>
        </p:nvSpPr>
        <p:spPr>
          <a:xfrm>
            <a:off x="3022651" y="2057877"/>
            <a:ext cx="629920" cy="38235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747237-193B-6547-9ECB-CDC4C0EF0EBC}"/>
              </a:ext>
            </a:extLst>
          </p:cNvPr>
          <p:cNvSpPr/>
          <p:nvPr/>
        </p:nvSpPr>
        <p:spPr>
          <a:xfrm>
            <a:off x="4318557" y="2051350"/>
            <a:ext cx="629920" cy="38235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641C0C-4669-574F-BB35-6AF9FB4B6259}"/>
              </a:ext>
            </a:extLst>
          </p:cNvPr>
          <p:cNvSpPr/>
          <p:nvPr/>
        </p:nvSpPr>
        <p:spPr>
          <a:xfrm>
            <a:off x="4318557" y="2433701"/>
            <a:ext cx="629920" cy="38235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1C625-9B72-3A43-A653-86C8BF5AA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body" idx="1"/>
          </p:nvPr>
        </p:nvSpPr>
        <p:spPr>
          <a:xfrm flipH="1">
            <a:off x="119743" y="1009049"/>
            <a:ext cx="8904513" cy="581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counts are shown in black next to the expected counts (</a:t>
            </a:r>
            <a:r>
              <a:rPr lang="en-US" sz="2400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719457" cy="6678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Calculating the test statistic and </a:t>
            </a:r>
            <a:r>
              <a:rPr lang="en" i="1" dirty="0">
                <a:solidFill>
                  <a:schemeClr val="accent1"/>
                </a:solidFill>
              </a:rPr>
              <a:t>df</a:t>
            </a:r>
            <a:endParaRPr i="1" baseline="30000" dirty="0">
              <a:solidFill>
                <a:schemeClr val="accent1"/>
              </a:solidFill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330" y="1590543"/>
            <a:ext cx="57912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912" y="4859160"/>
            <a:ext cx="7938775" cy="85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200" y="6379102"/>
            <a:ext cx="7036007" cy="4469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7;p29">
            <a:extLst>
              <a:ext uri="{FF2B5EF4-FFF2-40B4-BE49-F238E27FC236}">
                <a16:creationId xmlns:a16="http://schemas.microsoft.com/office/drawing/2014/main" id="{3DD7483C-3395-C947-BAC0-DA524EB14732}"/>
              </a:ext>
            </a:extLst>
          </p:cNvPr>
          <p:cNvSpPr txBox="1">
            <a:spLocks/>
          </p:cNvSpPr>
          <p:nvPr/>
        </p:nvSpPr>
        <p:spPr>
          <a:xfrm flipH="1">
            <a:off x="574592" y="3570754"/>
            <a:ext cx="8244288" cy="138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Aria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matchup and the formula: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calculate the chi-square statistic:</a:t>
            </a:r>
          </a:p>
        </p:txBody>
      </p:sp>
      <p:graphicFrame>
        <p:nvGraphicFramePr>
          <p:cNvPr id="8" name="Content Placeholder 15" descr="chi squared = sum of, O minus e, squared, over E.">
            <a:extLst>
              <a:ext uri="{FF2B5EF4-FFF2-40B4-BE49-F238E27FC236}">
                <a16:creationId xmlns:a16="http://schemas.microsoft.com/office/drawing/2014/main" id="{9EE6BBB0-7F36-C84F-8337-672E45311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654479"/>
              </p:ext>
            </p:extLst>
          </p:nvPr>
        </p:nvGraphicFramePr>
        <p:xfrm>
          <a:off x="5370093" y="3695568"/>
          <a:ext cx="2419577" cy="910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360" imgH="965160" progId="Equation.DSMT4">
                  <p:embed/>
                </p:oleObj>
              </mc:Choice>
              <mc:Fallback>
                <p:oleObj name="Equation" r:id="rId6" imgW="2565360" imgH="965160" progId="Equation.DSMT4">
                  <p:embed/>
                  <p:pic>
                    <p:nvPicPr>
                      <p:cNvPr id="7" name="Content Placeholder 15" descr="chi squared = sum of, O minus e, squared, over E.">
                        <a:extLst>
                          <a:ext uri="{FF2B5EF4-FFF2-40B4-BE49-F238E27FC236}">
                            <a16:creationId xmlns:a16="http://schemas.microsoft.com/office/drawing/2014/main" id="{881F19B8-11CC-DD48-AA31-494A818098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70093" y="3695568"/>
                        <a:ext cx="2419577" cy="910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Google Shape;147;p29">
            <a:extLst>
              <a:ext uri="{FF2B5EF4-FFF2-40B4-BE49-F238E27FC236}">
                <a16:creationId xmlns:a16="http://schemas.microsoft.com/office/drawing/2014/main" id="{F0EF8471-A2DF-BD49-A5C7-32B2084E4585}"/>
              </a:ext>
            </a:extLst>
          </p:cNvPr>
          <p:cNvSpPr txBox="1">
            <a:spLocks/>
          </p:cNvSpPr>
          <p:nvPr/>
        </p:nvSpPr>
        <p:spPr>
          <a:xfrm flipH="1">
            <a:off x="-2" y="5720080"/>
            <a:ext cx="9144001" cy="58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Aria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Chi-square is a family of distributions with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its single parameter: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9FE61-1131-A749-AF5C-E564D6E11A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E052D-EB9F-024D-8F29-4BB3A83D99D3}"/>
              </a:ext>
            </a:extLst>
          </p:cNvPr>
          <p:cNvSpPr txBox="1"/>
          <p:nvPr/>
        </p:nvSpPr>
        <p:spPr>
          <a:xfrm>
            <a:off x="275765" y="3206515"/>
            <a:ext cx="87343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gotten the expected counts, we can now ignore the marginals.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13B0AB-9C20-9445-936B-13D9F8248A50}"/>
              </a:ext>
            </a:extLst>
          </p:cNvPr>
          <p:cNvSpPr txBox="1"/>
          <p:nvPr/>
        </p:nvSpPr>
        <p:spPr>
          <a:xfrm>
            <a:off x="6172200" y="1618445"/>
            <a:ext cx="1066800" cy="1611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4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Calculating the p-value</a:t>
            </a:r>
            <a:endParaRPr baseline="30000">
              <a:solidFill>
                <a:schemeClr val="accent1"/>
              </a:solidFill>
            </a:endParaRPr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 flipH="1">
            <a:off x="0" y="1223963"/>
            <a:ext cx="8809038" cy="995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is the correct p-value for this hypothesis test?</a:t>
            </a:r>
            <a:endParaRPr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χ</a:t>
            </a:r>
            <a:r>
              <a:rPr lang="en" sz="24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24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1.3121			df = 4</a:t>
            </a:r>
            <a:endParaRPr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040" y="2819400"/>
            <a:ext cx="5354320" cy="265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 flipH="1">
            <a:off x="5308950" y="2300874"/>
            <a:ext cx="3524250" cy="2194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0.7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0.7 and 0.5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0.5 and 0.3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0.3 and 0.1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0.1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C54AF-C819-B64B-8477-D09D01A15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Calculating the p-value</a:t>
            </a:r>
            <a:endParaRPr baseline="30000">
              <a:solidFill>
                <a:schemeClr val="accent1"/>
              </a:solidFill>
            </a:endParaRPr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 flipH="1">
            <a:off x="0" y="1143000"/>
            <a:ext cx="8763000" cy="1258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is the correct p-value for this hypothesis test?</a:t>
            </a:r>
            <a:endParaRPr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χ</a:t>
            </a:r>
            <a:r>
              <a:rPr lang="en" sz="24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2400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1.3121			df = 4</a:t>
            </a:r>
            <a:endParaRPr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23" y="2285988"/>
            <a:ext cx="5289452" cy="274321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 flipH="1">
            <a:off x="5308950" y="2300874"/>
            <a:ext cx="3377850" cy="2423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900"/>
              <a:buAutoNum type="alphaLcParenBoth"/>
            </a:pPr>
            <a:r>
              <a:rPr lang="en" sz="2400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0.7</a:t>
            </a:r>
            <a:endParaRPr sz="2400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9250">
              <a:lnSpc>
                <a:spcPct val="115000"/>
              </a:lnSpc>
              <a:spcBef>
                <a:spcPts val="0"/>
              </a:spcBef>
              <a:buSzPts val="1900"/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0.7 and 0.5</a:t>
            </a:r>
          </a:p>
          <a:p>
            <a:pPr lvl="0" indent="-349250">
              <a:lnSpc>
                <a:spcPct val="115000"/>
              </a:lnSpc>
              <a:spcBef>
                <a:spcPts val="0"/>
              </a:spcBef>
              <a:buSzPts val="1900"/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0.5 and 0.3</a:t>
            </a:r>
          </a:p>
          <a:p>
            <a:pPr lvl="0" indent="-349250">
              <a:lnSpc>
                <a:spcPct val="115000"/>
              </a:lnSpc>
              <a:spcBef>
                <a:spcPts val="0"/>
              </a:spcBef>
              <a:buSzPts val="1900"/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0.3 and 0.1</a:t>
            </a:r>
          </a:p>
          <a:p>
            <a:pPr lvl="0" indent="-349250">
              <a:lnSpc>
                <a:spcPct val="115000"/>
              </a:lnSpc>
              <a:spcBef>
                <a:spcPts val="0"/>
              </a:spcBef>
              <a:buSzPts val="1900"/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58;p30">
                <a:extLst>
                  <a:ext uri="{FF2B5EF4-FFF2-40B4-BE49-F238E27FC236}">
                    <a16:creationId xmlns:a16="http://schemas.microsoft.com/office/drawing/2014/main" id="{F7902938-6D7F-9647-9981-89E48D37B5DC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76199" y="5287544"/>
                <a:ext cx="8991599" cy="1068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Char char="●"/>
                  <a:defRPr sz="3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07950" indent="0">
                  <a:lnSpc>
                    <a:spcPct val="115000"/>
                  </a:lnSpc>
                  <a:spcBef>
                    <a:spcPts val="0"/>
                  </a:spcBef>
                  <a:buSzPts val="1900"/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Excel: 1 - CHISQ.DIST(1.3121,4) = 0.8593</a:t>
                </a:r>
              </a:p>
              <a:p>
                <a:pPr marL="3810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</a:rPr>
                  <a:t>TI-84: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cdf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lower, upper, </a:t>
                </a:r>
                <a:r>
                  <a:rPr lang="en-US" sz="2400" dirty="0" err="1">
                    <a:latin typeface="Times New Roman" panose="02020603050405020304" pitchFamily="18" charset="0"/>
                  </a:rPr>
                  <a:t>df</a:t>
                </a:r>
                <a:r>
                  <a:rPr lang="en-US" sz="2400" dirty="0">
                    <a:latin typeface="Times New Roman" panose="02020603050405020304" pitchFamily="18" charset="0"/>
                  </a:rPr>
                  <a:t> 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</a:rPr>
                  <a:t>cdf</a:t>
                </a:r>
                <a:r>
                  <a:rPr 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1.3121</a:t>
                </a:r>
                <a:r>
                  <a:rPr lang="en-US" sz="2400" dirty="0">
                    <a:latin typeface="Times New Roman" panose="02020603050405020304" pitchFamily="18" charset="0"/>
                  </a:rPr>
                  <a:t>, 1E99, 4)</a:t>
                </a:r>
              </a:p>
              <a:p>
                <a:pPr marL="107950" indent="0">
                  <a:lnSpc>
                    <a:spcPct val="115000"/>
                  </a:lnSpc>
                  <a:spcBef>
                    <a:spcPts val="0"/>
                  </a:spcBef>
                  <a:buSzPts val="1900"/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Google Shape;158;p30">
                <a:extLst>
                  <a:ext uri="{FF2B5EF4-FFF2-40B4-BE49-F238E27FC236}">
                    <a16:creationId xmlns:a16="http://schemas.microsoft.com/office/drawing/2014/main" id="{F7902938-6D7F-9647-9981-89E48D37B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199" y="5287544"/>
                <a:ext cx="8991599" cy="1068806"/>
              </a:xfrm>
              <a:prstGeom prst="rect">
                <a:avLst/>
              </a:prstGeom>
              <a:blipFill>
                <a:blip r:embed="rId4"/>
                <a:stretch>
                  <a:fillRect l="-564" b="-70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8ED8E-584A-BE48-90A1-E8B1080B6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6"/>
          <p:cNvSpPr txBox="1">
            <a:spLocks noGrp="1"/>
          </p:cNvSpPr>
          <p:nvPr>
            <p:ph type="body" idx="1"/>
          </p:nvPr>
        </p:nvSpPr>
        <p:spPr>
          <a:xfrm flipH="1">
            <a:off x="91438" y="3276600"/>
            <a:ext cx="9067802" cy="2748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calculated a p-value of 0.86.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5% significance level, what is the conclusion of the hypothesis test?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725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Reject </a:t>
            </a:r>
            <a:r>
              <a:rPr lang="e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data provide convincing evidence that the values vary by grades.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725" lvl="0" indent="-346075">
              <a:lnSpc>
                <a:spcPct val="115000"/>
              </a:lnSpc>
              <a:spcBef>
                <a:spcPts val="0"/>
              </a:spcBef>
              <a:buSzPts val="2200"/>
              <a:buAutoNum type="alphaLcParenBoth"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Reject </a:t>
            </a:r>
            <a:r>
              <a:rPr lang="e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data provide convincing evidence that values do not vary by grades.</a:t>
            </a:r>
          </a:p>
          <a:p>
            <a:pPr marL="466725" lvl="0" indent="-346075">
              <a:lnSpc>
                <a:spcPct val="115000"/>
              </a:lnSpc>
              <a:spcBef>
                <a:spcPts val="0"/>
              </a:spcBef>
              <a:buSzPts val="2200"/>
              <a:buAutoNum type="alphaLcParenBoth"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 to reject </a:t>
            </a:r>
            <a:r>
              <a:rPr lang="e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data do not provide convincing evidence that the values vary by grades. </a:t>
            </a:r>
          </a:p>
          <a:p>
            <a:pPr marL="466725" indent="-346075">
              <a:lnSpc>
                <a:spcPct val="115000"/>
              </a:lnSpc>
              <a:spcBef>
                <a:spcPts val="0"/>
              </a:spcBef>
              <a:buSzPts val="2200"/>
              <a:buFont typeface="Arial"/>
              <a:buAutoNum type="alphaLcParenBoth"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 to reject </a:t>
            </a:r>
            <a:r>
              <a:rPr lang="e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data provide convincing evidence that values do vary by grades.</a:t>
            </a:r>
          </a:p>
        </p:txBody>
      </p:sp>
      <p:sp>
        <p:nvSpPr>
          <p:cNvPr id="411" name="Google Shape;411;p66"/>
          <p:cNvSpPr txBox="1">
            <a:spLocks noGrp="1"/>
          </p:cNvSpPr>
          <p:nvPr>
            <p:ph type="title"/>
          </p:nvPr>
        </p:nvSpPr>
        <p:spPr>
          <a:xfrm>
            <a:off x="304800" y="490227"/>
            <a:ext cx="8915400" cy="6857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for what-do-kids-value</a:t>
            </a:r>
            <a:endParaRPr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78;p33">
            <a:extLst>
              <a:ext uri="{FF2B5EF4-FFF2-40B4-BE49-F238E27FC236}">
                <a16:creationId xmlns:a16="http://schemas.microsoft.com/office/drawing/2014/main" id="{7A7CE6AE-B125-F44E-8626-8363137F6DB8}"/>
              </a:ext>
            </a:extLst>
          </p:cNvPr>
          <p:cNvSpPr txBox="1">
            <a:spLocks/>
          </p:cNvSpPr>
          <p:nvPr/>
        </p:nvSpPr>
        <p:spPr>
          <a:xfrm flipH="1">
            <a:off x="206828" y="1142988"/>
            <a:ext cx="8741228" cy="213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Aria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/>
              <a:buNone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 that our hypotheses are: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/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Grade and goals are independent.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Goals do not vary by grade.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/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Grade and goals are dependent.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Goals vary by grade.</a:t>
            </a:r>
            <a:b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AFA030-A274-8D46-9997-5B365FE400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DF87-A94E-4AE6-8CA8-09BBDB78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769625"/>
          </a:xfrm>
        </p:spPr>
        <p:txBody>
          <a:bodyPr>
            <a:normAutofit/>
          </a:bodyPr>
          <a:lstStyle/>
          <a:p>
            <a:r>
              <a:rPr lang="en-US" sz="3400" dirty="0"/>
              <a:t>11.3 A Test of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FE526-FF18-402A-AD3B-79E3FC4EBA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7258" y="1346728"/>
            <a:ext cx="8534400" cy="2234672"/>
          </a:xfrm>
        </p:spPr>
        <p:txBody>
          <a:bodyPr/>
          <a:lstStyle/>
          <a:p>
            <a:r>
              <a:rPr lang="en-US" dirty="0"/>
              <a:t>Often, we have information on more than one variable for each element in the sample.</a:t>
            </a:r>
          </a:p>
          <a:p>
            <a:r>
              <a:rPr lang="en-US" dirty="0"/>
              <a:t>Such information can be summarized and presented using a two-way classification table, which is called a </a:t>
            </a:r>
            <a:r>
              <a:rPr lang="en-US" b="1" dirty="0">
                <a:solidFill>
                  <a:schemeClr val="accent2"/>
                </a:solidFill>
              </a:rPr>
              <a:t>contingency table</a:t>
            </a:r>
            <a:r>
              <a:rPr lang="en-US" b="1" i="1" dirty="0">
                <a:solidFill>
                  <a:srgbClr val="FFC000"/>
                </a:solidFill>
              </a:rPr>
              <a:t> </a:t>
            </a:r>
            <a:r>
              <a:rPr lang="en-US" dirty="0"/>
              <a:t>or </a:t>
            </a:r>
            <a:r>
              <a:rPr lang="en-US" b="1" dirty="0">
                <a:solidFill>
                  <a:schemeClr val="accent2"/>
                </a:solidFill>
              </a:rPr>
              <a:t>cross-tabulation</a:t>
            </a:r>
            <a:r>
              <a:rPr lang="en-US" dirty="0"/>
              <a:t>.</a:t>
            </a:r>
          </a:p>
        </p:txBody>
      </p:sp>
      <p:graphicFrame>
        <p:nvGraphicFramePr>
          <p:cNvPr id="11" name="Content Placeholder 10" descr="Table is accessible to screenreaders&#10;">
            <a:extLst>
              <a:ext uri="{FF2B5EF4-FFF2-40B4-BE49-F238E27FC236}">
                <a16:creationId xmlns:a16="http://schemas.microsoft.com/office/drawing/2014/main" id="{E89736C3-2C88-4246-8C79-AD531956CCF3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701355" y="3957520"/>
          <a:ext cx="5236755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900">
                  <a:extLst>
                    <a:ext uri="{9D8B030D-6E8A-4147-A177-3AD203B41FA5}">
                      <a16:colId xmlns:a16="http://schemas.microsoft.com/office/drawing/2014/main" val="1650685422"/>
                    </a:ext>
                  </a:extLst>
                </a:gridCol>
                <a:gridCol w="1897375">
                  <a:extLst>
                    <a:ext uri="{9D8B030D-6E8A-4147-A177-3AD203B41FA5}">
                      <a16:colId xmlns:a16="http://schemas.microsoft.com/office/drawing/2014/main" val="2982915286"/>
                    </a:ext>
                  </a:extLst>
                </a:gridCol>
                <a:gridCol w="1821480">
                  <a:extLst>
                    <a:ext uri="{9D8B030D-6E8A-4147-A177-3AD203B41FA5}">
                      <a16:colId xmlns:a16="http://schemas.microsoft.com/office/drawing/2014/main" val="3927860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Full-Time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Part-Time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32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latin typeface="Times New Roman" panose="02020603050405020304" pitchFamily="18" charset="0"/>
                        </a:rPr>
                        <a:t>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6768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2615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079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latin typeface="Times New Roman" panose="02020603050405020304" pitchFamily="18" charset="0"/>
                        </a:rPr>
                        <a:t>Female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7658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3717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187835"/>
                  </a:ext>
                </a:extLst>
              </a:tr>
            </a:tbl>
          </a:graphicData>
        </a:graphic>
      </p:graphicFrame>
      <p:pic>
        <p:nvPicPr>
          <p:cNvPr id="8" name="Content Placeholder 7" descr="An left arrow indicate 2615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5712098" y="4571903"/>
            <a:ext cx="768163" cy="16460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E6E03-92E7-4684-B658-151E33958B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45269" y="4085859"/>
            <a:ext cx="2200955" cy="936786"/>
          </a:xfrm>
        </p:spPr>
        <p:txBody>
          <a:bodyPr/>
          <a:lstStyle/>
          <a:p>
            <a:r>
              <a:rPr lang="en-US" sz="2000" dirty="0"/>
              <a:t>Students who are male and enrolled part-time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5AA45-1E84-9648-BAA4-5E6603C34A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9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6"/>
          <p:cNvSpPr txBox="1">
            <a:spLocks noGrp="1"/>
          </p:cNvSpPr>
          <p:nvPr>
            <p:ph type="body" idx="1"/>
          </p:nvPr>
        </p:nvSpPr>
        <p:spPr>
          <a:xfrm flipH="1">
            <a:off x="38099" y="3276600"/>
            <a:ext cx="9067802" cy="30530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calculated a p-value of 0.86.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5% significance level, what is the conclusion of the hypothesis test?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725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Reject </a:t>
            </a:r>
            <a:r>
              <a:rPr lang="e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data provide convincing evidence that the values vary by grades.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725" lvl="0" indent="-346075">
              <a:lnSpc>
                <a:spcPct val="115000"/>
              </a:lnSpc>
              <a:spcBef>
                <a:spcPts val="0"/>
              </a:spcBef>
              <a:buSzPts val="2200"/>
              <a:buAutoNum type="alphaLcParenBoth"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Reject </a:t>
            </a:r>
            <a:r>
              <a:rPr lang="e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data provide convincing evidence that values do not vary by grades.</a:t>
            </a:r>
          </a:p>
          <a:p>
            <a:pPr marL="466725" lvl="0" indent="-346075">
              <a:lnSpc>
                <a:spcPct val="115000"/>
              </a:lnSpc>
              <a:spcBef>
                <a:spcPts val="0"/>
              </a:spcBef>
              <a:buSzPts val="2200"/>
              <a:buAutoNum type="alphaLcParenBoth"/>
            </a:pPr>
            <a:r>
              <a:rPr lang="en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 to reject </a:t>
            </a:r>
            <a:r>
              <a:rPr lang="en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000" b="1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data do not provide convincing evidence that the values vary by grades. </a:t>
            </a:r>
          </a:p>
          <a:p>
            <a:pPr marL="466725" indent="-346075">
              <a:lnSpc>
                <a:spcPct val="115000"/>
              </a:lnSpc>
              <a:spcBef>
                <a:spcPts val="0"/>
              </a:spcBef>
              <a:buSzPts val="2200"/>
              <a:buFont typeface="Arial"/>
              <a:buAutoNum type="alphaLcParenBoth"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 to reject </a:t>
            </a:r>
            <a:r>
              <a:rPr lang="e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data provide convincing evidence that values do vary by grades.</a:t>
            </a:r>
          </a:p>
        </p:txBody>
      </p:sp>
      <p:sp>
        <p:nvSpPr>
          <p:cNvPr id="4" name="Google Shape;178;p33">
            <a:extLst>
              <a:ext uri="{FF2B5EF4-FFF2-40B4-BE49-F238E27FC236}">
                <a16:creationId xmlns:a16="http://schemas.microsoft.com/office/drawing/2014/main" id="{7A7CE6AE-B125-F44E-8626-8363137F6DB8}"/>
              </a:ext>
            </a:extLst>
          </p:cNvPr>
          <p:cNvSpPr txBox="1">
            <a:spLocks/>
          </p:cNvSpPr>
          <p:nvPr/>
        </p:nvSpPr>
        <p:spPr>
          <a:xfrm flipH="1">
            <a:off x="206828" y="1142988"/>
            <a:ext cx="8741228" cy="213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Aria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/>
              <a:buNone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 that our hypotheses are: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/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Grade and goals are independent.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Goals do not vary by grade.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/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Grade and goals are dependent.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Goals vary by grade.</a:t>
            </a:r>
            <a:b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411;p66">
            <a:extLst>
              <a:ext uri="{FF2B5EF4-FFF2-40B4-BE49-F238E27FC236}">
                <a16:creationId xmlns:a16="http://schemas.microsoft.com/office/drawing/2014/main" id="{6285AA47-5C30-0C4F-8D4E-76882E74DA69}"/>
              </a:ext>
            </a:extLst>
          </p:cNvPr>
          <p:cNvSpPr txBox="1">
            <a:spLocks/>
          </p:cNvSpPr>
          <p:nvPr/>
        </p:nvSpPr>
        <p:spPr>
          <a:xfrm>
            <a:off x="114300" y="457200"/>
            <a:ext cx="8915400" cy="6857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 i="0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of the hypothesis test for what-do-kids-value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9816C-0FFE-5A49-81C7-7575016C7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22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 flipH="1">
            <a:off x="203200" y="1322388"/>
            <a:ext cx="8940800" cy="1300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 data provide strong enough evidence to say that goals vary by grade?</a:t>
            </a:r>
            <a:endParaRPr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 flipH="1">
            <a:off x="457200" y="2621876"/>
            <a:ext cx="8549640" cy="2026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the data does not provide convincing evidence that grade and goals are dependent.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doesn't appear that goals vary by grade.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411;p66">
            <a:extLst>
              <a:ext uri="{FF2B5EF4-FFF2-40B4-BE49-F238E27FC236}">
                <a16:creationId xmlns:a16="http://schemas.microsoft.com/office/drawing/2014/main" id="{20C8E1BD-9E05-D345-914D-F811B494F3EE}"/>
              </a:ext>
            </a:extLst>
          </p:cNvPr>
          <p:cNvSpPr txBox="1">
            <a:spLocks/>
          </p:cNvSpPr>
          <p:nvPr/>
        </p:nvSpPr>
        <p:spPr>
          <a:xfrm>
            <a:off x="228600" y="4572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 i="0" kern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Restatement of Conclusion for what-do-kids-value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BF94E-F603-124A-88FB-62D12A6143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3F9-5A98-A045-BAA5-43574A61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2" y="364283"/>
            <a:ext cx="8542115" cy="548640"/>
          </a:xfrm>
        </p:spPr>
        <p:txBody>
          <a:bodyPr>
            <a:normAutofit fontScale="90000"/>
          </a:bodyPr>
          <a:lstStyle/>
          <a:p>
            <a:r>
              <a:rPr lang="en-US" dirty="0"/>
              <a:t>Smoking and cholesterol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C07CA-EFF5-A641-AE20-E16565921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838200"/>
            <a:ext cx="9118600" cy="6019800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random sample of 160 patients at a health maintenance organization yielded the following information about their smoking status and blood cholesterol counts:</a:t>
            </a: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blood cholesterol count and smoking status are independent.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blood cholesterol count and smoking status are dependent.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we reject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1 percent level of significance?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TI-84, we find: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 is 18.7 &amp; p-value is 0.01%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we will reject at 1 percent levels and conclude: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person’s smoking status is related to their cholesterol count.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AB83AE-136F-CD45-B82B-CA75559C5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43242"/>
              </p:ext>
            </p:extLst>
          </p:nvPr>
        </p:nvGraphicFramePr>
        <p:xfrm>
          <a:off x="1844649" y="2094862"/>
          <a:ext cx="5207161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3436">
                  <a:extLst>
                    <a:ext uri="{9D8B030D-6E8A-4147-A177-3AD203B41FA5}">
                      <a16:colId xmlns:a16="http://schemas.microsoft.com/office/drawing/2014/main" val="661984073"/>
                    </a:ext>
                  </a:extLst>
                </a:gridCol>
                <a:gridCol w="850503">
                  <a:extLst>
                    <a:ext uri="{9D8B030D-6E8A-4147-A177-3AD203B41FA5}">
                      <a16:colId xmlns:a16="http://schemas.microsoft.com/office/drawing/2014/main" val="525076781"/>
                    </a:ext>
                  </a:extLst>
                </a:gridCol>
                <a:gridCol w="1527433">
                  <a:extLst>
                    <a:ext uri="{9D8B030D-6E8A-4147-A177-3AD203B41FA5}">
                      <a16:colId xmlns:a16="http://schemas.microsoft.com/office/drawing/2014/main" val="2061039391"/>
                    </a:ext>
                  </a:extLst>
                </a:gridCol>
                <a:gridCol w="815789">
                  <a:extLst>
                    <a:ext uri="{9D8B030D-6E8A-4147-A177-3AD203B41FA5}">
                      <a16:colId xmlns:a16="http://schemas.microsoft.com/office/drawing/2014/main" val="4836117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Blood cholesterol count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356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Smoking status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Low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Moderate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High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7922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Heavy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6445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Light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41939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Nonsmoker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032583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6A24A-F2F1-7647-BC7A-ED76F2C4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6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C07CA-EFF5-A641-AE20-E16565921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41" y="1171940"/>
            <a:ext cx="8770715" cy="5184410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problem is a simplification, as there is both good and bad cholesterol.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even if we assume that the cholesterol referred to is the “bad” cholesterol, then there is still the issue that “correlation is not causation”.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Smoking could be associated with other behavior that leads to high (bad) cholesterol, such as an unhealthy diet and lack of exercise. (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Mayo clinic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Reuters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reported in 2010 that one study indicates that “A boost in ‘good’ cholesterol comes with quitting despite weight gain after putting out the last cigarette.”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C9DB24-AED1-0B4C-9DEE-0478BFDF49FC}"/>
              </a:ext>
            </a:extLst>
          </p:cNvPr>
          <p:cNvSpPr txBox="1">
            <a:spLocks/>
          </p:cNvSpPr>
          <p:nvPr/>
        </p:nvSpPr>
        <p:spPr>
          <a:xfrm>
            <a:off x="300942" y="536940"/>
            <a:ext cx="8542115" cy="5486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Smoking and cholesterol notes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1096B7A-D381-D243-8FD4-B4DF9FFF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9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DB09-A7B5-4DAA-AB45-44AE7CFC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71" y="457200"/>
            <a:ext cx="8534400" cy="838199"/>
          </a:xfrm>
        </p:spPr>
        <p:txBody>
          <a:bodyPr/>
          <a:lstStyle/>
          <a:p>
            <a:r>
              <a:rPr lang="en-US" dirty="0"/>
              <a:t>A Test of Independence</a:t>
            </a:r>
            <a:endParaRPr lang="en-US" sz="2000" b="0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364C55-1146-48E4-8F95-EAE8A3BDB2CB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267929" y="1066800"/>
                <a:ext cx="8763000" cy="13625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</a:rPr>
                  <a:t>: two attributes of a population are </a:t>
                </a:r>
                <a:r>
                  <a:rPr lang="en-US" sz="2800" b="1" dirty="0">
                    <a:latin typeface="Times New Roman" panose="02020603050405020304" pitchFamily="18" charset="0"/>
                  </a:rPr>
                  <a:t>not</a:t>
                </a:r>
                <a:r>
                  <a:rPr lang="en-US" sz="2800" dirty="0">
                    <a:latin typeface="Times New Roman" panose="02020603050405020304" pitchFamily="18" charset="0"/>
                  </a:rPr>
                  <a:t> related.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</a:rPr>
                  <a:t>: two attributes of a population </a:t>
                </a:r>
                <a:r>
                  <a:rPr lang="en-US" sz="2800" b="1" dirty="0">
                    <a:latin typeface="Times New Roman" panose="02020603050405020304" pitchFamily="18" charset="0"/>
                  </a:rPr>
                  <a:t>are</a:t>
                </a:r>
                <a:r>
                  <a:rPr lang="en-US" sz="2800" dirty="0">
                    <a:latin typeface="Times New Roman" panose="02020603050405020304" pitchFamily="18" charset="0"/>
                  </a:rPr>
                  <a:t> related.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</a:rPr>
                  <a:t>The </a:t>
                </a:r>
                <a:r>
                  <a:rPr lang="en-US" sz="2800" b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degree of freedom </a:t>
                </a:r>
                <a:r>
                  <a:rPr lang="en-US" sz="2800" dirty="0">
                    <a:latin typeface="Times New Roman" panose="02020603050405020304" pitchFamily="18" charset="0"/>
                  </a:rPr>
                  <a:t>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364C55-1146-48E4-8F95-EAE8A3BDB2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267929" y="1066800"/>
                <a:ext cx="8763000" cy="1362560"/>
              </a:xfrm>
              <a:blipFill>
                <a:blip r:embed="rId3"/>
                <a:stretch>
                  <a:fillRect l="-1449" t="-8333" b="-23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ontent Placeholder 9" descr="d f = (R minus 1) times (C minus 1).">
            <a:extLst>
              <a:ext uri="{FF2B5EF4-FFF2-40B4-BE49-F238E27FC236}">
                <a16:creationId xmlns:a16="http://schemas.microsoft.com/office/drawing/2014/main" id="{17483806-D978-403E-9025-516781E321A5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054319544"/>
              </p:ext>
            </p:extLst>
          </p:nvPr>
        </p:nvGraphicFramePr>
        <p:xfrm>
          <a:off x="2943031" y="2481357"/>
          <a:ext cx="2755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55800" imgH="482400" progId="Equation.DSMT4">
                  <p:embed/>
                </p:oleObj>
              </mc:Choice>
              <mc:Fallback>
                <p:oleObj name="Equation" r:id="rId4" imgW="2755800" imgH="482400" progId="Equation.DSMT4">
                  <p:embed/>
                  <p:pic>
                    <p:nvPicPr>
                      <p:cNvPr id="10" name="Content Placeholder 9" descr="d f = (R minus 1) times (C minus 1).">
                        <a:extLst>
                          <a:ext uri="{FF2B5EF4-FFF2-40B4-BE49-F238E27FC236}">
                            <a16:creationId xmlns:a16="http://schemas.microsoft.com/office/drawing/2014/main" id="{17483806-D978-403E-9025-516781E32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3031" y="2481357"/>
                        <a:ext cx="2755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F672D5-6B18-41DB-92B4-A9C3982ED5B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45358" y="2955637"/>
            <a:ext cx="8499475" cy="912140"/>
          </a:xfrm>
        </p:spPr>
        <p:txBody>
          <a:bodyPr/>
          <a:lstStyle/>
          <a:p>
            <a:r>
              <a:rPr lang="en-US" dirty="0"/>
              <a:t>where </a:t>
            </a:r>
            <a:r>
              <a:rPr lang="en-US" b="1" i="1" dirty="0"/>
              <a:t>R</a:t>
            </a:r>
            <a:r>
              <a:rPr lang="en-US" dirty="0"/>
              <a:t> and </a:t>
            </a:r>
            <a:r>
              <a:rPr lang="en-US" b="1" i="1" dirty="0"/>
              <a:t>C</a:t>
            </a:r>
            <a:r>
              <a:rPr lang="en-US" dirty="0"/>
              <a:t> are the number of rows and the number of columns, respectively, in the given contingency table.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F26249FF-C4D0-B141-B410-E7C0C98E9529}"/>
              </a:ext>
            </a:extLst>
          </p:cNvPr>
          <p:cNvSpPr txBox="1">
            <a:spLocks/>
          </p:cNvSpPr>
          <p:nvPr/>
        </p:nvSpPr>
        <p:spPr>
          <a:xfrm>
            <a:off x="391806" y="3867777"/>
            <a:ext cx="5041490" cy="4459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Times New Roman" panose="02020603050405020304" pitchFamily="18" charset="0"/>
              </a:rPr>
              <a:t>The value of the </a:t>
            </a:r>
            <a:r>
              <a:rPr lang="en-US" b="1" dirty="0">
                <a:solidFill>
                  <a:schemeClr val="accent2"/>
                </a:solidFill>
                <a:cs typeface="Times New Roman" panose="02020603050405020304" pitchFamily="18" charset="0"/>
              </a:rPr>
              <a:t>test statistic </a:t>
            </a:r>
            <a:r>
              <a:rPr lang="en-US" dirty="0">
                <a:cs typeface="Times New Roman" panose="02020603050405020304" pitchFamily="18" charset="0"/>
              </a:rPr>
              <a:t>is</a:t>
            </a:r>
          </a:p>
        </p:txBody>
      </p:sp>
      <p:graphicFrame>
        <p:nvGraphicFramePr>
          <p:cNvPr id="19" name="Content Placeholder 16" descr="chi squared = sum of, (O minus E) squared, over E.">
            <a:extLst>
              <a:ext uri="{FF2B5EF4-FFF2-40B4-BE49-F238E27FC236}">
                <a16:creationId xmlns:a16="http://schemas.microsoft.com/office/drawing/2014/main" id="{61F6886C-C751-284C-9DAB-FDE6BBEF40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004433"/>
              </p:ext>
            </p:extLst>
          </p:nvPr>
        </p:nvGraphicFramePr>
        <p:xfrm>
          <a:off x="3334910" y="4384538"/>
          <a:ext cx="2594114" cy="97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360" imgH="965160" progId="Equation.DSMT4">
                  <p:embed/>
                </p:oleObj>
              </mc:Choice>
              <mc:Fallback>
                <p:oleObj name="Equation" r:id="rId6" imgW="2565360" imgH="965160" progId="Equation.DSMT4">
                  <p:embed/>
                  <p:pic>
                    <p:nvPicPr>
                      <p:cNvPr id="17" name="Content Placeholder 16" descr="chi squared = sum of, (O minus E) squared, over E.">
                        <a:extLst>
                          <a:ext uri="{FF2B5EF4-FFF2-40B4-BE49-F238E27FC236}">
                            <a16:creationId xmlns:a16="http://schemas.microsoft.com/office/drawing/2014/main" id="{AC6A539E-D62C-4B4A-9D2E-1167EF5A21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34910" y="4384538"/>
                        <a:ext cx="2594114" cy="976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37A50076-2EA4-D44C-942A-D112A1646245}"/>
              </a:ext>
            </a:extLst>
          </p:cNvPr>
          <p:cNvSpPr txBox="1">
            <a:spLocks/>
          </p:cNvSpPr>
          <p:nvPr/>
        </p:nvSpPr>
        <p:spPr>
          <a:xfrm>
            <a:off x="481781" y="5525620"/>
            <a:ext cx="8534400" cy="910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observed and expected frequencies, respectively, for a cell.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0B7CCA-6D60-1443-9BA8-E651BE831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4745-35FF-4B95-9504-79FB138D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533400"/>
            <a:ext cx="8534400" cy="838199"/>
          </a:xfrm>
        </p:spPr>
        <p:txBody>
          <a:bodyPr/>
          <a:lstStyle/>
          <a:p>
            <a:r>
              <a:rPr lang="en-US" dirty="0"/>
              <a:t>School discipline</a:t>
            </a:r>
            <a:endParaRPr lang="en-US" sz="2000" b="0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DC065-EC45-4409-AB8C-1DBF734FA0D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8878" y="1086616"/>
            <a:ext cx="8534400" cy="2247830"/>
          </a:xfrm>
        </p:spPr>
        <p:txBody>
          <a:bodyPr/>
          <a:lstStyle/>
          <a:p>
            <a:r>
              <a:rPr lang="en-US" dirty="0"/>
              <a:t>Lack of discipline has become a major problem in schools in the United States.</a:t>
            </a:r>
          </a:p>
          <a:p>
            <a:r>
              <a:rPr lang="en-US" dirty="0"/>
              <a:t>A random sample of 300 adults were asked if they favor giving more freedom to schoolteachers to punish students.</a:t>
            </a:r>
          </a:p>
          <a:p>
            <a:r>
              <a:rPr lang="en-US" dirty="0"/>
              <a:t>Here is a two-way classification of the responses:</a:t>
            </a:r>
          </a:p>
        </p:txBody>
      </p:sp>
      <p:graphicFrame>
        <p:nvGraphicFramePr>
          <p:cNvPr id="6" name="Content Placeholder 8" descr="Table is accessible to screenreaders&#10;">
            <a:extLst>
              <a:ext uri="{FF2B5EF4-FFF2-40B4-BE49-F238E27FC236}">
                <a16:creationId xmlns:a16="http://schemas.microsoft.com/office/drawing/2014/main" id="{D7CD9E3D-1A54-0946-944C-EBF23F6B24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41363"/>
              </p:ext>
            </p:extLst>
          </p:nvPr>
        </p:nvGraphicFramePr>
        <p:xfrm>
          <a:off x="1943100" y="3387150"/>
          <a:ext cx="52578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959862521"/>
                    </a:ext>
                  </a:extLst>
                </a:gridCol>
                <a:gridCol w="1193132">
                  <a:extLst>
                    <a:ext uri="{9D8B030D-6E8A-4147-A177-3AD203B41FA5}">
                      <a16:colId xmlns:a16="http://schemas.microsoft.com/office/drawing/2014/main" val="2857453649"/>
                    </a:ext>
                  </a:extLst>
                </a:gridCol>
                <a:gridCol w="1224633">
                  <a:extLst>
                    <a:ext uri="{9D8B030D-6E8A-4147-A177-3AD203B41FA5}">
                      <a16:colId xmlns:a16="http://schemas.microsoft.com/office/drawing/2014/main" val="4114802284"/>
                    </a:ext>
                  </a:extLst>
                </a:gridCol>
                <a:gridCol w="1525585">
                  <a:extLst>
                    <a:ext uri="{9D8B030D-6E8A-4147-A177-3AD203B41FA5}">
                      <a16:colId xmlns:a16="http://schemas.microsoft.com/office/drawing/2014/main" val="2427299786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In Favor (</a:t>
                      </a:r>
                      <a:r>
                        <a:rPr lang="en-US" sz="18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Against (</a:t>
                      </a:r>
                      <a:r>
                        <a:rPr lang="en-US" sz="18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No Opinion (</a:t>
                      </a:r>
                      <a:r>
                        <a:rPr lang="en-US" sz="18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7677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Men (</a:t>
                      </a:r>
                      <a:r>
                        <a:rPr lang="en-US" sz="1800" i="1" baseline="0" dirty="0"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22784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Women (</a:t>
                      </a:r>
                      <a:r>
                        <a:rPr lang="en-US" sz="1800" i="1" baseline="0" dirty="0">
                          <a:latin typeface="Times New Roman" panose="02020603050405020304" pitchFamily="18" charset="0"/>
                        </a:rPr>
                        <a:t>W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latin typeface="Times New Roman" panose="02020603050405020304" pitchFamily="18" charset="0"/>
                        </a:rPr>
                        <a:t>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2522642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BF489B-B250-0C4C-94E7-0B059AD720E1}"/>
              </a:ext>
            </a:extLst>
          </p:cNvPr>
          <p:cNvSpPr txBox="1">
            <a:spLocks/>
          </p:cNvSpPr>
          <p:nvPr/>
        </p:nvSpPr>
        <p:spPr>
          <a:xfrm>
            <a:off x="339213" y="4758750"/>
            <a:ext cx="8534400" cy="1371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dirty="0"/>
              <a:t>Does the sample provide sufficient information to conclude that the two attributes, gender and opinions of adults, are dependent? Use a 1% significance level.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F870B-D17D-D441-A513-C6A45405C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Calculation graph of Inverse Probability Calculation: Calculation_1">
            <a:extLst>
              <a:ext uri="{FF2B5EF4-FFF2-40B4-BE49-F238E27FC236}">
                <a16:creationId xmlns:a16="http://schemas.microsoft.com/office/drawing/2014/main" id="{BD3D5AF4-94C3-7145-BF72-0E1E89991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9400" y="1042763"/>
            <a:ext cx="3200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297E0-C7C9-4909-ACD7-8C329FBD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90" y="454205"/>
            <a:ext cx="8534400" cy="838199"/>
          </a:xfrm>
        </p:spPr>
        <p:txBody>
          <a:bodyPr/>
          <a:lstStyle/>
          <a:p>
            <a:r>
              <a:rPr lang="en-US" dirty="0"/>
              <a:t>School discipline: solution </a:t>
            </a:r>
            <a:r>
              <a:rPr lang="en-US" sz="2400" dirty="0"/>
              <a:t>(1 of 5)</a:t>
            </a:r>
            <a:endParaRPr lang="en-US" sz="2000" b="0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8E79E-DBB3-4C48-A394-2B1730570F24}"/>
                  </a:ext>
                </a:extLst>
              </p:cNvPr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234200" y="3320505"/>
                <a:ext cx="5861800" cy="2991691"/>
              </a:xfrm>
            </p:spPr>
            <p:txBody>
              <a:bodyPr/>
              <a:lstStyle/>
              <a:p>
                <a:r>
                  <a:rPr lang="en-US" sz="2400" b="1" dirty="0">
                    <a:cs typeface="Times New Roman" charset="0"/>
                  </a:rPr>
                  <a:t>Step 2: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=0.01</m:t>
                    </m:r>
                  </m:oMath>
                </a14:m>
                <a:endParaRPr lang="en-US" sz="2400" dirty="0">
                  <a:cs typeface="Times New Roman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charset="0"/>
                        </a:rPr>
                        <m:t>𝑑𝑓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𝐶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  <a:cs typeface="Times New Roman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2−1</m:t>
                          </m:r>
                        </m:e>
                      </m:d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3−1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cs typeface="Times New Roman" charset="0"/>
                </a:endParaRPr>
              </a:p>
              <a:p>
                <a:r>
                  <a:rPr lang="en-US" sz="2400" dirty="0">
                    <a:cs typeface="Times New Roman" charset="0"/>
                  </a:rPr>
                  <a:t>The critical value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cs typeface="Times New Roman" charset="0"/>
                </a:endParaRPr>
              </a:p>
              <a:p>
                <a:r>
                  <a:rPr lang="en-US" sz="2400" dirty="0">
                    <a:cs typeface="Times New Roman" charset="0"/>
                  </a:rPr>
                  <a:t>= CHISQ.INV(1 - 0.01,2) [Excel] </a:t>
                </a:r>
              </a:p>
              <a:p>
                <a:r>
                  <a:rPr lang="en-US" sz="2400" dirty="0"/>
                  <a:t>Using on online tools such as </a:t>
                </a:r>
                <a:r>
                  <a:rPr lang="en-US" sz="2400" dirty="0" err="1"/>
                  <a:t>Rgurro</a:t>
                </a:r>
                <a:r>
                  <a:rPr lang="en-US" sz="2400" dirty="0"/>
                  <a:t> we display the graph and critical region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8E79E-DBB3-4C48-A394-2B1730570F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234200" y="3320505"/>
                <a:ext cx="5861800" cy="2991691"/>
              </a:xfrm>
              <a:blipFill>
                <a:blip r:embed="rId3"/>
                <a:stretch>
                  <a:fillRect l="-1512" t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1AEB-F4CC-47BF-BB59-2C9165209E4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5400" y="1130597"/>
            <a:ext cx="5720600" cy="2146004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Gender and opinions are independent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Gender and opinions are dependent</a:t>
            </a:r>
          </a:p>
          <a:p>
            <a:r>
              <a:rPr lang="en-US" sz="2400" dirty="0"/>
              <a:t>We will use the chi-square distribution and the critical value approach.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1BEF3C-D47C-9144-83BF-756D3056DA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E026-B264-4C2F-8CDE-8E542478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43" y="511302"/>
            <a:ext cx="8534400" cy="838199"/>
          </a:xfrm>
        </p:spPr>
        <p:txBody>
          <a:bodyPr/>
          <a:lstStyle/>
          <a:p>
            <a:r>
              <a:rPr lang="en-US" dirty="0"/>
              <a:t>School discipline: solution </a:t>
            </a:r>
            <a:r>
              <a:rPr lang="en-US" sz="2400" dirty="0"/>
              <a:t>(2 of 5)</a:t>
            </a:r>
            <a:endParaRPr lang="en-US" sz="2000" b="0" dirty="0"/>
          </a:p>
        </p:txBody>
      </p:sp>
      <p:graphicFrame>
        <p:nvGraphicFramePr>
          <p:cNvPr id="9" name="Content Placeholder 8" descr="Table is accessible to screenreaders&#10;">
            <a:extLst>
              <a:ext uri="{FF2B5EF4-FFF2-40B4-BE49-F238E27FC236}">
                <a16:creationId xmlns:a16="http://schemas.microsoft.com/office/drawing/2014/main" id="{E65C8DD8-82B7-436E-9A24-F452086C5B57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551431467"/>
              </p:ext>
            </p:extLst>
          </p:nvPr>
        </p:nvGraphicFramePr>
        <p:xfrm>
          <a:off x="620105" y="2895600"/>
          <a:ext cx="6968507" cy="1737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2084">
                  <a:extLst>
                    <a:ext uri="{9D8B030D-6E8A-4147-A177-3AD203B41FA5}">
                      <a16:colId xmlns:a16="http://schemas.microsoft.com/office/drawing/2014/main" val="3959862521"/>
                    </a:ext>
                  </a:extLst>
                </a:gridCol>
                <a:gridCol w="1477242">
                  <a:extLst>
                    <a:ext uri="{9D8B030D-6E8A-4147-A177-3AD203B41FA5}">
                      <a16:colId xmlns:a16="http://schemas.microsoft.com/office/drawing/2014/main" val="2857453649"/>
                    </a:ext>
                  </a:extLst>
                </a:gridCol>
                <a:gridCol w="1375363">
                  <a:extLst>
                    <a:ext uri="{9D8B030D-6E8A-4147-A177-3AD203B41FA5}">
                      <a16:colId xmlns:a16="http://schemas.microsoft.com/office/drawing/2014/main" val="4114802284"/>
                    </a:ext>
                  </a:extLst>
                </a:gridCol>
                <a:gridCol w="1833818">
                  <a:extLst>
                    <a:ext uri="{9D8B030D-6E8A-4147-A177-3AD203B41FA5}">
                      <a16:colId xmlns:a16="http://schemas.microsoft.com/office/drawing/2014/main" val="2427299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In Favor (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Against (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No Opinion (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7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Men (</a:t>
                      </a:r>
                      <a:r>
                        <a:rPr lang="en-US" sz="2400" i="1" baseline="0" dirty="0"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22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Women (</a:t>
                      </a:r>
                      <a:r>
                        <a:rPr lang="en-US" sz="2400" i="1" baseline="0" dirty="0">
                          <a:latin typeface="Times New Roman" panose="02020603050405020304" pitchFamily="18" charset="0"/>
                        </a:rPr>
                        <a:t>W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52264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730C5F2-1CBE-2E45-BBAB-EB92AE790A24}"/>
              </a:ext>
            </a:extLst>
          </p:cNvPr>
          <p:cNvSpPr txBox="1"/>
          <p:nvPr/>
        </p:nvSpPr>
        <p:spPr>
          <a:xfrm>
            <a:off x="262657" y="1143000"/>
            <a:ext cx="8618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the expected frequencies assuming the two attributes are independent, we add marginal totals to the table</a:t>
            </a:r>
          </a:p>
        </p:txBody>
      </p:sp>
      <p:graphicFrame>
        <p:nvGraphicFramePr>
          <p:cNvPr id="6" name="Content Placeholder 8" descr="Table is accessible to screenreaders&#10;">
            <a:extLst>
              <a:ext uri="{FF2B5EF4-FFF2-40B4-BE49-F238E27FC236}">
                <a16:creationId xmlns:a16="http://schemas.microsoft.com/office/drawing/2014/main" id="{C4ABA1D1-19FA-A34E-830E-0BD0664965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545073"/>
              </p:ext>
            </p:extLst>
          </p:nvPr>
        </p:nvGraphicFramePr>
        <p:xfrm>
          <a:off x="630266" y="2895600"/>
          <a:ext cx="8272554" cy="2194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2084">
                  <a:extLst>
                    <a:ext uri="{9D8B030D-6E8A-4147-A177-3AD203B41FA5}">
                      <a16:colId xmlns:a16="http://schemas.microsoft.com/office/drawing/2014/main" val="3959862521"/>
                    </a:ext>
                  </a:extLst>
                </a:gridCol>
                <a:gridCol w="1477242">
                  <a:extLst>
                    <a:ext uri="{9D8B030D-6E8A-4147-A177-3AD203B41FA5}">
                      <a16:colId xmlns:a16="http://schemas.microsoft.com/office/drawing/2014/main" val="2857453649"/>
                    </a:ext>
                  </a:extLst>
                </a:gridCol>
                <a:gridCol w="1375363">
                  <a:extLst>
                    <a:ext uri="{9D8B030D-6E8A-4147-A177-3AD203B41FA5}">
                      <a16:colId xmlns:a16="http://schemas.microsoft.com/office/drawing/2014/main" val="4114802284"/>
                    </a:ext>
                  </a:extLst>
                </a:gridCol>
                <a:gridCol w="1833818">
                  <a:extLst>
                    <a:ext uri="{9D8B030D-6E8A-4147-A177-3AD203B41FA5}">
                      <a16:colId xmlns:a16="http://schemas.microsoft.com/office/drawing/2014/main" val="2427299786"/>
                    </a:ext>
                  </a:extLst>
                </a:gridCol>
                <a:gridCol w="1304047">
                  <a:extLst>
                    <a:ext uri="{9D8B030D-6E8A-4147-A177-3AD203B41FA5}">
                      <a16:colId xmlns:a16="http://schemas.microsoft.com/office/drawing/2014/main" val="507684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In Favor (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Against (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No Opinion (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Row Totals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7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Men (</a:t>
                      </a:r>
                      <a:r>
                        <a:rPr lang="en-US" sz="2400" i="1" baseline="0" dirty="0"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22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Women (</a:t>
                      </a:r>
                      <a:r>
                        <a:rPr lang="en-US" sz="2400" i="1" baseline="0" dirty="0">
                          <a:latin typeface="Times New Roman" panose="02020603050405020304" pitchFamily="18" charset="0"/>
                        </a:rPr>
                        <a:t>W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2522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latin typeface="Times New Roman" panose="02020603050405020304" pitchFamily="18" charset="0"/>
                        </a:rPr>
                        <a:t>Column Totals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7080443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21824-987E-D245-8C3B-2ECE1F9A3F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6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E026-B264-4C2F-8CDE-8E542478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43" y="511302"/>
            <a:ext cx="8534400" cy="838199"/>
          </a:xfrm>
        </p:spPr>
        <p:txBody>
          <a:bodyPr/>
          <a:lstStyle/>
          <a:p>
            <a:r>
              <a:rPr lang="en-US" dirty="0"/>
              <a:t>School discipline: solution </a:t>
            </a:r>
            <a:r>
              <a:rPr lang="en-US" sz="2400" dirty="0"/>
              <a:t>(3 of 5)</a:t>
            </a:r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6C4DE97-2EDC-6241-B736-B8E72D4FF9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3352800"/>
                <a:ext cx="7543800" cy="289559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b="0" i="0" kern="12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Working </a:t>
                </a:r>
                <a:r>
                  <a:rPr lang="en-GB" b="1" dirty="0"/>
                  <a:t>just</a:t>
                </a:r>
                <a:r>
                  <a:rPr lang="en-GB" dirty="0"/>
                  <a:t> with the marginals, the expected frequency </a:t>
                </a:r>
                <a:r>
                  <a:rPr lang="en-GB" i="1" dirty="0">
                    <a:solidFill>
                      <a:srgbClr val="0070C0"/>
                    </a:solidFill>
                  </a:rPr>
                  <a:t>E </a:t>
                </a:r>
                <a:r>
                  <a:rPr lang="en-GB" dirty="0">
                    <a:solidFill>
                      <a:srgbClr val="0070C0"/>
                    </a:solidFill>
                  </a:rPr>
                  <a:t>(in blue)</a:t>
                </a:r>
                <a:r>
                  <a:rPr lang="en-GB" dirty="0"/>
                  <a:t> for a cell is calculated as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For example,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(175)(180)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6C4DE97-2EDC-6241-B736-B8E72D4F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52800"/>
                <a:ext cx="7543800" cy="2895599"/>
              </a:xfrm>
              <a:prstGeom prst="rect">
                <a:avLst/>
              </a:prstGeom>
              <a:blipFill>
                <a:blip r:embed="rId2"/>
                <a:stretch>
                  <a:fillRect l="-1684" t="-3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ontent Placeholder 7" descr="E = row total times column total, over sample size.">
            <a:extLst>
              <a:ext uri="{FF2B5EF4-FFF2-40B4-BE49-F238E27FC236}">
                <a16:creationId xmlns:a16="http://schemas.microsoft.com/office/drawing/2014/main" id="{B8986672-CE1C-9E42-9000-77670EF43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783202"/>
              </p:ext>
            </p:extLst>
          </p:nvPr>
        </p:nvGraphicFramePr>
        <p:xfrm>
          <a:off x="2246538" y="4343400"/>
          <a:ext cx="4650924" cy="9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75040" imgH="965160" progId="Equation.DSMT4">
                  <p:embed/>
                </p:oleObj>
              </mc:Choice>
              <mc:Fallback>
                <p:oleObj name="Equation" r:id="rId3" imgW="4775040" imgH="965160" progId="Equation.DSMT4">
                  <p:embed/>
                  <p:pic>
                    <p:nvPicPr>
                      <p:cNvPr id="8" name="Content Placeholder 7" descr="E = row total times column total, over sample size.">
                        <a:extLst>
                          <a:ext uri="{FF2B5EF4-FFF2-40B4-BE49-F238E27FC236}">
                            <a16:creationId xmlns:a16="http://schemas.microsoft.com/office/drawing/2014/main" id="{954E5562-93B6-498D-B3A0-C037A1180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6538" y="4343400"/>
                        <a:ext cx="4650924" cy="94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7" descr="Table is accessible to screenreaders&#10;">
            <a:extLst>
              <a:ext uri="{FF2B5EF4-FFF2-40B4-BE49-F238E27FC236}">
                <a16:creationId xmlns:a16="http://schemas.microsoft.com/office/drawing/2014/main" id="{3DC53AF3-DFFD-DA4D-A064-8F1AF2A9C63F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442311362"/>
              </p:ext>
            </p:extLst>
          </p:nvPr>
        </p:nvGraphicFramePr>
        <p:xfrm>
          <a:off x="361646" y="1135942"/>
          <a:ext cx="8652031" cy="204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0733">
                  <a:extLst>
                    <a:ext uri="{9D8B030D-6E8A-4147-A177-3AD203B41FA5}">
                      <a16:colId xmlns:a16="http://schemas.microsoft.com/office/drawing/2014/main" val="3959862521"/>
                    </a:ext>
                  </a:extLst>
                </a:gridCol>
                <a:gridCol w="1356384">
                  <a:extLst>
                    <a:ext uri="{9D8B030D-6E8A-4147-A177-3AD203B41FA5}">
                      <a16:colId xmlns:a16="http://schemas.microsoft.com/office/drawing/2014/main" val="2857453649"/>
                    </a:ext>
                  </a:extLst>
                </a:gridCol>
                <a:gridCol w="1413227">
                  <a:extLst>
                    <a:ext uri="{9D8B030D-6E8A-4147-A177-3AD203B41FA5}">
                      <a16:colId xmlns:a16="http://schemas.microsoft.com/office/drawing/2014/main" val="4114802284"/>
                    </a:ext>
                  </a:extLst>
                </a:gridCol>
                <a:gridCol w="1900955">
                  <a:extLst>
                    <a:ext uri="{9D8B030D-6E8A-4147-A177-3AD203B41FA5}">
                      <a16:colId xmlns:a16="http://schemas.microsoft.com/office/drawing/2014/main" val="2427299786"/>
                    </a:ext>
                  </a:extLst>
                </a:gridCol>
                <a:gridCol w="1990732">
                  <a:extLst>
                    <a:ext uri="{9D8B030D-6E8A-4147-A177-3AD203B41FA5}">
                      <a16:colId xmlns:a16="http://schemas.microsoft.com/office/drawing/2014/main" val="2773057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In Favor (</a:t>
                      </a:r>
                      <a:r>
                        <a:rPr lang="en-US" sz="22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Against (</a:t>
                      </a:r>
                      <a:r>
                        <a:rPr lang="en-US" sz="22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No Opinion (</a:t>
                      </a:r>
                      <a:r>
                        <a:rPr lang="en-US" sz="22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5725" lvl="1" indent="0" algn="ctr"/>
                      <a:r>
                        <a:rPr lang="en-US" sz="2200" b="1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Row Totals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7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Men (</a:t>
                      </a:r>
                      <a:r>
                        <a:rPr lang="en-US" sz="2200" i="1" baseline="0" dirty="0"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93 </a:t>
                      </a:r>
                      <a:r>
                        <a:rPr lang="en-US" sz="2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</a:rPr>
                        <a:t>105</a:t>
                      </a:r>
                      <a:endParaRPr lang="en-US" sz="2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70 </a:t>
                      </a:r>
                      <a:r>
                        <a:rPr lang="en-US" sz="2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</a:rPr>
                        <a:t>59.5</a:t>
                      </a:r>
                      <a:endParaRPr lang="en-US" sz="2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12 </a:t>
                      </a:r>
                      <a:r>
                        <a:rPr lang="en-US" sz="2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</a:rPr>
                        <a:t>10.5</a:t>
                      </a:r>
                      <a:endParaRPr lang="en-US" sz="2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22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Women (</a:t>
                      </a:r>
                      <a:r>
                        <a:rPr lang="en-US" sz="2200" i="1" baseline="0" dirty="0">
                          <a:latin typeface="Times New Roman" panose="02020603050405020304" pitchFamily="18" charset="0"/>
                        </a:rPr>
                        <a:t>W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87 </a:t>
                      </a:r>
                      <a:r>
                        <a:rPr lang="en-US" sz="2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</a:rPr>
                        <a:t>75</a:t>
                      </a:r>
                      <a:endParaRPr lang="en-US" sz="2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32 </a:t>
                      </a:r>
                      <a:r>
                        <a:rPr lang="en-US" sz="2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</a:rPr>
                        <a:t>42.50</a:t>
                      </a:r>
                      <a:endParaRPr lang="en-US" sz="2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 6 </a:t>
                      </a:r>
                      <a:r>
                        <a:rPr lang="en-US" sz="2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</a:rPr>
                        <a:t>7.5</a:t>
                      </a:r>
                      <a:endParaRPr lang="en-US" sz="2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2522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baseline="0" dirty="0">
                          <a:latin typeface="Times New Roman" panose="02020603050405020304" pitchFamily="18" charset="0"/>
                        </a:rPr>
                        <a:t>Column Totals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7080443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70EF6D1-A5A2-FC40-8663-73EDDA08A452}"/>
              </a:ext>
            </a:extLst>
          </p:cNvPr>
          <p:cNvCxnSpPr/>
          <p:nvPr/>
        </p:nvCxnSpPr>
        <p:spPr>
          <a:xfrm flipH="1" flipV="1">
            <a:off x="3505200" y="2209800"/>
            <a:ext cx="1066800" cy="30736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EBC3F1-F536-254F-8EAF-3EACB37B09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1BB8-24A3-48E8-9B34-1C17EC2AE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457200"/>
            <a:ext cx="8534400" cy="838199"/>
          </a:xfrm>
        </p:spPr>
        <p:txBody>
          <a:bodyPr/>
          <a:lstStyle/>
          <a:p>
            <a:r>
              <a:rPr lang="en-US" dirty="0"/>
              <a:t>School discipline: solution </a:t>
            </a:r>
            <a:r>
              <a:rPr lang="en-US" sz="2400" dirty="0"/>
              <a:t>(4 of 5)</a:t>
            </a:r>
            <a:endParaRPr lang="en-US" sz="2000" b="0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3EEB5-1FBB-42C4-86EF-1559F64885F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2400" y="1094136"/>
            <a:ext cx="8839200" cy="838199"/>
          </a:xfrm>
        </p:spPr>
        <p:txBody>
          <a:bodyPr/>
          <a:lstStyle/>
          <a:p>
            <a:r>
              <a:rPr lang="en-US" b="1" dirty="0"/>
              <a:t>Step 4: Calculation of chi-square test statistic</a:t>
            </a:r>
          </a:p>
          <a:p>
            <a:r>
              <a:rPr lang="en-US" sz="2400" dirty="0"/>
              <a:t>We ignore the marginals and focus on the joint (interior) frequencies.</a:t>
            </a:r>
          </a:p>
          <a:p>
            <a:endParaRPr lang="en-US" b="1" dirty="0"/>
          </a:p>
        </p:txBody>
      </p:sp>
      <p:graphicFrame>
        <p:nvGraphicFramePr>
          <p:cNvPr id="8" name="Content Placeholder 7" descr="chi squared = the sum of, (O minus E) squared, over E = (93 minus 105.00) squared over 105.00, + (70 minus 59.50) squared over 59.50, + (12 minus 10.50) squared, over 10.50, + (87 minus 75.00) squared, over 75.00, + (32 minus 42.50) squared, over 42.50, + (6 minus 7.50) squared, over 7.50 = 1.371 + 1.853 + 0.214 + 1.920 + 2.594 + 0.300 = 8.252.">
            <a:extLst>
              <a:ext uri="{FF2B5EF4-FFF2-40B4-BE49-F238E27FC236}">
                <a16:creationId xmlns:a16="http://schemas.microsoft.com/office/drawing/2014/main" id="{100F15C5-D7F4-44F9-928E-11D25F2020A8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027288211"/>
              </p:ext>
            </p:extLst>
          </p:nvPr>
        </p:nvGraphicFramePr>
        <p:xfrm>
          <a:off x="925073" y="3409662"/>
          <a:ext cx="6466327" cy="2795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076960" imgH="3492360" progId="Equation.DSMT4">
                  <p:embed/>
                </p:oleObj>
              </mc:Choice>
              <mc:Fallback>
                <p:oleObj name="Equation" r:id="rId2" imgW="8076960" imgH="3492360" progId="Equation.DSMT4">
                  <p:embed/>
                  <p:pic>
                    <p:nvPicPr>
                      <p:cNvPr id="8" name="Content Placeholder 7" descr="chi squared = the sum of, (O minus E) squared, over E = (93 minus 105.00) squared over 105.00, + (70 minus 59.50) squared over 59.50, + (12 minus 10.50) squared, over 10.50, + (87 minus 75.00) squared, over 75.00, + (32 minus 42.50) squared, over 42.50, + (6 minus 7.50) squared, over 7.50 = 1.371 + 1.853 + 0.214 + 1.920 + 2.594 + 0.300 = 8.252.">
                        <a:extLst>
                          <a:ext uri="{FF2B5EF4-FFF2-40B4-BE49-F238E27FC236}">
                            <a16:creationId xmlns:a16="http://schemas.microsoft.com/office/drawing/2014/main" id="{100F15C5-D7F4-44F9-928E-11D25F2020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5073" y="3409662"/>
                        <a:ext cx="6466327" cy="2795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7" descr="Table is accessible to screenreaders&#10;">
            <a:extLst>
              <a:ext uri="{FF2B5EF4-FFF2-40B4-BE49-F238E27FC236}">
                <a16:creationId xmlns:a16="http://schemas.microsoft.com/office/drawing/2014/main" id="{F65B410A-7FB9-7242-AD4D-8B35A0AE6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053936"/>
              </p:ext>
            </p:extLst>
          </p:nvPr>
        </p:nvGraphicFramePr>
        <p:xfrm>
          <a:off x="902209" y="2042404"/>
          <a:ext cx="6661299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0733">
                  <a:extLst>
                    <a:ext uri="{9D8B030D-6E8A-4147-A177-3AD203B41FA5}">
                      <a16:colId xmlns:a16="http://schemas.microsoft.com/office/drawing/2014/main" val="3959862521"/>
                    </a:ext>
                  </a:extLst>
                </a:gridCol>
                <a:gridCol w="1356384">
                  <a:extLst>
                    <a:ext uri="{9D8B030D-6E8A-4147-A177-3AD203B41FA5}">
                      <a16:colId xmlns:a16="http://schemas.microsoft.com/office/drawing/2014/main" val="2857453649"/>
                    </a:ext>
                  </a:extLst>
                </a:gridCol>
                <a:gridCol w="1413227">
                  <a:extLst>
                    <a:ext uri="{9D8B030D-6E8A-4147-A177-3AD203B41FA5}">
                      <a16:colId xmlns:a16="http://schemas.microsoft.com/office/drawing/2014/main" val="4114802284"/>
                    </a:ext>
                  </a:extLst>
                </a:gridCol>
                <a:gridCol w="1900955">
                  <a:extLst>
                    <a:ext uri="{9D8B030D-6E8A-4147-A177-3AD203B41FA5}">
                      <a16:colId xmlns:a16="http://schemas.microsoft.com/office/drawing/2014/main" val="24272997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  <a:endParaRPr lang="en-US" sz="2200" b="1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endParaRPr lang="en-US" sz="2200" b="1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</a:t>
                      </a:r>
                      <a:endParaRPr lang="en-US" sz="2200" b="1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7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baseline="0" dirty="0">
                          <a:latin typeface="Times New Roman" panose="02020603050405020304" pitchFamily="18" charset="0"/>
                        </a:rPr>
                        <a:t>M</a:t>
                      </a:r>
                      <a:endParaRPr lang="en-US" sz="22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93 </a:t>
                      </a:r>
                      <a:r>
                        <a:rPr lang="en-US" sz="2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</a:rPr>
                        <a:t>105</a:t>
                      </a:r>
                      <a:endParaRPr lang="en-US" sz="2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70 </a:t>
                      </a:r>
                      <a:r>
                        <a:rPr lang="en-US" sz="2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</a:rPr>
                        <a:t>59.5</a:t>
                      </a:r>
                      <a:endParaRPr lang="en-US" sz="2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12 </a:t>
                      </a:r>
                      <a:r>
                        <a:rPr lang="en-US" sz="2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</a:rPr>
                        <a:t>10.5</a:t>
                      </a:r>
                      <a:endParaRPr lang="en-US" sz="2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22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baseline="0" dirty="0">
                          <a:latin typeface="Times New Roman" panose="02020603050405020304" pitchFamily="18" charset="0"/>
                        </a:rPr>
                        <a:t>W</a:t>
                      </a:r>
                      <a:endParaRPr lang="en-US" sz="22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87 </a:t>
                      </a:r>
                      <a:r>
                        <a:rPr lang="en-US" sz="2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</a:rPr>
                        <a:t>75</a:t>
                      </a:r>
                      <a:endParaRPr lang="en-US" sz="2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32 </a:t>
                      </a:r>
                      <a:r>
                        <a:rPr lang="en-US" sz="2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</a:rPr>
                        <a:t>42.50</a:t>
                      </a:r>
                      <a:endParaRPr lang="en-US" sz="2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 New Roman" panose="02020603050405020304" pitchFamily="18" charset="0"/>
                        </a:rPr>
                        <a:t> 6 </a:t>
                      </a:r>
                      <a:r>
                        <a:rPr lang="en-US" sz="2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</a:rPr>
                        <a:t>7.5</a:t>
                      </a:r>
                      <a:endParaRPr lang="en-US" sz="2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2522642"/>
                  </a:ext>
                </a:extLst>
              </a:tr>
            </a:tbl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2CE8E4-093D-3E43-9A90-5E15E7AB8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36CF6A-C1C3-4ABA-ACA7-1D450D43CCA9}">
  <ds:schemaRefs>
    <ds:schemaRef ds:uri="http://schemas.microsoft.com/office/2006/metadata/properties"/>
    <ds:schemaRef ds:uri="http://www.w3.org/XML/1998/namespace"/>
    <ds:schemaRef ds:uri="http://purl.org/dc/terms/"/>
    <ds:schemaRef ds:uri="2e108766-8a5d-4dd6-bf2d-0e83b2e3ea10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36261</TotalTime>
  <Words>2459</Words>
  <Application>Microsoft Office PowerPoint</Application>
  <PresentationFormat>On-screen Show (4:3)</PresentationFormat>
  <Paragraphs>410</Paragraphs>
  <Slides>33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</vt:lpstr>
      <vt:lpstr>Calibri</vt:lpstr>
      <vt:lpstr>Cambria Math</vt:lpstr>
      <vt:lpstr>Courier New</vt:lpstr>
      <vt:lpstr>Source Sans Pro</vt:lpstr>
      <vt:lpstr>STIX</vt:lpstr>
      <vt:lpstr>Times New Roman</vt:lpstr>
      <vt:lpstr>Wingdings</vt:lpstr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Equation</vt:lpstr>
      <vt:lpstr>PowerPoint Presentation</vt:lpstr>
      <vt:lpstr>Review of 11.2 A Goodness-of-Fit Test</vt:lpstr>
      <vt:lpstr>11.3 A Test of Independence</vt:lpstr>
      <vt:lpstr>A Test of Independence</vt:lpstr>
      <vt:lpstr>School discipline</vt:lpstr>
      <vt:lpstr>School discipline: solution (1 of 5)</vt:lpstr>
      <vt:lpstr>School discipline: solution (2 of 5)</vt:lpstr>
      <vt:lpstr>School discipline: solution (3 of 5)</vt:lpstr>
      <vt:lpstr>School discipline: solution (4 of 5)</vt:lpstr>
      <vt:lpstr>School discipline: solution (5 of 5)</vt:lpstr>
      <vt:lpstr>Critical value solution using a TI84</vt:lpstr>
      <vt:lpstr>Critical value solution using a TI84</vt:lpstr>
      <vt:lpstr>Critical value solution using a TI84</vt:lpstr>
      <vt:lpstr>Critical value solution using a TI84</vt:lpstr>
      <vt:lpstr>Critical value solution using a TI84</vt:lpstr>
      <vt:lpstr>Critical value solution using a TI84</vt:lpstr>
      <vt:lpstr>Critical value solution using a TI84</vt:lpstr>
      <vt:lpstr>Critical value solution using a TI84</vt:lpstr>
      <vt:lpstr>P-value solution using a TI84</vt:lpstr>
      <vt:lpstr>What-do-kids-value observed</vt:lpstr>
      <vt:lpstr>What-do-kids-value hypotheses</vt:lpstr>
      <vt:lpstr>Expected counts in two-way tables</vt:lpstr>
      <vt:lpstr>Expected counts in two-way tables</vt:lpstr>
      <vt:lpstr>Expected counts in two-way tables</vt:lpstr>
      <vt:lpstr>A matchup of observed and expected</vt:lpstr>
      <vt:lpstr>Calculating the test statistic and df</vt:lpstr>
      <vt:lpstr>Calculating the p-value</vt:lpstr>
      <vt:lpstr>Calculating the p-value</vt:lpstr>
      <vt:lpstr>Conclusion for what-do-kids-value</vt:lpstr>
      <vt:lpstr>PowerPoint Presentation</vt:lpstr>
      <vt:lpstr>PowerPoint Presentation</vt:lpstr>
      <vt:lpstr>Smoking and cholesterol</vt:lpstr>
      <vt:lpstr>PowerPoint Presentation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Statistics, 9e</dc:title>
  <dc:subject>Statistics</dc:subject>
  <dc:creator>Mann</dc:creator>
  <cp:lastModifiedBy>Victor Lee</cp:lastModifiedBy>
  <cp:revision>2016</cp:revision>
  <cp:lastPrinted>2021-11-08T11:58:29Z</cp:lastPrinted>
  <dcterms:created xsi:type="dcterms:W3CDTF">2017-04-21T14:49:46Z</dcterms:created>
  <dcterms:modified xsi:type="dcterms:W3CDTF">2024-08-07T00:41:09Z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</Properties>
</file>