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46"/>
  </p:notesMasterIdLst>
  <p:sldIdLst>
    <p:sldId id="658" r:id="rId11"/>
    <p:sldId id="524" r:id="rId12"/>
    <p:sldId id="534" r:id="rId13"/>
    <p:sldId id="668" r:id="rId14"/>
    <p:sldId id="663" r:id="rId15"/>
    <p:sldId id="664" r:id="rId16"/>
    <p:sldId id="860" r:id="rId17"/>
    <p:sldId id="861" r:id="rId18"/>
    <p:sldId id="558" r:id="rId19"/>
    <p:sldId id="560" r:id="rId20"/>
    <p:sldId id="564" r:id="rId21"/>
    <p:sldId id="566" r:id="rId22"/>
    <p:sldId id="567" r:id="rId23"/>
    <p:sldId id="864" r:id="rId24"/>
    <p:sldId id="273" r:id="rId25"/>
    <p:sldId id="274" r:id="rId26"/>
    <p:sldId id="865" r:id="rId27"/>
    <p:sldId id="576" r:id="rId28"/>
    <p:sldId id="578" r:id="rId29"/>
    <p:sldId id="580" r:id="rId30"/>
    <p:sldId id="581" r:id="rId31"/>
    <p:sldId id="583" r:id="rId32"/>
    <p:sldId id="588" r:id="rId33"/>
    <p:sldId id="592" r:id="rId34"/>
    <p:sldId id="593" r:id="rId35"/>
    <p:sldId id="595" r:id="rId36"/>
    <p:sldId id="863" r:id="rId37"/>
    <p:sldId id="597" r:id="rId38"/>
    <p:sldId id="862" r:id="rId39"/>
    <p:sldId id="598" r:id="rId40"/>
    <p:sldId id="600" r:id="rId41"/>
    <p:sldId id="601" r:id="rId42"/>
    <p:sldId id="867" r:id="rId43"/>
    <p:sldId id="868" r:id="rId44"/>
    <p:sldId id="866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8" autoAdjust="0"/>
    <p:restoredTop sz="90551" autoAdjust="0"/>
  </p:normalViewPr>
  <p:slideViewPr>
    <p:cSldViewPr>
      <p:cViewPr varScale="1">
        <p:scale>
          <a:sx n="141" d="100"/>
          <a:sy n="141" d="100"/>
        </p:scale>
        <p:origin x="536" y="184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3/5/23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5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3caad2_0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3caad2_0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96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c3caad2_0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c3caad2_0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5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2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94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78" y="457200"/>
            <a:ext cx="8543926" cy="975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196E78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s"/>
          <p:cNvSpPr>
            <a:spLocks noGrp="1"/>
          </p:cNvSpPr>
          <p:nvPr>
            <p:ph sz="quarter" idx="10" hasCustomPrompt="1"/>
          </p:nvPr>
        </p:nvSpPr>
        <p:spPr>
          <a:xfrm>
            <a:off x="304800" y="1432560"/>
            <a:ext cx="8534400" cy="4815840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800" b="0" i="0" baseline="0">
                <a:latin typeface="+mn-lt"/>
                <a:ea typeface="Calibri" charset="0"/>
                <a:cs typeface="Calibri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600" b="0" i="0"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24"/>
              </a:spcBef>
              <a:defRPr sz="2400" b="0" i="0">
                <a:latin typeface="+mn-lt"/>
                <a:ea typeface="Source Sans Pro" charset="0"/>
                <a:cs typeface="Source Sans Pro" charset="0"/>
              </a:defRPr>
            </a:lvl3pPr>
            <a:lvl4pPr>
              <a:defRPr sz="2489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489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Click to add text or image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41320" y="6419851"/>
            <a:ext cx="327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 rtl="0" eaLnBrk="1" latinLnBrk="0" hangingPunct="1">
              <a:buNone/>
            </a:pPr>
            <a:r>
              <a:rPr lang="en-US" sz="1200" b="0" i="0" kern="12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Copyright ©2021 John Wiley &amp; Sons, Inc.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275657" y="6438773"/>
            <a:ext cx="559780" cy="25807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algn="ctr" defTabSz="914400" rtl="0" eaLnBrk="1" latinLnBrk="0" hangingPunct="1">
              <a:defRPr/>
            </a:pPr>
            <a:fld id="{6F94BB01-2447-4377-8194-F82F4D072C18}" type="slidenum">
              <a:rPr lang="en-US" sz="1200" b="0" i="0" kern="1200" smtClean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pPr marL="0" algn="ctr" defTabSz="914400" rtl="0" eaLnBrk="1" latinLnBrk="0" hangingPunct="1">
                <a:defRPr/>
              </a:pPr>
              <a:t>‹#›</a:t>
            </a:fld>
            <a:endParaRPr lang="en-US" sz="1200" b="0" i="0" kern="1200" dirty="0">
              <a:solidFill>
                <a:schemeClr val="tx1">
                  <a:tint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95835" y="6438900"/>
            <a:ext cx="1066800" cy="25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33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1" r:id="rId9"/>
    <p:sldLayoutId id="2147484003" r:id="rId10"/>
    <p:sldLayoutId id="2147484002" r:id="rId11"/>
    <p:sldLayoutId id="2147484005" r:id="rId12"/>
    <p:sldLayoutId id="214748400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ega_Millions" TargetMode="Externa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ga_Mill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wmf"/><Relationship Id="rId7" Type="http://schemas.openxmlformats.org/officeDocument/2006/relationships/image" Target="../media/image46.jpeg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Sections 4.4-4.5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2400" y="838200"/>
            <a:ext cx="8839200" cy="1600200"/>
          </a:xfrm>
        </p:spPr>
        <p:txBody>
          <a:bodyPr/>
          <a:lstStyle/>
          <a:p>
            <a:r>
              <a:rPr lang="en-US" sz="3200" b="1" dirty="0"/>
              <a:t>Union of Events and the Addition Rules</a:t>
            </a:r>
          </a:p>
          <a:p>
            <a:r>
              <a:rPr lang="en-US" sz="3200" b="1" dirty="0"/>
              <a:t>Counting Rules, Combinations, and Permutations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1326"/>
            <a:ext cx="8534400" cy="838199"/>
          </a:xfrm>
        </p:spPr>
        <p:txBody>
          <a:bodyPr/>
          <a:lstStyle/>
          <a:p>
            <a:r>
              <a:rPr lang="en-US" dirty="0"/>
              <a:t>Example 4-26: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143521"/>
            <a:ext cx="8534400" cy="2601427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</a:rPr>
              <a:t>There are </a:t>
            </a:r>
          </a:p>
          <a:p>
            <a:r>
              <a:rPr lang="en-US" sz="2400" dirty="0">
                <a:latin typeface="Times New Roman" pitchFamily="18" charset="0"/>
              </a:rPr>
              <a:t>150 females </a:t>
            </a:r>
          </a:p>
          <a:p>
            <a:r>
              <a:rPr lang="en-US" sz="2400" dirty="0">
                <a:latin typeface="Times New Roman" pitchFamily="18" charset="0"/>
              </a:rPr>
              <a:t>170 who like coffee</a:t>
            </a:r>
          </a:p>
          <a:p>
            <a:r>
              <a:rPr lang="en-US" sz="2400" dirty="0">
                <a:latin typeface="Times New Roman" pitchFamily="18" charset="0"/>
              </a:rPr>
              <a:t>60 females who like coffee.</a:t>
            </a:r>
          </a:p>
          <a:p>
            <a:r>
              <a:rPr lang="en-US" sz="2400" dirty="0">
                <a:latin typeface="Times New Roman" pitchFamily="18" charset="0"/>
              </a:rPr>
              <a:t>Thus, the number of employees who are either female or like coffee or both is:</a:t>
            </a:r>
          </a:p>
        </p:txBody>
      </p:sp>
      <p:graphicFrame>
        <p:nvGraphicFramePr>
          <p:cNvPr id="10" name="Content Placeholder 9" descr="150 + 170 minus 60 = 260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5522127"/>
              </p:ext>
            </p:extLst>
          </p:nvPr>
        </p:nvGraphicFramePr>
        <p:xfrm>
          <a:off x="2743200" y="3744949"/>
          <a:ext cx="2616174" cy="29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279360" progId="Equation.DSMT4">
                  <p:embed/>
                </p:oleObj>
              </mc:Choice>
              <mc:Fallback>
                <p:oleObj name="Equation" r:id="rId2" imgW="2489040" imgH="279360" progId="Equation.DSMT4">
                  <p:embed/>
                  <p:pic>
                    <p:nvPicPr>
                      <p:cNvPr id="10" name="Content Placeholder 9" descr="150 + 170 minus 60 = 26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44949"/>
                        <a:ext cx="2616174" cy="293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6" descr="Table is accessible to screenreaders">
            <a:extLst>
              <a:ext uri="{FF2B5EF4-FFF2-40B4-BE49-F238E27FC236}">
                <a16:creationId xmlns:a16="http://schemas.microsoft.com/office/drawing/2014/main" id="{06670DB9-C35C-9DE5-F8F7-70216415F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568555"/>
              </p:ext>
            </p:extLst>
          </p:nvPr>
        </p:nvGraphicFramePr>
        <p:xfrm>
          <a:off x="762000" y="4370788"/>
          <a:ext cx="7467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Coffee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290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440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D25138C-FF9D-3BEF-F295-D9160D990600}"/>
              </a:ext>
            </a:extLst>
          </p:cNvPr>
          <p:cNvSpPr/>
          <p:nvPr/>
        </p:nvSpPr>
        <p:spPr>
          <a:xfrm>
            <a:off x="2895600" y="5473732"/>
            <a:ext cx="685800" cy="4883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262857-F4E7-2B01-084F-3BE323DA8207}"/>
              </a:ext>
            </a:extLst>
          </p:cNvPr>
          <p:cNvSpPr/>
          <p:nvPr/>
        </p:nvSpPr>
        <p:spPr>
          <a:xfrm>
            <a:off x="7571282" y="5112468"/>
            <a:ext cx="685800" cy="4883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00104F-B7DF-555D-8DD4-B571D5A5A7E6}"/>
              </a:ext>
            </a:extLst>
          </p:cNvPr>
          <p:cNvSpPr/>
          <p:nvPr/>
        </p:nvSpPr>
        <p:spPr>
          <a:xfrm>
            <a:off x="2895600" y="5040625"/>
            <a:ext cx="685800" cy="4883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580A7-E8DE-67DF-323B-725EDECC81BE}"/>
              </a:ext>
            </a:extLst>
          </p:cNvPr>
          <p:cNvSpPr txBox="1"/>
          <p:nvPr/>
        </p:nvSpPr>
        <p:spPr>
          <a:xfrm>
            <a:off x="10886" y="598065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add the frequencies for “females” and “like coffee”, we have counted “females” who “like coffee” twice. So we subtract them off.</a:t>
            </a:r>
          </a:p>
        </p:txBody>
      </p:sp>
      <p:pic>
        <p:nvPicPr>
          <p:cNvPr id="18" name="Content Placeholder 2" descr="Venn diagram contained in rectangle consists of circle for females intersecting with circle for likes regular coffee forming union.&#10;">
            <a:extLst>
              <a:ext uri="{FF2B5EF4-FFF2-40B4-BE49-F238E27FC236}">
                <a16:creationId xmlns:a16="http://schemas.microsoft.com/office/drawing/2014/main" id="{0D748B92-B3D9-C1B5-D039-34870E384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31"/>
          <a:stretch/>
        </p:blipFill>
        <p:spPr bwMode="auto">
          <a:xfrm>
            <a:off x="4735660" y="967405"/>
            <a:ext cx="3521422" cy="19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2679"/>
            <a:ext cx="8534400" cy="838199"/>
          </a:xfrm>
        </p:spPr>
        <p:txBody>
          <a:bodyPr/>
          <a:lstStyle/>
          <a:p>
            <a:r>
              <a:rPr lang="en-US" dirty="0"/>
              <a:t>Example 4-27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219200"/>
            <a:ext cx="8534400" cy="5137150"/>
          </a:xfrm>
        </p:spPr>
        <p:txBody>
          <a:bodyPr/>
          <a:lstStyle/>
          <a:p>
            <a:r>
              <a:rPr lang="en-US" dirty="0"/>
              <a:t>A university president has proposed that all students must take a course in ethics as a requirement for graduation.</a:t>
            </a:r>
          </a:p>
          <a:p>
            <a:r>
              <a:rPr lang="en-US" dirty="0"/>
              <a:t>Three hundred faculty members  and students from this university were asked about their opinion on this issue.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Find the probability that a random person from these 300 persons is a faculty member or is in favor of this proposal.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AEC343B6-1803-F735-B4B3-FEC0B94DB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54616"/>
              </p:ext>
            </p:extLst>
          </p:nvPr>
        </p:nvGraphicFramePr>
        <p:xfrm>
          <a:off x="457200" y="3200400"/>
          <a:ext cx="7924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Favor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Oppose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Neutral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itchFamily="18" charset="0"/>
                        </a:rPr>
                        <a:t>Faculty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sz="2400" baseline="0" dirty="0">
                          <a:latin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sz="2400" baseline="0" dirty="0">
                          <a:latin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itchFamily="18" charset="0"/>
                        </a:rPr>
                        <a:t>Student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sz="2400" baseline="0" dirty="0">
                          <a:latin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itchFamily="18" charset="0"/>
                        </a:rPr>
                        <a:t>230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8627"/>
            <a:ext cx="8534400" cy="838199"/>
          </a:xfrm>
        </p:spPr>
        <p:txBody>
          <a:bodyPr/>
          <a:lstStyle/>
          <a:p>
            <a:r>
              <a:rPr lang="en-GB" dirty="0"/>
              <a:t>Example 4-27: Solution</a:t>
            </a:r>
            <a:endParaRPr lang="en-US" dirty="0"/>
          </a:p>
        </p:txBody>
      </p:sp>
      <p:graphicFrame>
        <p:nvGraphicFramePr>
          <p:cNvPr id="13" name="Content Placeholder 12" descr="P of faculty = 70 over 300 = 0.2333. P in favor = 135 over 300 = 0.4500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030035690"/>
              </p:ext>
            </p:extLst>
          </p:nvPr>
        </p:nvGraphicFramePr>
        <p:xfrm>
          <a:off x="978602" y="3167704"/>
          <a:ext cx="2907247" cy="124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1320480" progId="Equation.DSMT4">
                  <p:embed/>
                </p:oleObj>
              </mc:Choice>
              <mc:Fallback>
                <p:oleObj name="Equation" r:id="rId2" imgW="3085920" imgH="1320480" progId="Equation.DSMT4">
                  <p:embed/>
                  <p:pic>
                    <p:nvPicPr>
                      <p:cNvPr id="13" name="Content Placeholder 12" descr="P of faculty = 70 over 300 = 0.2333. P in favor = 135 over 300 = 0.450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02" y="3167704"/>
                        <a:ext cx="2907247" cy="1244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 descr="P of faculty in favor = 45 over 300 = 0.1500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53719589"/>
              </p:ext>
            </p:extLst>
          </p:nvPr>
        </p:nvGraphicFramePr>
        <p:xfrm>
          <a:off x="978602" y="4308824"/>
          <a:ext cx="4100695" cy="61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634680" progId="Equation.DSMT4">
                  <p:embed/>
                </p:oleObj>
              </mc:Choice>
              <mc:Fallback>
                <p:oleObj name="Equation" r:id="rId4" imgW="4267080" imgH="634680" progId="Equation.DSMT4">
                  <p:embed/>
                  <p:pic>
                    <p:nvPicPr>
                      <p:cNvPr id="15" name="Content Placeholder 14" descr="P of faculty in favor = 45 over 300 = 0.150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02" y="4308824"/>
                        <a:ext cx="4100695" cy="610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76200" y="4919047"/>
            <a:ext cx="8534400" cy="381000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</a:rPr>
              <a:t>Using the addition rule, we obtain</a:t>
            </a:r>
          </a:p>
        </p:txBody>
      </p:sp>
      <p:graphicFrame>
        <p:nvGraphicFramePr>
          <p:cNvPr id="17" name="Content Placeholder 16" descr="P of faculty in favor = P of faculty + P in favor minus P of, faculty and in favor = 0.2333 + 0.4500 minus 0.1500 =0.5333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84164777"/>
              </p:ext>
            </p:extLst>
          </p:nvPr>
        </p:nvGraphicFramePr>
        <p:xfrm>
          <a:off x="609600" y="5415081"/>
          <a:ext cx="8001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0" imgH="711000" progId="Equation.DSMT4">
                  <p:embed/>
                </p:oleObj>
              </mc:Choice>
              <mc:Fallback>
                <p:oleObj name="Equation" r:id="rId6" imgW="8001000" imgH="711000" progId="Equation.DSMT4">
                  <p:embed/>
                  <p:pic>
                    <p:nvPicPr>
                      <p:cNvPr id="17" name="Content Placeholder 16" descr="P of faculty in favor = P of faculty + P in favor minus P of, faculty and in favor = 0.2333 + 0.4500 minus 0.1500 =0.533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5081"/>
                        <a:ext cx="8001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Content Placeholder 6" descr="Table is accessible to screenreaders">
            <a:extLst>
              <a:ext uri="{FF2B5EF4-FFF2-40B4-BE49-F238E27FC236}">
                <a16:creationId xmlns:a16="http://schemas.microsoft.com/office/drawing/2014/main" id="{CA7ABC94-32C6-5CAE-DF51-DF295EA54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02022"/>
              </p:ext>
            </p:extLst>
          </p:nvPr>
        </p:nvGraphicFramePr>
        <p:xfrm>
          <a:off x="897432" y="1223870"/>
          <a:ext cx="7924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Favor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Oppose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Neutral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itchFamily="18" charset="0"/>
                        </a:rPr>
                        <a:t>Faculty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sz="2400" baseline="0" dirty="0">
                          <a:latin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sz="2400" baseline="0" dirty="0">
                          <a:latin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itchFamily="18" charset="0"/>
                        </a:rPr>
                        <a:t>Student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sz="2400" baseline="0" dirty="0">
                          <a:latin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itchFamily="18" charset="0"/>
                        </a:rPr>
                        <a:t>230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Times New Roman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AD786D1-C2A7-2AE7-F6B8-44DD4DDC6711}"/>
              </a:ext>
            </a:extLst>
          </p:cNvPr>
          <p:cNvSpPr/>
          <p:nvPr/>
        </p:nvSpPr>
        <p:spPr>
          <a:xfrm>
            <a:off x="8103302" y="1676488"/>
            <a:ext cx="888298" cy="16062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F68573-2387-937B-A472-705F16D8663B}"/>
              </a:ext>
            </a:extLst>
          </p:cNvPr>
          <p:cNvSpPr/>
          <p:nvPr/>
        </p:nvSpPr>
        <p:spPr>
          <a:xfrm>
            <a:off x="2438400" y="2522980"/>
            <a:ext cx="6705599" cy="6447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39E671-0CB4-D20D-D051-9FC98DA59C06}"/>
              </a:ext>
            </a:extLst>
          </p:cNvPr>
          <p:cNvSpPr/>
          <p:nvPr/>
        </p:nvSpPr>
        <p:spPr>
          <a:xfrm>
            <a:off x="3019010" y="1654100"/>
            <a:ext cx="685800" cy="4883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61AB3-A224-4D46-DAAD-B92DC47F10BD}"/>
              </a:ext>
            </a:extLst>
          </p:cNvPr>
          <p:cNvSpPr txBox="1"/>
          <p:nvPr/>
        </p:nvSpPr>
        <p:spPr>
          <a:xfrm>
            <a:off x="609600" y="6413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B5F1-4687-1B97-3DC6-0FDCC4C4E70A}"/>
              </a:ext>
            </a:extLst>
          </p:cNvPr>
          <p:cNvSpPr txBox="1"/>
          <p:nvPr/>
        </p:nvSpPr>
        <p:spPr>
          <a:xfrm>
            <a:off x="188617" y="6413044"/>
            <a:ext cx="843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in last example, we used counts (frequencies), while here we use probabilities.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 animBg="1"/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227"/>
            <a:ext cx="8534400" cy="838199"/>
          </a:xfrm>
        </p:spPr>
        <p:txBody>
          <a:bodyPr/>
          <a:lstStyle/>
          <a:p>
            <a:r>
              <a:rPr lang="en-US" dirty="0"/>
              <a:t>Example 4-28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990600"/>
            <a:ext cx="8534400" cy="1679057"/>
          </a:xfrm>
        </p:spPr>
        <p:txBody>
          <a:bodyPr/>
          <a:lstStyle/>
          <a:p>
            <a:r>
              <a:rPr lang="en-US" dirty="0"/>
              <a:t>In a group of 2500 persons, 1400 are female, 600 are vegetarian, and 400 are female and vegetarian.</a:t>
            </a:r>
          </a:p>
          <a:p>
            <a:r>
              <a:rPr lang="en-US" dirty="0"/>
              <a:t>What is the probability that a randomly selected person from this group is a male or vegetarian?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Our first step is to create the table and begin to fill it.</a:t>
            </a:r>
          </a:p>
          <a:p>
            <a:r>
              <a:rPr lang="en-US" dirty="0"/>
              <a:t>Our next step is to complete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49BFCC-9232-AEB0-629F-D9474B7D8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47913"/>
              </p:ext>
            </p:extLst>
          </p:nvPr>
        </p:nvGraphicFramePr>
        <p:xfrm>
          <a:off x="268357" y="2770830"/>
          <a:ext cx="41897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443">
                  <a:extLst>
                    <a:ext uri="{9D8B030D-6E8A-4147-A177-3AD203B41FA5}">
                      <a16:colId xmlns:a16="http://schemas.microsoft.com/office/drawing/2014/main" val="10618040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36921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48535448"/>
                    </a:ext>
                  </a:extLst>
                </a:gridCol>
                <a:gridCol w="724313">
                  <a:extLst>
                    <a:ext uri="{9D8B030D-6E8A-4147-A177-3AD203B41FA5}">
                      <a16:colId xmlns:a16="http://schemas.microsoft.com/office/drawing/2014/main" val="246058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Gender\veg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 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7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1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720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CACFF3-38C6-F050-FEFD-D6D3EE74F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0565"/>
              </p:ext>
            </p:extLst>
          </p:nvPr>
        </p:nvGraphicFramePr>
        <p:xfrm>
          <a:off x="4665773" y="2770830"/>
          <a:ext cx="41897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443">
                  <a:extLst>
                    <a:ext uri="{9D8B030D-6E8A-4147-A177-3AD203B41FA5}">
                      <a16:colId xmlns:a16="http://schemas.microsoft.com/office/drawing/2014/main" val="10618040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36921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48535448"/>
                    </a:ext>
                  </a:extLst>
                </a:gridCol>
                <a:gridCol w="724313">
                  <a:extLst>
                    <a:ext uri="{9D8B030D-6E8A-4147-A177-3AD203B41FA5}">
                      <a16:colId xmlns:a16="http://schemas.microsoft.com/office/drawing/2014/main" val="246058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Gender\veg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 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7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1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720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227"/>
            <a:ext cx="8534400" cy="838199"/>
          </a:xfrm>
        </p:spPr>
        <p:txBody>
          <a:bodyPr/>
          <a:lstStyle/>
          <a:p>
            <a:r>
              <a:rPr lang="en-US" dirty="0"/>
              <a:t>Example 4-28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990600"/>
            <a:ext cx="8534400" cy="1679057"/>
          </a:xfrm>
        </p:spPr>
        <p:txBody>
          <a:bodyPr/>
          <a:lstStyle/>
          <a:p>
            <a:r>
              <a:rPr lang="en-US" dirty="0"/>
              <a:t>In a group of 2500 persons, 1400 are female, 600 are vegetarian, and 400 are female and vegetarian.</a:t>
            </a:r>
          </a:p>
          <a:p>
            <a:r>
              <a:rPr lang="en-US" dirty="0"/>
              <a:t>What is the probability that a randomly selected person from this group is a male or vegetarian?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13" descr="P of male or vegetarian = P of male, + P of vegetarian, minus P of, male and vegetarian = 0.44 + 0.24 minus 0.08 = 0,60.">
            <a:extLst>
              <a:ext uri="{FF2B5EF4-FFF2-40B4-BE49-F238E27FC236}">
                <a16:creationId xmlns:a16="http://schemas.microsoft.com/office/drawing/2014/main" id="{33DFFEF7-172A-C9EE-56F5-92F5E56E5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" y="5222512"/>
          <a:ext cx="8166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65880" imgH="711000" progId="Equation.DSMT4">
                  <p:embed/>
                </p:oleObj>
              </mc:Choice>
              <mc:Fallback>
                <p:oleObj name="Equation" r:id="rId2" imgW="8165880" imgH="711000" progId="Equation.DSMT4">
                  <p:embed/>
                  <p:pic>
                    <p:nvPicPr>
                      <p:cNvPr id="7" name="Content Placeholder 13" descr="P of male or vegetarian = P of male, + P of vegetarian, minus P of, male and vegetarian = 0.44 + 0.24 minus 0.08 = 0,60.">
                        <a:extLst>
                          <a:ext uri="{FF2B5EF4-FFF2-40B4-BE49-F238E27FC236}">
                            <a16:creationId xmlns:a16="http://schemas.microsoft.com/office/drawing/2014/main" id="{33DFFEF7-172A-C9EE-56F5-92F5E56E5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5222512"/>
                        <a:ext cx="8166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A6A8D0-54E4-7474-4598-D1D2EA066F9E}"/>
              </a:ext>
            </a:extLst>
          </p:cNvPr>
          <p:cNvSpPr txBox="1">
            <a:spLocks/>
          </p:cNvSpPr>
          <p:nvPr/>
        </p:nvSpPr>
        <p:spPr>
          <a:xfrm>
            <a:off x="268357" y="4666887"/>
            <a:ext cx="8534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Using the first addition rule, we obtain: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5AE1653-51F7-090E-CC94-2AB34858C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7200"/>
              </p:ext>
            </p:extLst>
          </p:nvPr>
        </p:nvGraphicFramePr>
        <p:xfrm>
          <a:off x="246586" y="2910160"/>
          <a:ext cx="41897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443">
                  <a:extLst>
                    <a:ext uri="{9D8B030D-6E8A-4147-A177-3AD203B41FA5}">
                      <a16:colId xmlns:a16="http://schemas.microsoft.com/office/drawing/2014/main" val="10618040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36921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48535448"/>
                    </a:ext>
                  </a:extLst>
                </a:gridCol>
                <a:gridCol w="724313">
                  <a:extLst>
                    <a:ext uri="{9D8B030D-6E8A-4147-A177-3AD203B41FA5}">
                      <a16:colId xmlns:a16="http://schemas.microsoft.com/office/drawing/2014/main" val="246058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Gender\veg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 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7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1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72098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46403F99-D526-6B61-8570-36DF53E94DB4}"/>
              </a:ext>
            </a:extLst>
          </p:cNvPr>
          <p:cNvSpPr/>
          <p:nvPr/>
        </p:nvSpPr>
        <p:spPr>
          <a:xfrm>
            <a:off x="3646595" y="3651840"/>
            <a:ext cx="778742" cy="3724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3FC2BD-8404-936F-3EE3-74FECFF770B8}"/>
              </a:ext>
            </a:extLst>
          </p:cNvPr>
          <p:cNvSpPr/>
          <p:nvPr/>
        </p:nvSpPr>
        <p:spPr>
          <a:xfrm>
            <a:off x="1750914" y="4068457"/>
            <a:ext cx="590550" cy="2687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73885B-8B0E-ABC8-901D-CE2E07B64F64}"/>
              </a:ext>
            </a:extLst>
          </p:cNvPr>
          <p:cNvSpPr/>
          <p:nvPr/>
        </p:nvSpPr>
        <p:spPr>
          <a:xfrm>
            <a:off x="1757392" y="3693577"/>
            <a:ext cx="590550" cy="2687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6EEB82-F679-343E-0003-E97990BF6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22"/>
          <a:stretch/>
        </p:blipFill>
        <p:spPr>
          <a:xfrm>
            <a:off x="4812678" y="4024292"/>
            <a:ext cx="4013200" cy="5863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FE094B-C9E3-03E0-3048-4B367BA88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79" b="30196"/>
          <a:stretch/>
        </p:blipFill>
        <p:spPr>
          <a:xfrm>
            <a:off x="4788185" y="3337910"/>
            <a:ext cx="4013200" cy="710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3A9C5-C3DB-8324-2108-D6251A1E5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255"/>
          <a:stretch/>
        </p:blipFill>
        <p:spPr>
          <a:xfrm>
            <a:off x="4812678" y="2743517"/>
            <a:ext cx="4013200" cy="6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Contingency Table Practice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300" y="1142988"/>
            <a:ext cx="8915400" cy="50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/>
                </a:solidFill>
              </a:rPr>
              <a:t>What is the probability that a randomly sampled student thinks marijuana should be legalized </a:t>
            </a:r>
            <a:r>
              <a:rPr lang="en" sz="2200" u="sng" dirty="0">
                <a:solidFill>
                  <a:schemeClr val="accent1"/>
                </a:solidFill>
              </a:rPr>
              <a:t>or</a:t>
            </a:r>
            <a:r>
              <a:rPr lang="en" sz="2200" dirty="0">
                <a:solidFill>
                  <a:schemeClr val="accent1"/>
                </a:solidFill>
              </a:rPr>
              <a:t> they agree with their parents' political views?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200" dirty="0">
                <a:solidFill>
                  <a:schemeClr val="accent1"/>
                </a:solidFill>
              </a:rPr>
              <a:t>Hint: there may be more than one correct answer.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" sz="2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" sz="2100" dirty="0">
                <a:solidFill>
                  <a:srgbClr val="000000"/>
                </a:solidFill>
              </a:rPr>
              <a:t>(a) (36 + 40 - 78) / 165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000000"/>
                </a:solidFill>
              </a:rPr>
              <a:t>(b) (114 + 118 - 78) / 165</a:t>
            </a:r>
            <a:endParaRPr sz="2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" sz="2100" dirty="0">
                <a:solidFill>
                  <a:srgbClr val="000000"/>
                </a:solidFill>
              </a:rPr>
              <a:t>(c) (36 + 40 + 78)  / 165</a:t>
            </a:r>
            <a:endParaRPr sz="2100" dirty="0">
              <a:solidFill>
                <a:srgbClr val="000000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19400"/>
            <a:ext cx="5232676" cy="159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73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solidFill>
                  <a:schemeClr val="accent1"/>
                </a:solidFill>
              </a:rPr>
              <a:t>Contingency Table Practice solution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86800" cy="50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/>
                </a:solidFill>
              </a:rPr>
              <a:t>What is the probability that a randomly sampled student thinks marijuana should be legalized </a:t>
            </a:r>
            <a:r>
              <a:rPr lang="en" sz="2200" u="sng" dirty="0">
                <a:solidFill>
                  <a:schemeClr val="accent1"/>
                </a:solidFill>
              </a:rPr>
              <a:t>or</a:t>
            </a:r>
            <a:r>
              <a:rPr lang="en" sz="2200" dirty="0">
                <a:solidFill>
                  <a:schemeClr val="accent1"/>
                </a:solidFill>
              </a:rPr>
              <a:t> they agree with their parents' political views?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/>
                </a:solidFill>
              </a:rPr>
              <a:t>Hint: there may be more than one correct answer.</a:t>
            </a:r>
            <a:endParaRPr sz="22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</a:rPr>
              <a:t>(a) (36 + 40 - 78) / 165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100" dirty="0">
                <a:solidFill>
                  <a:schemeClr val="accent2"/>
                </a:solidFill>
              </a:rPr>
              <a:t>(b) (114 + 118 - 78) / 165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100" dirty="0">
                <a:solidFill>
                  <a:schemeClr val="accent2"/>
                </a:solidFill>
              </a:rPr>
              <a:t>(c) (36 + 40 + 78)  / 165</a:t>
            </a: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2956064"/>
            <a:ext cx="5232676" cy="15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67C7B2-C21A-9883-18C2-52F7F6BCCCD0}"/>
              </a:ext>
            </a:extLst>
          </p:cNvPr>
          <p:cNvSpPr txBox="1"/>
          <p:nvPr/>
        </p:nvSpPr>
        <p:spPr>
          <a:xfrm>
            <a:off x="3151414" y="473274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example illustrates that if you work with the interior (joint) frequencies or probabilities,</a:t>
            </a:r>
          </a:p>
          <a:p>
            <a:r>
              <a:rPr lang="en-US" sz="2400" dirty="0"/>
              <a:t>the events are mutually exclusive, so only addition is used, no subtraction.</a:t>
            </a:r>
          </a:p>
        </p:txBody>
      </p:sp>
    </p:spTree>
    <p:extLst>
      <p:ext uri="{BB962C8B-B14F-4D97-AF65-F5344CB8AC3E}">
        <p14:creationId xmlns:p14="http://schemas.microsoft.com/office/powerpoint/2010/main" val="8480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58D4-C234-825C-F79E-FD90AB05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142999"/>
          </a:xfrm>
        </p:spPr>
        <p:txBody>
          <a:bodyPr>
            <a:normAutofit fontScale="90000"/>
          </a:bodyPr>
          <a:lstStyle/>
          <a:p>
            <a:r>
              <a:rPr lang="en-US" dirty="0"/>
              <a:t>4.6 </a:t>
            </a:r>
            <a:r>
              <a:rPr lang="en-US" sz="4000" b="1" dirty="0"/>
              <a:t>Counting Rule, Factorials, Combinations, and Permutations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91F0-56EF-FACA-E40F-6ECA0FA956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905000"/>
            <a:ext cx="8839200" cy="1981200"/>
          </a:xfrm>
        </p:spPr>
        <p:txBody>
          <a:bodyPr/>
          <a:lstStyle/>
          <a:p>
            <a:r>
              <a:rPr lang="en-US" dirty="0"/>
              <a:t>The multiplication principle is fundamental.</a:t>
            </a:r>
          </a:p>
          <a:p>
            <a:r>
              <a:rPr lang="en-US" dirty="0"/>
              <a:t>Some important considerations are whether: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have replacement or not;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elements you are counting are ordered or not.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7E6CD-A2D7-99C4-D628-0B08F8BC3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220E-BE9C-6D46-6751-2A42C005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2056704"/>
            <a:ext cx="8534400" cy="1372296"/>
          </a:xfrm>
        </p:spPr>
        <p:txBody>
          <a:bodyPr/>
          <a:lstStyle/>
          <a:p>
            <a:r>
              <a:rPr lang="en-US" dirty="0"/>
              <a:t>If an experiment consists of three steps and if the first step can result in </a:t>
            </a:r>
            <a:r>
              <a:rPr lang="en-US" i="1" dirty="0"/>
              <a:t>m</a:t>
            </a:r>
            <a:r>
              <a:rPr lang="en-US" dirty="0"/>
              <a:t> outcomes, the second step in </a:t>
            </a:r>
            <a:r>
              <a:rPr lang="en-US" i="1" dirty="0"/>
              <a:t>n</a:t>
            </a:r>
            <a:r>
              <a:rPr lang="en-US" dirty="0"/>
              <a:t> outcomes, and the third in </a:t>
            </a:r>
            <a:r>
              <a:rPr lang="en-US" i="1" dirty="0"/>
              <a:t>k</a:t>
            </a:r>
            <a:r>
              <a:rPr lang="en-US" dirty="0"/>
              <a:t> outcomes,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very important part to be aware of us that you are assuming </a:t>
            </a:r>
            <a:r>
              <a:rPr lang="en-US" b="1" dirty="0">
                <a:solidFill>
                  <a:schemeClr val="tx2"/>
                </a:solidFill>
              </a:rPr>
              <a:t>replacement</a:t>
            </a:r>
            <a:r>
              <a:rPr lang="en-US" dirty="0"/>
              <a:t> when using this rule.</a:t>
            </a:r>
          </a:p>
        </p:txBody>
      </p:sp>
      <p:graphicFrame>
        <p:nvGraphicFramePr>
          <p:cNvPr id="11" name="Content Placeholder 10" descr="Total outcomes from the experiment = m times n times k. 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52260526"/>
              </p:ext>
            </p:extLst>
          </p:nvPr>
        </p:nvGraphicFramePr>
        <p:xfrm>
          <a:off x="1034690" y="3527716"/>
          <a:ext cx="6619328" cy="40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19840" imgH="419040" progId="Equation.DSMT4">
                  <p:embed/>
                </p:oleObj>
              </mc:Choice>
              <mc:Fallback>
                <p:oleObj name="Equation" r:id="rId2" imgW="6819840" imgH="419040" progId="Equation.DSMT4">
                  <p:embed/>
                  <p:pic>
                    <p:nvPicPr>
                      <p:cNvPr id="11" name="Content Placeholder 10" descr="Total outcomes from the experiment = m times n times k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690" y="3527716"/>
                        <a:ext cx="6619328" cy="406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95AA1B-5354-DF18-617A-BABDA1EE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Counting Rule to Find Total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7042"/>
            <a:ext cx="8534400" cy="838199"/>
          </a:xfrm>
        </p:spPr>
        <p:txBody>
          <a:bodyPr/>
          <a:lstStyle/>
          <a:p>
            <a:r>
              <a:rPr lang="en-GB" dirty="0"/>
              <a:t>Example 4-31: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433336"/>
            <a:ext cx="8534400" cy="226312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Consider three tosses of a coin. How many total outcomes does this experiment have?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Times New Roman" pitchFamily="18" charset="0"/>
              </a:rPr>
              <a:t>The experiment of tossing a coin three times has three steps: the first toss, the second toss, and the third toss.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Times New Roman" pitchFamily="18" charset="0"/>
              </a:rPr>
              <a:t> Each step has two outcomes: a head and a tail. Thus,</a:t>
            </a:r>
          </a:p>
        </p:txBody>
      </p:sp>
      <p:graphicFrame>
        <p:nvGraphicFramePr>
          <p:cNvPr id="12" name="Content Placeholder 11" descr="Total outcomes for three tosses of a coin = 2 times 2 times 2 = 8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66790998"/>
              </p:ext>
            </p:extLst>
          </p:nvPr>
        </p:nvGraphicFramePr>
        <p:xfrm>
          <a:off x="785091" y="3868257"/>
          <a:ext cx="757381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31120" imgH="419040" progId="Equation.DSMT4">
                  <p:embed/>
                </p:oleObj>
              </mc:Choice>
              <mc:Fallback>
                <p:oleObj name="Equation" r:id="rId2" imgW="8331120" imgH="419040" progId="Equation.DSMT4">
                  <p:embed/>
                  <p:pic>
                    <p:nvPicPr>
                      <p:cNvPr id="12" name="Content Placeholder 11" descr="Total outcomes for three tosses of a coin = 2 times 2 times 2 = 8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1" y="3868257"/>
                        <a:ext cx="757381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4421055"/>
            <a:ext cx="8534400" cy="4699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The eight outcomes for this experiment are</a:t>
            </a:r>
          </a:p>
        </p:txBody>
      </p:sp>
      <p:graphicFrame>
        <p:nvGraphicFramePr>
          <p:cNvPr id="14" name="Content Placeholder 13" descr="H H H, H H T, H T H, H T T, T H H, T H T, T T H, and T T T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35560053"/>
              </p:ext>
            </p:extLst>
          </p:nvPr>
        </p:nvGraphicFramePr>
        <p:xfrm>
          <a:off x="656551" y="5049050"/>
          <a:ext cx="7830899" cy="41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88040" imgH="419040" progId="Equation.DSMT4">
                  <p:embed/>
                </p:oleObj>
              </mc:Choice>
              <mc:Fallback>
                <p:oleObj name="Equation" r:id="rId4" imgW="7988040" imgH="419040" progId="Equation.DSMT4">
                  <p:embed/>
                  <p:pic>
                    <p:nvPicPr>
                      <p:cNvPr id="14" name="Content Placeholder 13" descr="H H H, H H T, H T H, H T T, T H H, T H T, T T H, and T T 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51" y="5049050"/>
                        <a:ext cx="7830899" cy="410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/>
              <a:t>Review: Complement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950" y="1405346"/>
            <a:ext cx="26670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15B4C-4B07-49B5-9945-FC11BE78CD1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5134" y="1918699"/>
            <a:ext cx="6096000" cy="381000"/>
          </a:xfrm>
        </p:spPr>
        <p:txBody>
          <a:bodyPr/>
          <a:lstStyle/>
          <a:p>
            <a:pPr algn="l"/>
            <a:r>
              <a:rPr lang="en-US" sz="2800" dirty="0"/>
              <a:t>The </a:t>
            </a:r>
            <a:r>
              <a:rPr lang="en-US" sz="2800" b="1" dirty="0">
                <a:solidFill>
                  <a:schemeClr val="accent2"/>
                </a:solidFill>
              </a:rPr>
              <a:t>complement of event </a:t>
            </a:r>
            <a:r>
              <a:rPr lang="en-US" sz="2800" b="1" i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, denoted by</a:t>
            </a:r>
          </a:p>
        </p:txBody>
      </p:sp>
      <p:graphicFrame>
        <p:nvGraphicFramePr>
          <p:cNvPr id="12" name="Content Placeholder 11" descr="A bar.">
            <a:extLst>
              <a:ext uri="{FF2B5EF4-FFF2-40B4-BE49-F238E27FC236}">
                <a16:creationId xmlns:a16="http://schemas.microsoft.com/office/drawing/2014/main" id="{F2B7A2AA-64D5-4014-A578-349BE59DE315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6433660" y="1918873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60" imgH="368280" progId="Equation.DSMT4">
                  <p:embed/>
                </p:oleObj>
              </mc:Choice>
              <mc:Fallback>
                <p:oleObj name="Equation" r:id="rId2" imgW="279360" imgH="368280" progId="Equation.DSMT4">
                  <p:embed/>
                  <p:pic>
                    <p:nvPicPr>
                      <p:cNvPr id="12" name="Content Placeholder 11" descr="A bar.">
                        <a:extLst>
                          <a:ext uri="{FF2B5EF4-FFF2-40B4-BE49-F238E27FC236}">
                            <a16:creationId xmlns:a16="http://schemas.microsoft.com/office/drawing/2014/main" id="{F2B7A2AA-64D5-4014-A578-349BE59DE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33660" y="1918873"/>
                        <a:ext cx="279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037CB8-69EA-4CEB-A307-FA7CE0D7E8B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76007" y="1918699"/>
            <a:ext cx="1981200" cy="457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and read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584F78-CC9A-497B-BA8F-2C20C35994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5134" y="2384608"/>
            <a:ext cx="8534400" cy="1058091"/>
          </a:xfrm>
        </p:spPr>
        <p:txBody>
          <a:bodyPr/>
          <a:lstStyle/>
          <a:p>
            <a:pPr marL="0" indent="0"/>
            <a:r>
              <a:rPr lang="en-US" dirty="0">
                <a:latin typeface="Times New Roman" panose="02020603050405020304" pitchFamily="18" charset="0"/>
              </a:rPr>
              <a:t>as “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bar” or “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complement,” is the event that includes all the outcomes for an experiment that are not in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Content Placeholder 7" descr="Diagram represents two complementary events A, A bar. A in circle is contained in rectangle A bar.&#10;">
            <a:extLst>
              <a:ext uri="{FF2B5EF4-FFF2-40B4-BE49-F238E27FC236}">
                <a16:creationId xmlns:a16="http://schemas.microsoft.com/office/drawing/2014/main" id="{3C686BE4-364C-8C4A-AC63-D9B53B338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22" y="3313391"/>
            <a:ext cx="4572638" cy="3172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0DB27877-B277-B641-9912-9FFBA59A1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6339045"/>
                <a:ext cx="6242607" cy="5290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An important formula: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0DB27877-B277-B641-9912-9FFBA59A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39045"/>
                <a:ext cx="6242607" cy="529045"/>
              </a:xfrm>
              <a:prstGeom prst="rect">
                <a:avLst/>
              </a:prstGeom>
              <a:blipFill>
                <a:blip r:embed="rId6"/>
                <a:stretch>
                  <a:fillRect l="-2033" t="-1904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839BE-B102-EB4E-AE2B-EF7DE5AD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2251"/>
            <a:ext cx="8534400" cy="838199"/>
          </a:xfrm>
        </p:spPr>
        <p:txBody>
          <a:bodyPr/>
          <a:lstStyle/>
          <a:p>
            <a:r>
              <a:rPr lang="en-GB" dirty="0"/>
              <a:t>Example 4-32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88649" y="2960482"/>
            <a:ext cx="8534400" cy="2456066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>
                <a:latin typeface="Times New Roman" pitchFamily="18" charset="0"/>
              </a:rPr>
              <a:t>There are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two outcomes (a fixed or a variable interest rate) for the first step;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three outcomes (a payment period of 36 months, 48 months, or 60 months) for the second step. 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Times New Roman" pitchFamily="18" charset="0"/>
              </a:rPr>
              <a:t>Hence,</a:t>
            </a:r>
          </a:p>
        </p:txBody>
      </p:sp>
      <p:graphicFrame>
        <p:nvGraphicFramePr>
          <p:cNvPr id="8" name="Content Placeholder 7" descr="Total outcomes = 2 time 3 = 6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18242453"/>
              </p:ext>
            </p:extLst>
          </p:nvPr>
        </p:nvGraphicFramePr>
        <p:xfrm>
          <a:off x="1860550" y="5676899"/>
          <a:ext cx="425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480" imgH="419040" progId="Equation.DSMT4">
                  <p:embed/>
                </p:oleObj>
              </mc:Choice>
              <mc:Fallback>
                <p:oleObj name="Equation" r:id="rId2" imgW="4254480" imgH="419040" progId="Equation.DSMT4">
                  <p:embed/>
                  <p:pic>
                    <p:nvPicPr>
                      <p:cNvPr id="8" name="Content Placeholder 7" descr="Total outcomes = 2 time 3 = 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5676899"/>
                        <a:ext cx="42545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9C8CF6-E47D-3BD4-0EF6-F8CA062A1822}"/>
              </a:ext>
            </a:extLst>
          </p:cNvPr>
          <p:cNvSpPr txBox="1">
            <a:spLocks/>
          </p:cNvSpPr>
          <p:nvPr/>
        </p:nvSpPr>
        <p:spPr>
          <a:xfrm>
            <a:off x="272498" y="1230519"/>
            <a:ext cx="8534400" cy="1828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prospective car buyer can choose between a fixed and a variable interest rate and can also choose a payment period of 36 months, 48 months, or 60 months.</a:t>
            </a:r>
          </a:p>
          <a:p>
            <a:r>
              <a:rPr lang="en-US" dirty="0"/>
              <a:t>How many total outcomes are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877"/>
            <a:ext cx="8534400" cy="669924"/>
          </a:xfrm>
        </p:spPr>
        <p:txBody>
          <a:bodyPr/>
          <a:lstStyle/>
          <a:p>
            <a:r>
              <a:rPr lang="en-US" dirty="0"/>
              <a:t>Example 4-33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066801"/>
                <a:ext cx="8534400" cy="5654674"/>
              </a:xfrm>
            </p:spPr>
            <p:txBody>
              <a:bodyPr/>
              <a:lstStyle/>
              <a:p>
                <a:r>
                  <a:rPr lang="en-US" sz="2400" dirty="0"/>
                  <a:t>The Giants will play 16 games during a regular season.</a:t>
                </a:r>
              </a:p>
              <a:p>
                <a:r>
                  <a:rPr lang="en-US" sz="2400" dirty="0"/>
                  <a:t>Each game can result in one of three outcomes:</a:t>
                </a:r>
              </a:p>
              <a:p>
                <a:pPr algn="ctr"/>
                <a:r>
                  <a:rPr lang="en-US" sz="2400" dirty="0"/>
                  <a:t>a win (W), a loss (L), or a tie (T).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Can you describe what the result for a season would look like?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How many total outcomes are possible?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If each outcome is like equally likely, what is the chance that the Giants will win every single game?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Is this realistic, even if all the teams were evenly matched?</a:t>
                </a:r>
              </a:p>
              <a:p>
                <a:r>
                  <a:rPr lang="en-US" sz="2400" dirty="0">
                    <a:latin typeface="Times New Roman" pitchFamily="18" charset="0"/>
                  </a:rPr>
                  <a:t>a) An outcome is a sequence of length 16, each element a W, L or T.</a:t>
                </a:r>
              </a:p>
              <a:p>
                <a:r>
                  <a:rPr lang="en-US" sz="2400" dirty="0">
                    <a:latin typeface="Times New Roman" pitchFamily="18" charset="0"/>
                  </a:rPr>
                  <a:t>b) The # of total possible outcomes for the 16 games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∙3∙⋯∙3=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itchFamily="18" charset="0"/>
                        </a:rPr>
                        <m:t>43,046,721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</a:rPr>
                  <a:t>c) The chance of all wins is 1/43,046,721.</a:t>
                </a:r>
              </a:p>
              <a:p>
                <a:r>
                  <a:rPr lang="en-US" sz="2400" dirty="0">
                    <a:latin typeface="Times New Roman" pitchFamily="18" charset="0"/>
                  </a:rPr>
                  <a:t>d) Not realistic, since chance of T is much less than a W or L.</a:t>
                </a:r>
              </a:p>
              <a:p>
                <a:endParaRPr lang="en-US" sz="2400" dirty="0">
                  <a:latin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066801"/>
                <a:ext cx="8534400" cy="5654674"/>
              </a:xfrm>
              <a:blipFill>
                <a:blip r:embed="rId3"/>
                <a:stretch>
                  <a:fillRect l="-1190" t="-1570" r="-1786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76030" y="1096419"/>
            <a:ext cx="8534400" cy="838199"/>
          </a:xfrm>
        </p:spPr>
        <p:txBody>
          <a:bodyPr/>
          <a:lstStyle/>
          <a:p>
            <a:pPr marL="1588" indent="-1588"/>
            <a:r>
              <a:rPr lang="en-US" sz="2800" dirty="0"/>
              <a:t>The symbol </a:t>
            </a:r>
            <a:r>
              <a:rPr lang="en-US" sz="2800" b="1" i="1" dirty="0">
                <a:solidFill>
                  <a:schemeClr val="accent2"/>
                </a:solidFill>
              </a:rPr>
              <a:t>n!</a:t>
            </a:r>
            <a:r>
              <a:rPr lang="en-US" sz="2800" dirty="0"/>
              <a:t>, read as “</a:t>
            </a:r>
            <a:r>
              <a:rPr lang="en-US" sz="2800" b="1" i="1" dirty="0">
                <a:solidFill>
                  <a:schemeClr val="accent2"/>
                </a:solidFill>
              </a:rPr>
              <a:t>n</a:t>
            </a:r>
            <a:r>
              <a:rPr lang="en-US" sz="2800" b="1" dirty="0">
                <a:solidFill>
                  <a:schemeClr val="accent2"/>
                </a:solidFill>
              </a:rPr>
              <a:t> factorial</a:t>
            </a:r>
            <a:r>
              <a:rPr lang="en-US" sz="2800" dirty="0"/>
              <a:t>,” represents the product of all the integers from </a:t>
            </a:r>
            <a:r>
              <a:rPr lang="en-US" sz="2800" i="1" dirty="0"/>
              <a:t>n</a:t>
            </a:r>
            <a:r>
              <a:rPr lang="en-US" sz="2800" dirty="0"/>
              <a:t> to 1. In other words,</a:t>
            </a:r>
          </a:p>
        </p:txBody>
      </p:sp>
      <p:graphicFrame>
        <p:nvGraphicFramePr>
          <p:cNvPr id="18" name="Content Placeholder 17" descr="n factorial = n times, n minus 1, times n minus 2, times n minus 3 ... times 3 times 2 times 1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614479945"/>
              </p:ext>
            </p:extLst>
          </p:nvPr>
        </p:nvGraphicFramePr>
        <p:xfrm>
          <a:off x="1485072" y="2040048"/>
          <a:ext cx="499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91040" imgH="482400" progId="Equation.DSMT4">
                  <p:embed/>
                </p:oleObj>
              </mc:Choice>
              <mc:Fallback>
                <p:oleObj name="Equation" r:id="rId2" imgW="4991040" imgH="482400" progId="Equation.DSMT4">
                  <p:embed/>
                  <p:pic>
                    <p:nvPicPr>
                      <p:cNvPr id="18" name="Content Placeholder 17" descr="n factorial = n times, n minus 1, times n minus 2, times n minus 3 ... times 3 times 2 times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72" y="2040048"/>
                        <a:ext cx="499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42072" y="2732880"/>
            <a:ext cx="2286000" cy="520700"/>
          </a:xfrm>
        </p:spPr>
        <p:txBody>
          <a:bodyPr/>
          <a:lstStyle/>
          <a:p>
            <a:pPr algn="l"/>
            <a:r>
              <a:rPr lang="en-US" sz="2800" dirty="0"/>
              <a:t>By definition,</a:t>
            </a:r>
          </a:p>
        </p:txBody>
      </p:sp>
      <p:graphicFrame>
        <p:nvGraphicFramePr>
          <p:cNvPr id="20" name="Content Placeholder 19" descr="0 factorial = 1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634683306"/>
              </p:ext>
            </p:extLst>
          </p:nvPr>
        </p:nvGraphicFramePr>
        <p:xfrm>
          <a:off x="3005759" y="2748562"/>
          <a:ext cx="125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419040" progId="Equation.DSMT4">
                  <p:embed/>
                </p:oleObj>
              </mc:Choice>
              <mc:Fallback>
                <p:oleObj name="Equation" r:id="rId4" imgW="1257120" imgH="419040" progId="Equation.DSMT4">
                  <p:embed/>
                  <p:pic>
                    <p:nvPicPr>
                      <p:cNvPr id="20" name="Content Placeholder 19" descr="0 factorial =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759" y="2748562"/>
                        <a:ext cx="1257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D7F38B-EB28-3E07-5329-0F15B4D0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8" y="474858"/>
            <a:ext cx="8534400" cy="838199"/>
          </a:xfrm>
        </p:spPr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</a:rPr>
              <a:t>Factorials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C5C38D-744A-E3C6-CABF-BD0078D10814}"/>
              </a:ext>
            </a:extLst>
          </p:cNvPr>
          <p:cNvSpPr txBox="1">
            <a:spLocks/>
          </p:cNvSpPr>
          <p:nvPr/>
        </p:nvSpPr>
        <p:spPr>
          <a:xfrm>
            <a:off x="376030" y="344461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/>
              </a:buClr>
            </a:pPr>
            <a:r>
              <a:rPr lang="en-US" sz="2800" dirty="0">
                <a:latin typeface="Times New Roman" pitchFamily="18" charset="0"/>
              </a:rPr>
              <a:t>Evaluate 7!</a:t>
            </a:r>
          </a:p>
        </p:txBody>
      </p:sp>
      <p:graphicFrame>
        <p:nvGraphicFramePr>
          <p:cNvPr id="10" name="Content Placeholder 7" descr="7 factorial = 7 times 6 times 5 times 4 times 3 times 2 times 1 = 5040.">
            <a:extLst>
              <a:ext uri="{FF2B5EF4-FFF2-40B4-BE49-F238E27FC236}">
                <a16:creationId xmlns:a16="http://schemas.microsoft.com/office/drawing/2014/main" id="{7B4FDB5F-8239-88E9-D68A-184FC601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757082"/>
              </p:ext>
            </p:extLst>
          </p:nvPr>
        </p:nvGraphicFramePr>
        <p:xfrm>
          <a:off x="3058767" y="3469823"/>
          <a:ext cx="4351252" cy="40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83080" imgH="419040" progId="Equation.DSMT4">
                  <p:embed/>
                </p:oleObj>
              </mc:Choice>
              <mc:Fallback>
                <p:oleObj name="Equation" r:id="rId6" imgW="4483080" imgH="419040" progId="Equation.DSMT4">
                  <p:embed/>
                  <p:pic>
                    <p:nvPicPr>
                      <p:cNvPr id="8" name="Content Placeholder 7" descr="7 factorial = 7 times 6 times 5 times 4 times 3 times 2 times 1 = 504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767" y="3469823"/>
                        <a:ext cx="4351252" cy="406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C2044D-807C-2883-0A2F-99A948FFE60E}"/>
              </a:ext>
            </a:extLst>
          </p:cNvPr>
          <p:cNvSpPr txBox="1">
            <a:spLocks/>
          </p:cNvSpPr>
          <p:nvPr/>
        </p:nvSpPr>
        <p:spPr>
          <a:xfrm>
            <a:off x="342072" y="405453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/>
              </a:buClr>
            </a:pPr>
            <a:r>
              <a:rPr lang="en-US" sz="2800" dirty="0">
                <a:latin typeface="Times New Roman" pitchFamily="18" charset="0"/>
              </a:rPr>
              <a:t>Evaluate 10!</a:t>
            </a:r>
          </a:p>
        </p:txBody>
      </p:sp>
      <p:graphicFrame>
        <p:nvGraphicFramePr>
          <p:cNvPr id="12" name="Content Placeholder 8" descr="10 factorial = 10 times 9 times 8 times 7 times 6 times 5 times 4 times 3 times 2 times 1 = 3,628,800.">
            <a:extLst>
              <a:ext uri="{FF2B5EF4-FFF2-40B4-BE49-F238E27FC236}">
                <a16:creationId xmlns:a16="http://schemas.microsoft.com/office/drawing/2014/main" id="{8A3D9CF2-00D6-90FB-C05D-8D1870F21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64567"/>
              </p:ext>
            </p:extLst>
          </p:nvPr>
        </p:nvGraphicFramePr>
        <p:xfrm>
          <a:off x="2979255" y="4108610"/>
          <a:ext cx="474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49480" imgH="939600" progId="Equation.DSMT4">
                  <p:embed/>
                </p:oleObj>
              </mc:Choice>
              <mc:Fallback>
                <p:oleObj name="Equation" r:id="rId8" imgW="4749480" imgH="939600" progId="Equation.DSMT4">
                  <p:embed/>
                  <p:pic>
                    <p:nvPicPr>
                      <p:cNvPr id="9" name="Content Placeholder 8" descr="10 factorial = 10 times 9 times 8 times 7 times 6 times 5 times 4 times 3 times 2 times 1 = 3,628,80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255" y="4108610"/>
                        <a:ext cx="47498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D00961-14CD-9267-985A-FE47D434297D}"/>
              </a:ext>
            </a:extLst>
          </p:cNvPr>
          <p:cNvSpPr txBox="1">
            <a:spLocks/>
          </p:cNvSpPr>
          <p:nvPr/>
        </p:nvSpPr>
        <p:spPr>
          <a:xfrm>
            <a:off x="220318" y="5245180"/>
            <a:ext cx="4131641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/>
              </a:buClr>
            </a:pPr>
            <a:r>
              <a:rPr lang="en-US" sz="2800" dirty="0">
                <a:latin typeface="Times New Roman" pitchFamily="18" charset="0"/>
              </a:rPr>
              <a:t>Evaluate (12−4)!</a:t>
            </a:r>
          </a:p>
        </p:txBody>
      </p:sp>
      <p:graphicFrame>
        <p:nvGraphicFramePr>
          <p:cNvPr id="14" name="Content Placeholder 8" descr="12 minus 4, factorial = 8 factorial = 8 times 7 times 6 times 5 times 4 times 3 times 2 times 1 = 40,320.">
            <a:extLst>
              <a:ext uri="{FF2B5EF4-FFF2-40B4-BE49-F238E27FC236}">
                <a16:creationId xmlns:a16="http://schemas.microsoft.com/office/drawing/2014/main" id="{F461B0CE-CB8A-0BF3-0D1B-7CDC82C05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30261"/>
              </p:ext>
            </p:extLst>
          </p:nvPr>
        </p:nvGraphicFramePr>
        <p:xfrm>
          <a:off x="3058767" y="5309999"/>
          <a:ext cx="4826000" cy="90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08560" imgH="990360" progId="Equation.DSMT4">
                  <p:embed/>
                </p:oleObj>
              </mc:Choice>
              <mc:Fallback>
                <p:oleObj name="Equation" r:id="rId10" imgW="5308560" imgH="990360" progId="Equation.DSMT4">
                  <p:embed/>
                  <p:pic>
                    <p:nvPicPr>
                      <p:cNvPr id="9" name="Content Placeholder 8" descr="12 minus 4, factorial = 8 factorial = 8 times 7 times 6 times 5 times 4 times 3 times 2 times 1 = 40,32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767" y="5309999"/>
                        <a:ext cx="4826000" cy="900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3264"/>
            <a:ext cx="8534400" cy="62603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1310783"/>
            <a:ext cx="8534400" cy="1421373"/>
          </a:xfrm>
        </p:spPr>
        <p:txBody>
          <a:bodyPr/>
          <a:lstStyle/>
          <a:p>
            <a:pPr marL="1588" indent="-1588"/>
            <a:r>
              <a:rPr lang="en-US" sz="2800" b="1" dirty="0">
                <a:solidFill>
                  <a:schemeClr val="accent2"/>
                </a:solidFill>
              </a:rPr>
              <a:t>A combination </a:t>
            </a:r>
            <a:r>
              <a:rPr lang="en-US" sz="2800" dirty="0"/>
              <a:t>is an unordered selection of </a:t>
            </a:r>
            <a:r>
              <a:rPr lang="en-US" sz="2800" i="1" dirty="0"/>
              <a:t>x</a:t>
            </a:r>
            <a:r>
              <a:rPr lang="en-US" sz="2800" dirty="0"/>
              <a:t> elements from a set of </a:t>
            </a:r>
            <a:r>
              <a:rPr lang="en-US" sz="2800" i="1" dirty="0"/>
              <a:t>n</a:t>
            </a:r>
            <a:r>
              <a:rPr lang="en-US" sz="2800" dirty="0"/>
              <a:t> elements. </a:t>
            </a:r>
          </a:p>
          <a:p>
            <a:pPr marL="1588" indent="-1588"/>
            <a:r>
              <a:rPr lang="en-US" sz="2800" dirty="0"/>
              <a:t>The total </a:t>
            </a:r>
            <a:r>
              <a:rPr lang="en-US" sz="2800" b="1" dirty="0">
                <a:solidFill>
                  <a:schemeClr val="accent2"/>
                </a:solidFill>
              </a:rPr>
              <a:t>number</a:t>
            </a:r>
            <a:r>
              <a:rPr lang="en-US" sz="2800" dirty="0"/>
              <a:t> of combinations 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04800" y="3556828"/>
            <a:ext cx="8534400" cy="838200"/>
          </a:xfrm>
        </p:spPr>
        <p:txBody>
          <a:bodyPr/>
          <a:lstStyle/>
          <a:p>
            <a:pPr algn="l"/>
            <a:r>
              <a:rPr lang="en-US" sz="2800" dirty="0"/>
              <a:t>which is read as “the number of combinations of </a:t>
            </a:r>
            <a:r>
              <a:rPr lang="en-US" sz="2800" i="1" dirty="0"/>
              <a:t>n</a:t>
            </a:r>
            <a:r>
              <a:rPr lang="en-US" sz="2800" dirty="0"/>
              <a:t> elements selected </a:t>
            </a:r>
            <a:r>
              <a:rPr lang="en-US" sz="2800" i="1" dirty="0"/>
              <a:t>x</a:t>
            </a:r>
            <a:r>
              <a:rPr lang="en-US" sz="2800" dirty="0"/>
              <a:t> at a time.”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8" descr="Diagram titled combinations shows the expression sub n C sub x representing the number of combinations of n elements selected x at a time. N denotes the total number of elements and X denotes the number of elements selected per selection.&#10;">
            <a:extLst>
              <a:ext uri="{FF2B5EF4-FFF2-40B4-BE49-F238E27FC236}">
                <a16:creationId xmlns:a16="http://schemas.microsoft.com/office/drawing/2014/main" id="{320DA905-1CF5-ECD5-95C0-E1A4B611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6524"/>
            <a:ext cx="8147608" cy="1876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A3970-CEE3-B7A0-C5DE-B5BAE440EBF4}"/>
                  </a:ext>
                </a:extLst>
              </p:cNvPr>
              <p:cNvSpPr txBox="1"/>
              <p:nvPr/>
            </p:nvSpPr>
            <p:spPr>
              <a:xfrm>
                <a:off x="4378604" y="2836238"/>
                <a:ext cx="390221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−1)⋯(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−1)⋯1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A3970-CEE3-B7A0-C5DE-B5BAE440E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04" y="2836238"/>
                <a:ext cx="3902212" cy="669094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ontent Placeholder 3" descr="sub n C sub x = start fraction n factorial over x factorial left parenthesis n minus x right parenthesis factorial end fraction&#10;">
            <a:extLst>
              <a:ext uri="{FF2B5EF4-FFF2-40B4-BE49-F238E27FC236}">
                <a16:creationId xmlns:a16="http://schemas.microsoft.com/office/drawing/2014/main" id="{462D936E-58A6-D04A-0DA5-782A478F0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2175"/>
              </p:ext>
            </p:extLst>
          </p:nvPr>
        </p:nvGraphicFramePr>
        <p:xfrm>
          <a:off x="1813204" y="2760041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838080" progId="Equation.DSMT4">
                  <p:embed/>
                </p:oleObj>
              </mc:Choice>
              <mc:Fallback>
                <p:oleObj name="Equation" r:id="rId4" imgW="2565360" imgH="838080" progId="Equation.DSMT4">
                  <p:embed/>
                  <p:pic>
                    <p:nvPicPr>
                      <p:cNvPr id="10" name="Content Placeholder 3" descr="sub n C sub x = start fraction n factorial over x factorial left parenthesis n minus x right parenthesis factorial end fraction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204" y="2760041"/>
                        <a:ext cx="2565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43" y="589722"/>
            <a:ext cx="8534400" cy="838199"/>
          </a:xfrm>
        </p:spPr>
        <p:txBody>
          <a:bodyPr/>
          <a:lstStyle/>
          <a:p>
            <a:r>
              <a:rPr lang="en-GB" dirty="0"/>
              <a:t>Example 4-38</a:t>
            </a:r>
            <a:endParaRPr lang="en-US" dirty="0"/>
          </a:p>
        </p:txBody>
      </p:sp>
      <p:graphicFrame>
        <p:nvGraphicFramePr>
          <p:cNvPr id="10" name="Content Placeholder 9" descr="n = total number of ice cream flavors = 6. x = number of ice cream flavors to be selected = 2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99780640"/>
              </p:ext>
            </p:extLst>
          </p:nvPr>
        </p:nvGraphicFramePr>
        <p:xfrm>
          <a:off x="728870" y="3002721"/>
          <a:ext cx="6540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40480" imgH="812520" progId="Equation.DSMT4">
                  <p:embed/>
                </p:oleObj>
              </mc:Choice>
              <mc:Fallback>
                <p:oleObj name="Equation" r:id="rId2" imgW="6540480" imgH="812520" progId="Equation.DSMT4">
                  <p:embed/>
                  <p:pic>
                    <p:nvPicPr>
                      <p:cNvPr id="10" name="Content Placeholder 9" descr="n = total number of ice cream flavors = 6. x = number of ice cream flavors to be selected = 2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70" y="3002721"/>
                        <a:ext cx="65405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 descr="sub n C sub 2 = start fraction 6 factorial over 2 factorial mark parenthesis 6 minus 2 right parenthesis factorial end fraction = start fraction 6 factorial over 2 factorial 4 factorial end fraction = start fraction 6 times 5 times 4 times 3 times 2 times 1 over 2 times 1 times 4 times 3 times 2 times 1 end fraction = 15&#10;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6782137"/>
              </p:ext>
            </p:extLst>
          </p:nvPr>
        </p:nvGraphicFramePr>
        <p:xfrm>
          <a:off x="1338470" y="4170077"/>
          <a:ext cx="525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838080" progId="Equation.DSMT4">
                  <p:embed/>
                </p:oleObj>
              </mc:Choice>
              <mc:Fallback>
                <p:oleObj name="Equation" r:id="rId4" imgW="5257800" imgH="838080" progId="Equation.DSMT4">
                  <p:embed/>
                  <p:pic>
                    <p:nvPicPr>
                      <p:cNvPr id="11" name="Content Placeholder 10" descr="sub n C sub 2 = start fraction 6 factorial over 2 factorial mark parenthesis 6 minus 2 right parenthesis factorial end fraction = start fraction 6 factorial over 2 factorial 4 factorial end fraction = start fraction 6 times 5 times 4 times 3 times 2 times 1 over 2 times 1 times 4 times 3 times 2 times 1 end fraction = 15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470" y="4170077"/>
                        <a:ext cx="5257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71670" y="5390321"/>
            <a:ext cx="8534400" cy="6858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there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ways for Kristen to select two ice cream flavors out of six.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CF67-286E-53AD-3DD9-7C8B92715605}"/>
              </a:ext>
            </a:extLst>
          </p:cNvPr>
          <p:cNvSpPr txBox="1">
            <a:spLocks/>
          </p:cNvSpPr>
          <p:nvPr/>
        </p:nvSpPr>
        <p:spPr>
          <a:xfrm>
            <a:off x="334617" y="1186207"/>
            <a:ext cx="8534400" cy="1676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ice cream parlor has six flavors of ice cream. Kristen wants to buy two flavors of ice cream.</a:t>
            </a:r>
          </a:p>
          <a:p>
            <a:r>
              <a:rPr lang="en-US" dirty="0"/>
              <a:t>If she randomly selects two flavors out of six, in how many can she do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Three members of a club of 5 people will be randomly selected to form a committee. </a:t>
            </a:r>
          </a:p>
          <a:p>
            <a:r>
              <a:rPr lang="en-US" dirty="0"/>
              <a:t>How many different committees are possible?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 there are 10 different committees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9" descr="n = 5 and x = 3.">
            <a:extLst>
              <a:ext uri="{FF2B5EF4-FFF2-40B4-BE49-F238E27FC236}">
                <a16:creationId xmlns:a16="http://schemas.microsoft.com/office/drawing/2014/main" id="{A00A0A7C-23B8-5598-9933-532DC1EAC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10269"/>
              </p:ext>
            </p:extLst>
          </p:nvPr>
        </p:nvGraphicFramePr>
        <p:xfrm>
          <a:off x="743990" y="3438939"/>
          <a:ext cx="2316014" cy="37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368280" progId="Equation.DSMT4">
                  <p:embed/>
                </p:oleObj>
              </mc:Choice>
              <mc:Fallback>
                <p:oleObj name="Equation" r:id="rId2" imgW="2247840" imgH="368280" progId="Equation.DSMT4">
                  <p:embed/>
                  <p:pic>
                    <p:nvPicPr>
                      <p:cNvPr id="10" name="Content Placeholder 9" descr="n = 5 and x = 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90" y="3438939"/>
                        <a:ext cx="2316014" cy="379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 descr="sub 5 C sub 3 = start fraction 5 factorial over 3 factorial left parenthesis 5 minus 3 right parenthesis factorial end fraction = start fraction 5 factorial over 3 factorial 2 factorial end fraction = start fraction 5 times 4 times 3 times 2 times 1 over 3 times 2 times 1 times 2 times 1 end fraction = start fraction 120 over 6 times 2 end fraction = 10&#10;">
            <a:extLst>
              <a:ext uri="{FF2B5EF4-FFF2-40B4-BE49-F238E27FC236}">
                <a16:creationId xmlns:a16="http://schemas.microsoft.com/office/drawing/2014/main" id="{3C78506C-442E-34F6-25FA-C0C4FD5A1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363"/>
              </p:ext>
            </p:extLst>
          </p:nvPr>
        </p:nvGraphicFramePr>
        <p:xfrm>
          <a:off x="1524000" y="4085621"/>
          <a:ext cx="567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76840" imgH="838080" progId="Equation.DSMT4">
                  <p:embed/>
                </p:oleObj>
              </mc:Choice>
              <mc:Fallback>
                <p:oleObj name="Equation" r:id="rId4" imgW="5676840" imgH="838080" progId="Equation.DSMT4">
                  <p:embed/>
                  <p:pic>
                    <p:nvPicPr>
                      <p:cNvPr id="11" name="Content Placeholder 3" descr="sub 5 C sub 3 = start fraction 5 factorial over 3 factorial left parenthesis 5 minus 3 right parenthesis factorial end fraction = start fraction 5 factorial over 3 factorial 2 factorial end fraction = start fraction 5 times 4 times 3 times 2 times 1 over 3 times 2 times 1 times 2 times 1 end fraction = start fraction 120 over 6 times 2 end fraction = 10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85621"/>
                        <a:ext cx="567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65" y="403227"/>
            <a:ext cx="8534400" cy="838199"/>
          </a:xfrm>
        </p:spPr>
        <p:txBody>
          <a:bodyPr/>
          <a:lstStyle/>
          <a:p>
            <a:r>
              <a:rPr lang="en-US" dirty="0"/>
              <a:t>Example 4-40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55105" y="1120984"/>
            <a:ext cx="8534400" cy="5235366"/>
          </a:xfrm>
        </p:spPr>
        <p:txBody>
          <a:bodyPr/>
          <a:lstStyle/>
          <a:p>
            <a:r>
              <a:rPr lang="en-GB" dirty="0"/>
              <a:t>Marv &amp; Sons advertised to hire a financial analyst. The company has received applications from 10 candidates who seem to be equally qualified. </a:t>
            </a:r>
          </a:p>
          <a:p>
            <a:r>
              <a:rPr lang="en-GB" dirty="0"/>
              <a:t>The company manager has decided to call only 3 of these candidates for an interview. </a:t>
            </a:r>
          </a:p>
          <a:p>
            <a:r>
              <a:rPr lang="en-GB" dirty="0"/>
              <a:t>If she randomly selects 3 candidates from the 10, how many total selections are possible?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 descr="n = 10 and x = 3.">
            <a:extLst>
              <a:ext uri="{FF2B5EF4-FFF2-40B4-BE49-F238E27FC236}">
                <a16:creationId xmlns:a16="http://schemas.microsoft.com/office/drawing/2014/main" id="{7DABBC84-5764-82C5-5D72-6219875C6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9529"/>
              </p:ext>
            </p:extLst>
          </p:nvPr>
        </p:nvGraphicFramePr>
        <p:xfrm>
          <a:off x="257603" y="4417929"/>
          <a:ext cx="237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368280" progId="Equation.DSMT4">
                  <p:embed/>
                </p:oleObj>
              </mc:Choice>
              <mc:Fallback>
                <p:oleObj name="Equation" r:id="rId2" imgW="2374560" imgH="368280" progId="Equation.DSMT4">
                  <p:embed/>
                  <p:pic>
                    <p:nvPicPr>
                      <p:cNvPr id="11" name="Content Placeholder 4" descr="n = 10 and x = 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03" y="4417929"/>
                        <a:ext cx="2374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5" descr="sub 10 C sub 3 = start fraction 10 factorial over 3 factorial left parenthesis 10 minus 3 right parenthesis factorial end fraction = start fraction 10 factorial over 3 factorial 7 factorial end fraction = start fraction 3,628,800 over left parenthesis 6 right parenthesis, left parenthesis 5040 right parenthesis end fraction = 120&#10;">
            <a:extLst>
              <a:ext uri="{FF2B5EF4-FFF2-40B4-BE49-F238E27FC236}">
                <a16:creationId xmlns:a16="http://schemas.microsoft.com/office/drawing/2014/main" id="{D372FB62-BF32-BAF6-A7CD-61778CE56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01707"/>
              </p:ext>
            </p:extLst>
          </p:nvPr>
        </p:nvGraphicFramePr>
        <p:xfrm>
          <a:off x="3569805" y="4140086"/>
          <a:ext cx="521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19640" imgH="838080" progId="Equation.DSMT4">
                  <p:embed/>
                </p:oleObj>
              </mc:Choice>
              <mc:Fallback>
                <p:oleObj name="Equation" r:id="rId4" imgW="5219640" imgH="838080" progId="Equation.DSMT4">
                  <p:embed/>
                  <p:pic>
                    <p:nvPicPr>
                      <p:cNvPr id="10" name="Content Placeholder 5" descr="sub 10 C sub 3 = start fraction 10 factorial over 3 factorial left parenthesis 10 minus 3 right parenthesis factorial end fraction = start fraction 10 factorial over 3 factorial 7 factorial end fraction = start fraction 3,628,800 over left parenthesis 6 right parenthesis, left parenthesis 5040 right parenthesis end fraction = 120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05" y="4140086"/>
                        <a:ext cx="5219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D8794136-74A0-E933-57BC-2C2D841D93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494" y="5091238"/>
                <a:ext cx="8534401" cy="12651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10∗9∗8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3∗2∗1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=5∗3∗8=120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manager can select 3 applicants in 120 ways.</a:t>
                </a:r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D8794136-74A0-E933-57BC-2C2D841D9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4" y="5091238"/>
                <a:ext cx="8534401" cy="1265112"/>
              </a:xfrm>
              <a:prstGeom prst="rect">
                <a:avLst/>
              </a:prstGeom>
              <a:blipFill>
                <a:blip r:embed="rId6"/>
                <a:stretch>
                  <a:fillRect l="-148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65" y="403227"/>
            <a:ext cx="8534400" cy="838199"/>
          </a:xfrm>
        </p:spPr>
        <p:txBody>
          <a:bodyPr/>
          <a:lstStyle/>
          <a:p>
            <a:r>
              <a:rPr lang="en-US" dirty="0"/>
              <a:t>Example 4-40 using a TI84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55105" y="1120984"/>
            <a:ext cx="8534400" cy="5235366"/>
          </a:xfrm>
        </p:spPr>
        <p:txBody>
          <a:bodyPr/>
          <a:lstStyle/>
          <a:p>
            <a:r>
              <a:rPr lang="en-GB" sz="2400" dirty="0"/>
              <a:t>Marv &amp; Sons has received applications from 10 candidates.</a:t>
            </a:r>
          </a:p>
          <a:p>
            <a:r>
              <a:rPr lang="en-GB" sz="2400" dirty="0"/>
              <a:t>The manager has decided to call only 3 of these candidates. </a:t>
            </a:r>
          </a:p>
          <a:p>
            <a:r>
              <a:rPr lang="en-GB" sz="2400" dirty="0"/>
              <a:t>She randomly selects 3 candidates from the 10.</a:t>
            </a:r>
          </a:p>
          <a:p>
            <a:endParaRPr lang="en-GB" sz="2400" dirty="0"/>
          </a:p>
          <a:p>
            <a:r>
              <a:rPr lang="en-GB" dirty="0"/>
              <a:t>In a TI84, go to math, prob</a:t>
            </a:r>
          </a:p>
          <a:p>
            <a:r>
              <a:rPr lang="en-GB" dirty="0"/>
              <a:t>[On an older model, put in the</a:t>
            </a:r>
          </a:p>
          <a:p>
            <a:r>
              <a:rPr lang="en-GB" dirty="0"/>
              <a:t>value of  “n” first.]</a:t>
            </a:r>
          </a:p>
          <a:p>
            <a:r>
              <a:rPr lang="en-GB" dirty="0"/>
              <a:t>Select “3:nCr”</a:t>
            </a:r>
          </a:p>
          <a:p>
            <a:r>
              <a:rPr lang="en-GB" dirty="0"/>
              <a:t>Put in the “n” and “x” (r), and press enter to get answer.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manager can select 3 applicants in 120 ways.</a:t>
            </a:r>
            <a:endParaRPr lang="en-GB" dirty="0"/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 descr="n = 10 and x = 3.">
            <a:extLst>
              <a:ext uri="{FF2B5EF4-FFF2-40B4-BE49-F238E27FC236}">
                <a16:creationId xmlns:a16="http://schemas.microsoft.com/office/drawing/2014/main" id="{7DABBC84-5764-82C5-5D72-6219875C6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88835"/>
              </p:ext>
            </p:extLst>
          </p:nvPr>
        </p:nvGraphicFramePr>
        <p:xfrm>
          <a:off x="654050" y="2497116"/>
          <a:ext cx="237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368280" progId="Equation.DSMT4">
                  <p:embed/>
                </p:oleObj>
              </mc:Choice>
              <mc:Fallback>
                <p:oleObj name="Equation" r:id="rId2" imgW="2374560" imgH="368280" progId="Equation.DSMT4">
                  <p:embed/>
                  <p:pic>
                    <p:nvPicPr>
                      <p:cNvPr id="6" name="Content Placeholder 4" descr="n = 10 and x = 3.">
                        <a:extLst>
                          <a:ext uri="{FF2B5EF4-FFF2-40B4-BE49-F238E27FC236}">
                            <a16:creationId xmlns:a16="http://schemas.microsoft.com/office/drawing/2014/main" id="{7DABBC84-5764-82C5-5D72-6219875C6A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497116"/>
                        <a:ext cx="2374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7636" name="Picture 4">
            <a:extLst>
              <a:ext uri="{FF2B5EF4-FFF2-40B4-BE49-F238E27FC236}">
                <a16:creationId xmlns:a16="http://schemas.microsoft.com/office/drawing/2014/main" id="{341BCE50-0504-FE92-3986-822A1A2C2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42623"/>
          <a:stretch/>
        </p:blipFill>
        <p:spPr bwMode="auto">
          <a:xfrm>
            <a:off x="4876800" y="2440068"/>
            <a:ext cx="4102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037F2EB-D19C-2F52-3236-F4D802DD7C94}"/>
              </a:ext>
            </a:extLst>
          </p:cNvPr>
          <p:cNvSpPr/>
          <p:nvPr/>
        </p:nvSpPr>
        <p:spPr>
          <a:xfrm>
            <a:off x="4572000" y="3293614"/>
            <a:ext cx="1680540" cy="4380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EA1E216-0D9E-9268-B8FB-695A575465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64340"/>
          <a:stretch/>
        </p:blipFill>
        <p:spPr>
          <a:xfrm>
            <a:off x="4893365" y="3900796"/>
            <a:ext cx="4089400" cy="7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7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4-2 Probability of Winning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Mega Millions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Lottery Jackpot</a:t>
            </a:r>
          </a:p>
        </p:txBody>
      </p:sp>
      <p:graphicFrame>
        <p:nvGraphicFramePr>
          <p:cNvPr id="7" name="Content Placeholder 6" descr="Table is accessible to screenreaders"/>
          <p:cNvGraphicFramePr>
            <a:graphicFrameLocks noGrp="1"/>
          </p:cNvGraphicFramePr>
          <p:nvPr>
            <p:ph sz="quarter" idx="16"/>
          </p:nvPr>
        </p:nvGraphicFramePr>
        <p:xfrm>
          <a:off x="457200" y="2119056"/>
          <a:ext cx="8305800" cy="2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Number of white balls matched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Number of gold balls matched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Prize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Number of white balls matched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Number of gold balls matched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Prize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Jackpot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$1,000,000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$5,000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$50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69E5D-F735-514F-9593-4AB929761FC6}"/>
              </a:ext>
            </a:extLst>
          </p:cNvPr>
          <p:cNvSpPr txBox="1"/>
          <p:nvPr/>
        </p:nvSpPr>
        <p:spPr>
          <a:xfrm>
            <a:off x="774856" y="5055296"/>
            <a:ext cx="5820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white balls are numbered 1, …, 70.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gold mega balls are numbered 1, …, 25.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jackpot was $1.5 billion in 2018.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7" y="457673"/>
            <a:ext cx="8534400" cy="6218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Mega Millions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Lottery Jackpot</a:t>
            </a:r>
          </a:p>
        </p:txBody>
      </p:sp>
      <p:graphicFrame>
        <p:nvGraphicFramePr>
          <p:cNvPr id="7" name="Content Placeholder 6" descr="Table is accessible to screenreaders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28139410"/>
              </p:ext>
            </p:extLst>
          </p:nvPr>
        </p:nvGraphicFramePr>
        <p:xfrm>
          <a:off x="185607" y="1091696"/>
          <a:ext cx="4152900" cy="145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Number of white balls matched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Number of gold balls matched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Prize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Jackpot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669E5D-F735-514F-9593-4AB929761FC6}"/>
                  </a:ext>
                </a:extLst>
              </p:cNvPr>
              <p:cNvSpPr txBox="1"/>
              <p:nvPr/>
            </p:nvSpPr>
            <p:spPr>
              <a:xfrm>
                <a:off x="161223" y="2726150"/>
                <a:ext cx="8958393" cy="396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# of ways to select the 5 white balls is a combination.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Matching the gold ball is just 1 out of 25. Now use the multiplication principle:</a:t>
                </a:r>
              </a:p>
              <a:p>
                <a:r>
                  <a:rPr lang="en-US" sz="2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>
                            <m: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𝟕𝟎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20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𝟑𝟎𝟐</m:t>
                        </m:r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𝟐𝟓𝟕</m:t>
                        </m:r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𝟑𝟓𝟎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chance of getting the Jackpot.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a jackpot only ticket cost $1.50 (2 for $3), for it to be a “fair” game, you would need the Jackpot to have ~ $450 million cash amount which is about 1/2 the advertised amount (the annuity stretched out over many years).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Finally, a lot would be lost to taxes (about half in New York State).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prize should be nominally worth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×$450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million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$1.8 billion.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especially with such a high prize, there will likely be multiple winners in which case you would share the winning. So in reality it is never a “fair” game, which is when what you put in goes entirely toward what the winner will take out.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look at the picture if you do </a:t>
                </a:r>
                <a:r>
                  <a:rPr lang="en-US" sz="2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opt for the jackpot only ticket later.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669E5D-F735-514F-9593-4AB92976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3" y="2726150"/>
                <a:ext cx="8958393" cy="3960443"/>
              </a:xfrm>
              <a:prstGeom prst="rect">
                <a:avLst/>
              </a:prstGeom>
              <a:blipFill>
                <a:blip r:embed="rId4"/>
                <a:stretch>
                  <a:fillRect l="-707" t="-639" r="-849" b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A2B6AAD-D77B-50F3-AA6D-AE482A662792}"/>
              </a:ext>
            </a:extLst>
          </p:cNvPr>
          <p:cNvSpPr txBox="1"/>
          <p:nvPr/>
        </p:nvSpPr>
        <p:spPr>
          <a:xfrm>
            <a:off x="4474654" y="1175705"/>
            <a:ext cx="4714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white balls are numbered 1, …, 70.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gold mega balls are numbered 1, …, 25.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9A5AFB0-6844-FE2E-D601-62A6D8329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 b="66768"/>
          <a:stretch/>
        </p:blipFill>
        <p:spPr>
          <a:xfrm>
            <a:off x="4620065" y="2104318"/>
            <a:ext cx="4114800" cy="6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12" y="533400"/>
            <a:ext cx="8686800" cy="5333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Review: Intersection of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03088" y="1066799"/>
                <a:ext cx="8534400" cy="266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007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be two events defined in a sample space.</a:t>
                </a:r>
              </a:p>
              <a:p>
                <a:pPr marL="0" indent="0">
                  <a:buNone/>
                </a:pP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intersection</a:t>
                </a:r>
                <a:r>
                  <a:rPr lang="en-US" sz="2800" dirty="0"/>
                  <a:t> “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B”</a:t>
                </a:r>
                <a:r>
                  <a:rPr lang="en-US" sz="2800" dirty="0"/>
                  <a:t> represents the collection of all outcomes that are common to both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and is also denoted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03088" y="1066799"/>
                <a:ext cx="8534400" cy="2667000"/>
              </a:xfrm>
              <a:blipFill>
                <a:blip r:embed="rId2"/>
                <a:stretch>
                  <a:fillRect l="-1637" t="-4286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8" descr="Diagram represents two complementary events A, A bar. A in circle is contained in rectangle A bar.&#10;">
            <a:extLst>
              <a:ext uri="{FF2B5EF4-FFF2-40B4-BE49-F238E27FC236}">
                <a16:creationId xmlns:a16="http://schemas.microsoft.com/office/drawing/2014/main" id="{49464897-D94A-7E46-AEA6-529825DB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35456"/>
            <a:ext cx="4362465" cy="38860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2E8E2B-B002-7344-9ED8-4DCCDC77B222}"/>
              </a:ext>
            </a:extLst>
          </p:cNvPr>
          <p:cNvSpPr txBox="1">
            <a:spLocks/>
          </p:cNvSpPr>
          <p:nvPr/>
        </p:nvSpPr>
        <p:spPr>
          <a:xfrm>
            <a:off x="229057" y="3864064"/>
            <a:ext cx="3981008" cy="2231935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tabLst/>
              <a:defRPr sz="2800" b="0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Important note: </a:t>
            </a:r>
          </a:p>
          <a:p>
            <a:pPr marL="0" indent="0">
              <a:buFont typeface="Arial" charset="0"/>
              <a:buNone/>
            </a:pPr>
            <a:r>
              <a:rPr lang="en-US" sz="2800" dirty="0"/>
              <a:t>Two events are mutually exclusive if and only if their intersection is the empty set.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CD0A-1D2A-CE42-8CAE-AC0969C1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53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7851"/>
            <a:ext cx="8534400" cy="838199"/>
          </a:xfrm>
        </p:spPr>
        <p:txBody>
          <a:bodyPr/>
          <a:lstStyle/>
          <a:p>
            <a:r>
              <a:rPr lang="en-GB" dirty="0"/>
              <a:t>Permutations</a:t>
            </a:r>
            <a:endParaRPr lang="en-US" sz="2000" b="0" baseline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317624"/>
                <a:ext cx="8534400" cy="4854575"/>
              </a:xfrm>
            </p:spPr>
            <p:txBody>
              <a:bodyPr/>
              <a:lstStyle/>
              <a:p>
                <a:pPr>
                  <a:buClr>
                    <a:schemeClr val="accent2"/>
                  </a:buClr>
                </a:pPr>
                <a:r>
                  <a:rPr lang="en-US" dirty="0">
                    <a:latin typeface="Times New Roman" pitchFamily="18" charset="0"/>
                  </a:rPr>
                  <a:t>A </a:t>
                </a:r>
                <a:r>
                  <a:rPr lang="en-US" b="1" dirty="0">
                    <a:solidFill>
                      <a:schemeClr val="accent2"/>
                    </a:solidFill>
                    <a:latin typeface="Times New Roman" pitchFamily="18" charset="0"/>
                  </a:rPr>
                  <a:t>permutation</a:t>
                </a:r>
                <a:r>
                  <a:rPr lang="en-US" dirty="0">
                    <a:latin typeface="Times New Roman" pitchFamily="18" charset="0"/>
                  </a:rPr>
                  <a:t> is a selection of </a:t>
                </a:r>
                <a:r>
                  <a:rPr lang="en-US" i="1" dirty="0">
                    <a:latin typeface="Times New Roman" pitchFamily="18" charset="0"/>
                  </a:rPr>
                  <a:t>x</a:t>
                </a:r>
                <a:r>
                  <a:rPr lang="en-US" dirty="0">
                    <a:latin typeface="Times New Roman" pitchFamily="18" charset="0"/>
                  </a:rPr>
                  <a:t> elements from </a:t>
                </a:r>
                <a:r>
                  <a:rPr lang="en-US" i="1" dirty="0">
                    <a:latin typeface="Times New Roman" pitchFamily="18" charset="0"/>
                  </a:rPr>
                  <a:t>n</a:t>
                </a:r>
                <a:r>
                  <a:rPr lang="en-US" dirty="0">
                    <a:latin typeface="Times New Roman" pitchFamily="18" charset="0"/>
                  </a:rPr>
                  <a:t> (different) elements in such a way that the </a:t>
                </a:r>
                <a:r>
                  <a:rPr lang="en-US" b="1" dirty="0">
                    <a:solidFill>
                      <a:schemeClr val="tx2"/>
                    </a:solidFill>
                    <a:latin typeface="Times New Roman" pitchFamily="18" charset="0"/>
                  </a:rPr>
                  <a:t>order</a:t>
                </a:r>
                <a:r>
                  <a:rPr lang="en-US" dirty="0">
                    <a:latin typeface="Times New Roman" pitchFamily="18" charset="0"/>
                  </a:rPr>
                  <a:t> of selections is important.</a:t>
                </a:r>
              </a:p>
              <a:p>
                <a:r>
                  <a:rPr lang="en-US" dirty="0">
                    <a:latin typeface="Times New Roman" pitchFamily="18" charset="0"/>
                  </a:rPr>
                  <a:t>	denotes the number of permutations, selecting </a:t>
                </a:r>
                <a:r>
                  <a:rPr lang="en-US" i="1" dirty="0">
                    <a:latin typeface="Times New Roman" pitchFamily="18" charset="0"/>
                  </a:rPr>
                  <a:t>x</a:t>
                </a:r>
                <a:r>
                  <a:rPr lang="en-US" dirty="0">
                    <a:latin typeface="Times New Roman" pitchFamily="18" charset="0"/>
                  </a:rPr>
                  <a:t> elements from </a:t>
                </a:r>
                <a:r>
                  <a:rPr lang="en-US" i="1" dirty="0">
                    <a:latin typeface="Times New Roman" pitchFamily="18" charset="0"/>
                  </a:rPr>
                  <a:t>n</a:t>
                </a:r>
                <a:r>
                  <a:rPr lang="en-US" dirty="0">
                    <a:latin typeface="Times New Roman" pitchFamily="18" charset="0"/>
                  </a:rPr>
                  <a:t> elements.</a:t>
                </a:r>
              </a:p>
              <a:p>
                <a:r>
                  <a:rPr lang="en-US" dirty="0">
                    <a:latin typeface="Times New Roman" pitchFamily="18" charset="0"/>
                  </a:rPr>
                  <a:t>		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⋯∗(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GB" dirty="0">
                  <a:latin typeface="Times New Roman" pitchFamily="18" charset="0"/>
                </a:endParaRPr>
              </a:p>
              <a:p>
                <a:endParaRPr lang="en-GB" dirty="0">
                  <a:latin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</a:rPr>
                  <a:t>Permutations are also called </a:t>
                </a:r>
                <a:r>
                  <a:rPr lang="en-US" b="1" dirty="0">
                    <a:solidFill>
                      <a:schemeClr val="accent2"/>
                    </a:solidFill>
                    <a:latin typeface="Times New Roman" pitchFamily="18" charset="0"/>
                  </a:rPr>
                  <a:t>arrangements</a:t>
                </a:r>
                <a:r>
                  <a:rPr lang="en-US" dirty="0">
                    <a:latin typeface="Times New Roman" pitchFamily="18" charset="0"/>
                  </a:rPr>
                  <a:t>.</a:t>
                </a:r>
                <a:endParaRPr lang="en-GB" dirty="0">
                  <a:latin typeface="Times New Roman" pitchFamily="18" charset="0"/>
                </a:endParaRPr>
              </a:p>
              <a:p>
                <a:pPr>
                  <a:buClr>
                    <a:schemeClr val="accent2"/>
                  </a:buClr>
                </a:pPr>
                <a:endParaRPr lang="en-US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317624"/>
                <a:ext cx="8534400" cy="4854575"/>
              </a:xfrm>
              <a:blipFill>
                <a:blip r:embed="rId2"/>
                <a:stretch>
                  <a:fillRect l="-1637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3" descr="sub n P sub x&#10;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21430290"/>
              </p:ext>
            </p:extLst>
          </p:nvPr>
        </p:nvGraphicFramePr>
        <p:xfrm>
          <a:off x="381000" y="2670174"/>
          <a:ext cx="49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431640" progId="Equation.DSMT4">
                  <p:embed/>
                </p:oleObj>
              </mc:Choice>
              <mc:Fallback>
                <p:oleObj name="Equation" r:id="rId3" imgW="495000" imgH="431640" progId="Equation.DSMT4">
                  <p:embed/>
                  <p:pic>
                    <p:nvPicPr>
                      <p:cNvPr id="10" name="Content Placeholder 3" descr="sub n P sub x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70174"/>
                        <a:ext cx="495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3" descr="sub n P sub x = start fraction n factorial over left parenthesis n minus x right parenthesis factorial end fraction&#10;">
            <a:extLst>
              <a:ext uri="{FF2B5EF4-FFF2-40B4-BE49-F238E27FC236}">
                <a16:creationId xmlns:a16="http://schemas.microsoft.com/office/drawing/2014/main" id="{5162502A-BFB9-9866-CD46-64ABDDB53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88708"/>
              </p:ext>
            </p:extLst>
          </p:nvPr>
        </p:nvGraphicFramePr>
        <p:xfrm>
          <a:off x="337457" y="3279777"/>
          <a:ext cx="254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9800" imgH="952200" progId="Equation.DSMT4">
                  <p:embed/>
                </p:oleObj>
              </mc:Choice>
              <mc:Fallback>
                <p:oleObj name="Equation" r:id="rId5" imgW="2539800" imgH="952200" progId="Equation.DSMT4">
                  <p:embed/>
                  <p:pic>
                    <p:nvPicPr>
                      <p:cNvPr id="8" name="Content Placeholder 3" descr="sub n P sub x = start fraction n factorial over left parenthesis n minus x right parenthesis factorial end fraction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57" y="3279777"/>
                        <a:ext cx="2540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7" y="623455"/>
            <a:ext cx="8534400" cy="838199"/>
          </a:xfrm>
        </p:spPr>
        <p:txBody>
          <a:bodyPr/>
          <a:lstStyle/>
          <a:p>
            <a:r>
              <a:rPr lang="en-US" dirty="0"/>
              <a:t>Example 4-41 officers in a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219200"/>
            <a:ext cx="8534400" cy="4800600"/>
          </a:xfrm>
        </p:spPr>
        <p:txBody>
          <a:bodyPr/>
          <a:lstStyle/>
          <a:p>
            <a:r>
              <a:rPr lang="en-US" dirty="0"/>
              <a:t>A club has 20 members. They are to select three office holders for next year:</a:t>
            </a:r>
          </a:p>
          <a:p>
            <a:pPr algn="ctr"/>
            <a:r>
              <a:rPr lang="en-US" dirty="0"/>
              <a:t>president, secretary, and treasurer.</a:t>
            </a:r>
          </a:p>
          <a:p>
            <a:r>
              <a:rPr lang="en-US" dirty="0"/>
              <a:t>They select these office holders by drawing 3 names randomly from the names of all members.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first person selected becomes the president;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second is the secretary;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third one takes over as treasurer.</a:t>
            </a:r>
          </a:p>
          <a:p>
            <a:r>
              <a:rPr lang="en-US" dirty="0"/>
              <a:t>Thus, the order in which 3 names are selected from the 20 names is important.</a:t>
            </a:r>
          </a:p>
          <a:p>
            <a:r>
              <a:rPr lang="en-US" dirty="0"/>
              <a:t>Find the # of possible outcomes in this selection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4-41: Solution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 descr="n = total members of the club = 20. x = number of names to be selected = 3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44556984"/>
              </p:ext>
            </p:extLst>
          </p:nvPr>
        </p:nvGraphicFramePr>
        <p:xfrm>
          <a:off x="1038616" y="1319736"/>
          <a:ext cx="523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32240" imgH="812520" progId="Equation.DSMT4">
                  <p:embed/>
                </p:oleObj>
              </mc:Choice>
              <mc:Fallback>
                <p:oleObj name="Equation" r:id="rId2" imgW="5232240" imgH="812520" progId="Equation.DSMT4">
                  <p:embed/>
                  <p:pic>
                    <p:nvPicPr>
                      <p:cNvPr id="10" name="Content Placeholder 9" descr="n = total members of the club = 20. x = number of names to be selected = 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616" y="1319736"/>
                        <a:ext cx="5232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4" descr="sub n P sub x = start fraction n factorial over left parenthesis n minus x right parenthesis factorial end fraction = start fraction 20 factorial over left parenthesis 20 minus 3 right parenthesis factorial end fraction = start fraction 20 factorial over 17 factorial end fraction = 6840&#10;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2813241"/>
              </p:ext>
            </p:extLst>
          </p:nvPr>
        </p:nvGraphicFramePr>
        <p:xfrm>
          <a:off x="990600" y="2249956"/>
          <a:ext cx="472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24280" imgH="838080" progId="Equation.DSMT4">
                  <p:embed/>
                </p:oleObj>
              </mc:Choice>
              <mc:Fallback>
                <p:oleObj name="Equation" r:id="rId4" imgW="4724280" imgH="838080" progId="Equation.DSMT4">
                  <p:embed/>
                  <p:pic>
                    <p:nvPicPr>
                      <p:cNvPr id="11" name="Content Placeholder 4" descr="sub n P sub x = start fraction n factorial over left parenthesis n minus x right parenthesis factorial end fraction = start fraction 20 factorial over left parenthesis 20 minus 3 right parenthesis factorial end fraction = start fraction 20 factorial over 17 factorial end fraction = 6840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49956"/>
                        <a:ext cx="4724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293914" y="2434106"/>
                <a:ext cx="8534400" cy="3738094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=20∗19∗18</m:t>
                    </m:r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TI84, go to math, prob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[On an older model, you want to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typed the value of “n” first.]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“2:nPr”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in “n” and “x” (r), and press enter to get answer.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# of possible outcomes in this selection process is 6840.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293914" y="2434106"/>
                <a:ext cx="8534400" cy="3738094"/>
              </a:xfrm>
              <a:blipFill>
                <a:blip r:embed="rId6"/>
                <a:stretch>
                  <a:fillRect l="-1189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5B3F4-264D-0594-9722-78E221B8B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50000"/>
          <a:stretch/>
        </p:blipFill>
        <p:spPr bwMode="auto">
          <a:xfrm>
            <a:off x="4747986" y="3088156"/>
            <a:ext cx="4102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0CBE08-B1B9-F72E-A983-E2F59FC6F1D9}"/>
              </a:ext>
            </a:extLst>
          </p:cNvPr>
          <p:cNvSpPr/>
          <p:nvPr/>
        </p:nvSpPr>
        <p:spPr>
          <a:xfrm>
            <a:off x="4573815" y="3587441"/>
            <a:ext cx="1143000" cy="4380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5E7FAEB-F5D0-E921-DA4A-8BC088FF64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b="65050"/>
          <a:stretch/>
        </p:blipFill>
        <p:spPr>
          <a:xfrm>
            <a:off x="4760686" y="4327012"/>
            <a:ext cx="4089400" cy="64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D9EA-5905-47B2-03DF-0B83B5C4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4" y="542926"/>
            <a:ext cx="4765040" cy="9905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 license plates without 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0036-E997-7BDB-2661-440970ABD6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900" y="1538967"/>
            <a:ext cx="3733800" cy="1524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NYS license plate has 3 letters followed by 4 digits.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E1438-7FFF-77C3-91B2-E8C7A0E65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F20E7-5375-CBEC-4CEB-6A148327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9AA08-9F5C-37B6-B4E2-7F281E5719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6700" y="2947027"/>
            <a:ext cx="8534400" cy="990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such license plates are there without repeated letters or digits?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87533A4-09A8-3E3B-9C57-D1CAB5A3689D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272143" y="3905983"/>
                <a:ext cx="8534400" cy="2409091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analyze the letters and digits separately and then use the multiplication principle.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letters: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digits: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there are 78,624,000 such plates. Is that enough?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87533A4-09A8-3E3B-9C57-D1CAB5A36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272143" y="3905983"/>
                <a:ext cx="8534400" cy="2409091"/>
              </a:xfrm>
              <a:blipFill>
                <a:blip r:embed="rId2"/>
                <a:stretch>
                  <a:fillRect l="-1486" t="-4188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New York ends contract with company linked to peeling ...">
            <a:extLst>
              <a:ext uri="{FF2B5EF4-FFF2-40B4-BE49-F238E27FC236}">
                <a16:creationId xmlns:a16="http://schemas.microsoft.com/office/drawing/2014/main" id="{B712C396-200E-25CE-B471-B1BBC295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284"/>
            <a:ext cx="5105400" cy="25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able&#10;&#10;Description automatically generated with low confidence">
            <a:extLst>
              <a:ext uri="{FF2B5EF4-FFF2-40B4-BE49-F238E27FC236}">
                <a16:creationId xmlns:a16="http://schemas.microsoft.com/office/drawing/2014/main" id="{15960576-7095-83BC-AA42-285DCF84F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b="65859"/>
          <a:stretch/>
        </p:blipFill>
        <p:spPr>
          <a:xfrm>
            <a:off x="4413250" y="4760058"/>
            <a:ext cx="4089400" cy="6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D9EA-5905-47B2-03DF-0B83B5C4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4" y="542926"/>
            <a:ext cx="3790950" cy="9905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 license plates with 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0036-E997-7BDB-2661-440970ABD6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900" y="1538967"/>
            <a:ext cx="3733800" cy="1524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NYS license plate has 3 letters followed by 4 digits.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E1438-7FFF-77C3-91B2-E8C7A0E65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F20E7-5375-CBEC-4CEB-6A148327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9AA08-9F5C-37B6-B4E2-7F281E5719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6700" y="2947027"/>
            <a:ext cx="8534400" cy="990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78,624,000 such license plates without repeated letters or digits.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87533A4-09A8-3E3B-9C57-D1CAB5A3689D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272143" y="4035689"/>
                <a:ext cx="4748711" cy="2815492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repeats are allowed, how many such plates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175,760,000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portion of such plates have repeated letters or digits?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55%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87533A4-09A8-3E3B-9C57-D1CAB5A36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272143" y="4035689"/>
                <a:ext cx="4748711" cy="2815492"/>
              </a:xfrm>
              <a:blipFill>
                <a:blip r:embed="rId2"/>
                <a:stretch>
                  <a:fillRect l="-2667" t="-3587" b="-4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2A05D95-0D3C-C2DE-3CD5-D2065162A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 b="48874"/>
          <a:stretch/>
        </p:blipFill>
        <p:spPr>
          <a:xfrm>
            <a:off x="4495799" y="3444621"/>
            <a:ext cx="4510617" cy="1355979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F052FB52-89C8-DBEE-E07F-2B97CE1C1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7" b="29039"/>
          <a:stretch/>
        </p:blipFill>
        <p:spPr>
          <a:xfrm>
            <a:off x="4482193" y="4800599"/>
            <a:ext cx="4524223" cy="692777"/>
          </a:xfrm>
          <a:prstGeom prst="rect">
            <a:avLst/>
          </a:prstGeom>
        </p:spPr>
      </p:pic>
      <p:pic>
        <p:nvPicPr>
          <p:cNvPr id="3074" name="Picture 2" descr="The History of the New York License Plate - Untapped New York">
            <a:extLst>
              <a:ext uri="{FF2B5EF4-FFF2-40B4-BE49-F238E27FC236}">
                <a16:creationId xmlns:a16="http://schemas.microsoft.com/office/drawing/2014/main" id="{4B4B80AB-5DAF-8B76-F007-66C0CE2FB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1706" r="5000" b="11816"/>
          <a:stretch/>
        </p:blipFill>
        <p:spPr bwMode="auto">
          <a:xfrm>
            <a:off x="4046764" y="657547"/>
            <a:ext cx="5060910" cy="23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57DF-8663-3A39-C275-4CF689DF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1439"/>
            <a:ext cx="8534400" cy="8381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634CE-17E5-F4DD-CA09-281D6717D14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-4527" y="1143000"/>
                <a:ext cx="9143999" cy="2286000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multiplication principle is a general tool.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applied to a situation which is identical at each stage (replacement) and where order counts,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number of outcomes is a power, 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# outcomes for one team’s regular NFL season.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634CE-17E5-F4DD-CA09-281D6717D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-4527" y="1143000"/>
                <a:ext cx="9143999" cy="2286000"/>
              </a:xfrm>
              <a:blipFill>
                <a:blip r:embed="rId2"/>
                <a:stretch>
                  <a:fillRect l="-1387" t="-4420" r="-1248"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21D19-D472-5C2D-4AF4-5947B9627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5DFA-D086-B0D1-E41F-859ADC40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76E88-02F6-E2CE-D7D2-914F9FBB2B5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3297803"/>
            <a:ext cx="8763000" cy="311875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replacement is not happening, then we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if order is not important,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forming of a committee of a given size;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permutation when order is important,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the number or letter portion of license plates without repeats allowed.</a:t>
            </a:r>
          </a:p>
        </p:txBody>
      </p:sp>
    </p:spTree>
    <p:extLst>
      <p:ext uri="{BB962C8B-B14F-4D97-AF65-F5344CB8AC3E}">
        <p14:creationId xmlns:p14="http://schemas.microsoft.com/office/powerpoint/2010/main" val="31703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1650"/>
            <a:ext cx="8534400" cy="838199"/>
          </a:xfrm>
        </p:spPr>
        <p:txBody>
          <a:bodyPr>
            <a:normAutofit/>
          </a:bodyPr>
          <a:lstStyle/>
          <a:p>
            <a:r>
              <a:rPr lang="en-US" dirty="0"/>
              <a:t>4.5 Union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04800" y="1295400"/>
                <a:ext cx="8534400" cy="213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007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be two events defined in a sample space. The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union of events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is the collection of all outcomes that belong to either </a:t>
                </a:r>
                <a:r>
                  <a:rPr lang="en-US" sz="2800" i="1" dirty="0"/>
                  <a:t>A</a:t>
                </a:r>
                <a:r>
                  <a:rPr lang="en-US" sz="2800" dirty="0"/>
                  <a:t> or </a:t>
                </a:r>
                <a:r>
                  <a:rPr lang="en-US" sz="2800" i="1" dirty="0"/>
                  <a:t>B</a:t>
                </a:r>
                <a:r>
                  <a:rPr lang="en-US" sz="2800" dirty="0"/>
                  <a:t> or to both </a:t>
                </a:r>
                <a:r>
                  <a:rPr lang="en-US" sz="2800" i="1" dirty="0"/>
                  <a:t>A </a:t>
                </a:r>
                <a:r>
                  <a:rPr lang="en-US" sz="2800" dirty="0"/>
                  <a:t>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and is denoted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DA68F-4EE6-4DDF-9C44-164C77DE5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04800" y="1295400"/>
                <a:ext cx="8534400" cy="2133600"/>
              </a:xfrm>
              <a:blipFill>
                <a:blip r:embed="rId2"/>
                <a:stretch>
                  <a:fillRect l="-1637" t="-4734" r="-744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EAA3E-6834-184F-BD82-96E14787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6505" name="Picture 9" descr="Union of Sets | Definition, Examples, Types &amp; Venn Diagram, Formula">
            <a:extLst>
              <a:ext uri="{FF2B5EF4-FFF2-40B4-BE49-F238E27FC236}">
                <a16:creationId xmlns:a16="http://schemas.microsoft.com/office/drawing/2014/main" id="{8798BE7B-3315-0BC8-2775-B81087D0E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0991" r="7045" b="5418"/>
          <a:stretch/>
        </p:blipFill>
        <p:spPr bwMode="auto">
          <a:xfrm>
            <a:off x="1905000" y="3429000"/>
            <a:ext cx="4876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9619"/>
            <a:ext cx="8534400" cy="990599"/>
          </a:xfrm>
        </p:spPr>
        <p:txBody>
          <a:bodyPr>
            <a:normAutofit/>
          </a:bodyPr>
          <a:lstStyle/>
          <a:p>
            <a:r>
              <a:rPr lang="en-GB" dirty="0"/>
              <a:t>Addition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86062" y="3703860"/>
            <a:ext cx="8534400" cy="1461370"/>
          </a:xfrm>
        </p:spPr>
        <p:txBody>
          <a:bodyPr/>
          <a:lstStyle/>
          <a:p>
            <a:r>
              <a:rPr lang="en-US" b="1" dirty="0">
                <a:solidFill>
                  <a:srgbClr val="00007F"/>
                </a:solidFill>
              </a:rPr>
              <a:t>Union of Two Mutually Nonexclusive Events</a:t>
            </a:r>
          </a:p>
          <a:p>
            <a:r>
              <a:rPr lang="en-US" dirty="0"/>
              <a:t>The probability of the union of two mutually nonexclusive events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is</a:t>
            </a:r>
          </a:p>
        </p:txBody>
      </p:sp>
      <p:graphicFrame>
        <p:nvGraphicFramePr>
          <p:cNvPr id="9" name="Content Placeholder 8" descr="P of, A or B = P of a + P of B minus P of, A and B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379006790"/>
              </p:ext>
            </p:extLst>
          </p:nvPr>
        </p:nvGraphicFramePr>
        <p:xfrm>
          <a:off x="1295400" y="5409211"/>
          <a:ext cx="5522213" cy="45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03560" imgH="482400" progId="Equation.DSMT4">
                  <p:embed/>
                </p:oleObj>
              </mc:Choice>
              <mc:Fallback>
                <p:oleObj name="Equation" r:id="rId2" imgW="5803560" imgH="482400" progId="Equation.DSMT4">
                  <p:embed/>
                  <p:pic>
                    <p:nvPicPr>
                      <p:cNvPr id="9" name="Content Placeholder 8" descr="P of, A or B = P of a + P of B minus P of, A and B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09211"/>
                        <a:ext cx="5522213" cy="45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241080-7667-CA94-9F1D-E82E870F306F}"/>
              </a:ext>
            </a:extLst>
          </p:cNvPr>
          <p:cNvSpPr txBox="1">
            <a:spLocks/>
          </p:cNvSpPr>
          <p:nvPr/>
        </p:nvSpPr>
        <p:spPr>
          <a:xfrm>
            <a:off x="239011" y="1240584"/>
            <a:ext cx="8534400" cy="14613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7F"/>
                </a:solidFill>
              </a:rPr>
              <a:t>Union of Two Mutually Exclusive Events</a:t>
            </a:r>
          </a:p>
          <a:p>
            <a:r>
              <a:rPr lang="en-US" dirty="0"/>
              <a:t>The probability of the union of two mutually exclusive events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is</a:t>
            </a:r>
          </a:p>
        </p:txBody>
      </p:sp>
      <p:graphicFrame>
        <p:nvGraphicFramePr>
          <p:cNvPr id="10" name="Content Placeholder 8" descr="P of, A or B = P of A + P of B.">
            <a:extLst>
              <a:ext uri="{FF2B5EF4-FFF2-40B4-BE49-F238E27FC236}">
                <a16:creationId xmlns:a16="http://schemas.microsoft.com/office/drawing/2014/main" id="{5B264F32-E1F0-C2A7-3CE7-7E065D7D9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33584"/>
              </p:ext>
            </p:extLst>
          </p:nvPr>
        </p:nvGraphicFramePr>
        <p:xfrm>
          <a:off x="2067811" y="2868401"/>
          <a:ext cx="3452091" cy="43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97280" imgH="482400" progId="Equation.DSMT4">
                  <p:embed/>
                </p:oleObj>
              </mc:Choice>
              <mc:Fallback>
                <p:oleObj name="Equation" r:id="rId4" imgW="3797280" imgH="482400" progId="Equation.DSMT4">
                  <p:embed/>
                  <p:pic>
                    <p:nvPicPr>
                      <p:cNvPr id="8" name="Content Placeholder 8" descr="P of, A or B = P of A + P of B.">
                        <a:extLst>
                          <a:ext uri="{FF2B5EF4-FFF2-40B4-BE49-F238E27FC236}">
                            <a16:creationId xmlns:a16="http://schemas.microsoft.com/office/drawing/2014/main" id="{BAEECF60-4AD7-974B-9C34-0F4D94332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811" y="2868401"/>
                        <a:ext cx="3452091" cy="438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C3D5443-02A6-8A23-692E-DD1A61E855EE}"/>
              </a:ext>
            </a:extLst>
          </p:cNvPr>
          <p:cNvSpPr txBox="1"/>
          <p:nvPr/>
        </p:nvSpPr>
        <p:spPr>
          <a:xfrm>
            <a:off x="16329" y="6378381"/>
            <a:ext cx="880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rule can be seen as a generalization of the first rule. Why?</a:t>
            </a:r>
          </a:p>
        </p:txBody>
      </p:sp>
    </p:spTree>
    <p:extLst>
      <p:ext uri="{BB962C8B-B14F-4D97-AF65-F5344CB8AC3E}">
        <p14:creationId xmlns:p14="http://schemas.microsoft.com/office/powerpoint/2010/main" val="25231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EE6-BF54-5541-8B30-92EB2B22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24840"/>
            <a:ext cx="8534400" cy="1075360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 rule : flipping a fair coin 3 times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ED011-197F-0A48-A58B-62748D8BCC3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387475"/>
                <a:ext cx="8686800" cy="4580560"/>
              </a:xfrm>
            </p:spPr>
            <p:txBody>
              <a:bodyPr/>
              <a:lstStyle/>
              <a:p>
                <a:r>
                  <a:rPr lang="en-US" dirty="0"/>
                  <a:t>Let 	A = get at least two heads = {</a:t>
                </a:r>
                <a:r>
                  <a:rPr lang="en-US" dirty="0" err="1"/>
                  <a:t>hht</a:t>
                </a:r>
                <a:r>
                  <a:rPr lang="en-US" dirty="0"/>
                  <a:t>, </a:t>
                </a:r>
                <a:r>
                  <a:rPr lang="en-US" dirty="0" err="1"/>
                  <a:t>hth</a:t>
                </a:r>
                <a:r>
                  <a:rPr lang="en-US" dirty="0"/>
                  <a:t>, </a:t>
                </a:r>
                <a:r>
                  <a:rPr lang="en-US" dirty="0" err="1"/>
                  <a:t>thh</a:t>
                </a:r>
                <a:r>
                  <a:rPr lang="en-US" dirty="0"/>
                  <a:t>, </a:t>
                </a:r>
                <a:r>
                  <a:rPr lang="en-US" dirty="0" err="1"/>
                  <a:t>hhh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	B = first flip is tail= {</a:t>
                </a:r>
                <a:r>
                  <a:rPr lang="en-US" dirty="0" err="1"/>
                  <a:t>thh</a:t>
                </a:r>
                <a:r>
                  <a:rPr lang="en-US" dirty="0"/>
                  <a:t>, </a:t>
                </a:r>
                <a:r>
                  <a:rPr lang="en-US" dirty="0" err="1"/>
                  <a:t>tht</a:t>
                </a:r>
                <a:r>
                  <a:rPr lang="en-US" dirty="0"/>
                  <a:t>, </a:t>
                </a:r>
                <a:r>
                  <a:rPr lang="en-US" dirty="0" err="1"/>
                  <a:t>tth</a:t>
                </a:r>
                <a:r>
                  <a:rPr lang="en-US" dirty="0"/>
                  <a:t>, </a:t>
                </a:r>
                <a:r>
                  <a:rPr lang="en-US" dirty="0" err="1"/>
                  <a:t>ttt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	A and B = {</a:t>
                </a:r>
                <a:r>
                  <a:rPr lang="en-US" dirty="0" err="1"/>
                  <a:t>thh</a:t>
                </a:r>
                <a:r>
                  <a:rPr lang="en-US" dirty="0"/>
                  <a:t>}, so</a:t>
                </a:r>
              </a:p>
              <a:p>
                <a:r>
                  <a:rPr lang="en-US" dirty="0"/>
                  <a:t>    P(A or B) = P(A) + P(B) – P(A and B)</a:t>
                </a:r>
              </a:p>
              <a:p>
                <a:r>
                  <a:rPr lang="en-US" dirty="0"/>
                  <a:t>		= ½ + ½ - 1/8 = 7/8</a:t>
                </a:r>
              </a:p>
              <a:p>
                <a:r>
                  <a:rPr lang="en-US" dirty="0"/>
                  <a:t>Note that A or B has only one outcome that is not in it, i.e.,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 err="1"/>
                  <a:t>htt</a:t>
                </a:r>
                <a:r>
                  <a:rPr lang="en-US" dirty="0"/>
                  <a:t>}</a:t>
                </a:r>
              </a:p>
              <a:p>
                <a:r>
                  <a:rPr lang="en-US" b="1" dirty="0"/>
                  <a:t>Exercise</a:t>
                </a:r>
                <a:r>
                  <a:rPr lang="en-US" dirty="0"/>
                  <a:t>: Draw the Venn Diagram for the example.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ED011-197F-0A48-A58B-62748D8BC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387475"/>
                <a:ext cx="8686800" cy="4580560"/>
              </a:xfrm>
              <a:blipFill>
                <a:blip r:embed="rId3"/>
                <a:stretch>
                  <a:fillRect l="-1608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86D4-9648-514C-9321-BBD23A2B8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9DC8E-4C31-C845-B49A-E7C6D0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9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4-30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experiment of rolling a die once. What is the probability that a number less than 3 or a number greater than 4 is obtained?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4-30: Solution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021080"/>
            <a:ext cx="8534400" cy="53797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less than 3 is obtained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 if either 1 or 2 is rolled on the die,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greater than 4 is obtained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 if either 5 or 6 is rolled on the die.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how these two events are mutually exclusive and hence we can use the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multiplication rule.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less than 3 is obtained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2/6 = 1/3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greater than 4 is obtained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2/6 = 1/3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the union of these two events is: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less than 3 is obtained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greater than 4 is obtained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1/3 + 1/3 = 2/3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.67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4-26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603750"/>
          </a:xfrm>
        </p:spPr>
        <p:txBody>
          <a:bodyPr/>
          <a:lstStyle/>
          <a:p>
            <a:r>
              <a:rPr lang="en-US" dirty="0"/>
              <a:t>All 440 employees of a company were asked what hot drink they like the most. Their responses, tabulated: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Describe the size of the union of the events: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“female”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“likes coffee”.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6" descr="Table is accessible to screenreaders">
            <a:extLst>
              <a:ext uri="{FF2B5EF4-FFF2-40B4-BE49-F238E27FC236}">
                <a16:creationId xmlns:a16="http://schemas.microsoft.com/office/drawing/2014/main" id="{D8BB42CA-CB28-4FCA-D0F3-D5BC128AE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700857"/>
              </p:ext>
            </p:extLst>
          </p:nvPr>
        </p:nvGraphicFramePr>
        <p:xfrm>
          <a:off x="457200" y="2819400"/>
          <a:ext cx="7467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Coffee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290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0" algn="ctr"/>
                      <a:r>
                        <a:rPr lang="en-US" baseline="0" dirty="0">
                          <a:latin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latin typeface="Times New Roman" pitchFamily="18" charset="0"/>
                        </a:rPr>
                        <a:t>440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18429</TotalTime>
  <Words>2775</Words>
  <Application>Microsoft Macintosh PowerPoint</Application>
  <PresentationFormat>On-screen Show (4:3)</PresentationFormat>
  <Paragraphs>443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PowerPoint Presentation</vt:lpstr>
      <vt:lpstr>Review: Complement</vt:lpstr>
      <vt:lpstr>Review: Intersection of Events</vt:lpstr>
      <vt:lpstr>4.5 Union of Events</vt:lpstr>
      <vt:lpstr>Addition Rules</vt:lpstr>
      <vt:lpstr>Addition rule : flipping a fair coin 3 times </vt:lpstr>
      <vt:lpstr>Example 4-30</vt:lpstr>
      <vt:lpstr>Example 4-30: Solution</vt:lpstr>
      <vt:lpstr>Example 4-26</vt:lpstr>
      <vt:lpstr>Example 4-26: Solution</vt:lpstr>
      <vt:lpstr>Example 4-27</vt:lpstr>
      <vt:lpstr>Example 4-27: Solution</vt:lpstr>
      <vt:lpstr>Example 4-28</vt:lpstr>
      <vt:lpstr>Example 4-28</vt:lpstr>
      <vt:lpstr>Contingency Table Practice</vt:lpstr>
      <vt:lpstr>Contingency Table Practice solution</vt:lpstr>
      <vt:lpstr>4.6 Counting Rule, Factorials, Combinations, and Permutations </vt:lpstr>
      <vt:lpstr>Counting Rule to Find Total Outcomes</vt:lpstr>
      <vt:lpstr>Example 4-31: Solution</vt:lpstr>
      <vt:lpstr>Example 4-32</vt:lpstr>
      <vt:lpstr>Example 4-33</vt:lpstr>
      <vt:lpstr>Factorials</vt:lpstr>
      <vt:lpstr>Combinations</vt:lpstr>
      <vt:lpstr>Example 4-38</vt:lpstr>
      <vt:lpstr>Example 4-39</vt:lpstr>
      <vt:lpstr>Example 4-40</vt:lpstr>
      <vt:lpstr>Example 4-40 using a TI84</vt:lpstr>
      <vt:lpstr>Case Study 4-2 Probability of Winning a Mega Millions Lottery Jackpot</vt:lpstr>
      <vt:lpstr>Winning a Mega Millions Lottery Jackpot</vt:lpstr>
      <vt:lpstr>Permutations</vt:lpstr>
      <vt:lpstr>Example 4-41 officers in a club</vt:lpstr>
      <vt:lpstr>Example 4-41: Solution</vt:lpstr>
      <vt:lpstr>NYS license plates without repeats</vt:lpstr>
      <vt:lpstr>NYS license plates with repeats</vt:lpstr>
      <vt:lpstr>Section summary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Ezra Halleck</cp:lastModifiedBy>
  <cp:revision>1922</cp:revision>
  <cp:lastPrinted>2017-04-26T13:25:47Z</cp:lastPrinted>
  <dcterms:created xsi:type="dcterms:W3CDTF">2017-04-21T14:49:46Z</dcterms:created>
  <dcterms:modified xsi:type="dcterms:W3CDTF">2023-03-05T17:45:59Z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  <property fmtid="{D5CDD505-2E9C-101B-9397-08002B2CF9AE}" pid="3" name="MSIP_Label_fa1855b2-0a05-4494-a903-f3f23f3f98e0_Enabled">
    <vt:lpwstr>true</vt:lpwstr>
  </property>
  <property fmtid="{D5CDD505-2E9C-101B-9397-08002B2CF9AE}" pid="4" name="MSIP_Label_fa1855b2-0a05-4494-a903-f3f23f3f98e0_SetDate">
    <vt:lpwstr>2023-03-05T17:45:59Z</vt:lpwstr>
  </property>
  <property fmtid="{D5CDD505-2E9C-101B-9397-08002B2CF9AE}" pid="5" name="MSIP_Label_fa1855b2-0a05-4494-a903-f3f23f3f98e0_Method">
    <vt:lpwstr>Standard</vt:lpwstr>
  </property>
  <property fmtid="{D5CDD505-2E9C-101B-9397-08002B2CF9AE}" pid="6" name="MSIP_Label_fa1855b2-0a05-4494-a903-f3f23f3f98e0_Name">
    <vt:lpwstr>defa4170-0d19-0005-0004-bc88714345d2</vt:lpwstr>
  </property>
  <property fmtid="{D5CDD505-2E9C-101B-9397-08002B2CF9AE}" pid="7" name="MSIP_Label_fa1855b2-0a05-4494-a903-f3f23f3f98e0_SiteId">
    <vt:lpwstr>6f60f0b3-5f06-4e09-9715-989dba8cc7d8</vt:lpwstr>
  </property>
  <property fmtid="{D5CDD505-2E9C-101B-9397-08002B2CF9AE}" pid="8" name="MSIP_Label_fa1855b2-0a05-4494-a903-f3f23f3f98e0_ActionId">
    <vt:lpwstr>110cd387-55e4-4ec9-a8e2-3c2af419d5e6</vt:lpwstr>
  </property>
  <property fmtid="{D5CDD505-2E9C-101B-9397-08002B2CF9AE}" pid="9" name="MSIP_Label_fa1855b2-0a05-4494-a903-f3f23f3f98e0_ContentBits">
    <vt:lpwstr>0</vt:lpwstr>
  </property>
</Properties>
</file>