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  <p:sldMasterId id="2147483936" r:id="rId5"/>
    <p:sldMasterId id="2147483943" r:id="rId6"/>
    <p:sldMasterId id="2147483965" r:id="rId7"/>
    <p:sldMasterId id="2147483968" r:id="rId8"/>
    <p:sldMasterId id="2147483971" r:id="rId9"/>
    <p:sldMasterId id="2147483976" r:id="rId10"/>
  </p:sldMasterIdLst>
  <p:notesMasterIdLst>
    <p:notesMasterId r:id="rId36"/>
  </p:notesMasterIdLst>
  <p:sldIdLst>
    <p:sldId id="658" r:id="rId11"/>
    <p:sldId id="479" r:id="rId12"/>
    <p:sldId id="457" r:id="rId13"/>
    <p:sldId id="458" r:id="rId14"/>
    <p:sldId id="469" r:id="rId15"/>
    <p:sldId id="473" r:id="rId16"/>
    <p:sldId id="477" r:id="rId17"/>
    <p:sldId id="617" r:id="rId18"/>
    <p:sldId id="480" r:id="rId19"/>
    <p:sldId id="618" r:id="rId20"/>
    <p:sldId id="482" r:id="rId21"/>
    <p:sldId id="483" r:id="rId22"/>
    <p:sldId id="499" r:id="rId23"/>
    <p:sldId id="500" r:id="rId24"/>
    <p:sldId id="501" r:id="rId25"/>
    <p:sldId id="585" r:id="rId26"/>
    <p:sldId id="504" r:id="rId27"/>
    <p:sldId id="622" r:id="rId28"/>
    <p:sldId id="506" r:id="rId29"/>
    <p:sldId id="659" r:id="rId30"/>
    <p:sldId id="508" r:id="rId31"/>
    <p:sldId id="587" r:id="rId32"/>
    <p:sldId id="660" r:id="rId33"/>
    <p:sldId id="512" r:id="rId34"/>
    <p:sldId id="511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108" userDrawn="1">
          <p15:clr>
            <a:srgbClr val="A4A3A4"/>
          </p15:clr>
        </p15:guide>
        <p15:guide id="4" pos="4458" userDrawn="1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F"/>
    <a:srgbClr val="931B21"/>
    <a:srgbClr val="930000"/>
    <a:srgbClr val="EAEAE9"/>
    <a:srgbClr val="E4E5E3"/>
    <a:srgbClr val="F2F2F1"/>
    <a:srgbClr val="EB9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64" autoAdjust="0"/>
    <p:restoredTop sz="84211" autoAdjust="0"/>
  </p:normalViewPr>
  <p:slideViewPr>
    <p:cSldViewPr>
      <p:cViewPr varScale="1">
        <p:scale>
          <a:sx n="64" d="100"/>
          <a:sy n="64" d="100"/>
        </p:scale>
        <p:origin x="1116" y="72"/>
      </p:cViewPr>
      <p:guideLst>
        <p:guide orient="horz" pos="2112"/>
        <p:guide pos="2880"/>
        <p:guide orient="horz" pos="1108"/>
        <p:guide pos="4458"/>
        <p:guide orient="horz" pos="1344"/>
        <p:guide pos="240"/>
      </p:guideLst>
    </p:cSldViewPr>
  </p:slideViewPr>
  <p:outlineViewPr>
    <p:cViewPr>
      <p:scale>
        <a:sx n="33" d="100"/>
        <a:sy n="33" d="100"/>
      </p:scale>
      <p:origin x="0" y="-7067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6254"/>
    </p:cViewPr>
  </p:sorterViewPr>
  <p:notesViewPr>
    <p:cSldViewPr>
      <p:cViewPr varScale="1">
        <p:scale>
          <a:sx n="91" d="100"/>
          <a:sy n="91" d="100"/>
        </p:scale>
        <p:origin x="2472" y="1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3" name="Edition"/>
          <p:cNvSpPr>
            <a:spLocks noGrp="1"/>
          </p:cNvSpPr>
          <p:nvPr>
            <p:ph sz="quarter" idx="21" hasCustomPrompt="1"/>
          </p:nvPr>
        </p:nvSpPr>
        <p:spPr>
          <a:xfrm>
            <a:off x="152400" y="1828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5" name="Author"/>
          <p:cNvSpPr>
            <a:spLocks noGrp="1"/>
          </p:cNvSpPr>
          <p:nvPr>
            <p:ph sz="quarter" idx="22" hasCustomPrompt="1"/>
          </p:nvPr>
        </p:nvSpPr>
        <p:spPr>
          <a:xfrm>
            <a:off x="152400" y="2363724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4196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 and One-column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(2 Boxes)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1.9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</a:t>
            </a:r>
          </a:p>
          <a:p>
            <a:pPr lvl="1"/>
            <a:r>
              <a:rPr lang="en-US" dirty="0"/>
              <a:t>Learning Objective</a:t>
            </a:r>
          </a:p>
          <a:p>
            <a:pPr lvl="2"/>
            <a:r>
              <a:rPr lang="en-US" dirty="0"/>
              <a:t>Describe what racial &amp; ethnic group make up Latin America.</a:t>
            </a:r>
          </a:p>
          <a:p>
            <a:pPr lvl="2"/>
            <a:r>
              <a:rPr lang="en-US" dirty="0"/>
              <a:t>Explain Latin American agricultural systems.</a:t>
            </a:r>
          </a:p>
          <a:p>
            <a:pPr lvl="2"/>
            <a:r>
              <a:rPr lang="en-US" dirty="0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1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</p:spTree>
    <p:extLst>
      <p:ext uri="{BB962C8B-B14F-4D97-AF65-F5344CB8AC3E}">
        <p14:creationId xmlns:p14="http://schemas.microsoft.com/office/powerpoint/2010/main" val="8124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07DC3-1D90-419E-B11C-A853993F33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810000"/>
            <a:ext cx="85344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0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838200"/>
            <a:ext cx="8839200" cy="2209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4478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</p:spTree>
    <p:extLst>
      <p:ext uri="{BB962C8B-B14F-4D97-AF65-F5344CB8AC3E}">
        <p14:creationId xmlns:p14="http://schemas.microsoft.com/office/powerpoint/2010/main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76566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04800" y="2670175"/>
            <a:ext cx="8534400" cy="607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304800" y="3505200"/>
            <a:ext cx="8534400" cy="98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4453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Anatomy is the science of structure and the relationships among structures.</a:t>
            </a:r>
          </a:p>
          <a:p>
            <a:pPr lvl="0"/>
            <a:r>
              <a:rPr lang="en-US" dirty="0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71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00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03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743200"/>
            <a:ext cx="8534400" cy="946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733800"/>
            <a:ext cx="8534400" cy="818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4635736"/>
            <a:ext cx="8534400" cy="818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5511935"/>
            <a:ext cx="8534400" cy="676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59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438400"/>
            <a:ext cx="8534400" cy="646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200400"/>
            <a:ext cx="8534400" cy="559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3852532"/>
            <a:ext cx="8534400" cy="615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4572000"/>
            <a:ext cx="8534400" cy="615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0" y="5329339"/>
            <a:ext cx="8534400" cy="615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75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375848"/>
            <a:ext cx="8534400" cy="29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1152" y="2764808"/>
            <a:ext cx="8534400" cy="39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32982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04800" y="38316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304800" y="43650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304800" y="48222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cap="none"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304800" y="52794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381000" y="5660408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6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8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6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15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7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61253"/>
            <a:ext cx="8534400" cy="3206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527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Two-Column</a:t>
            </a:r>
          </a:p>
          <a:p>
            <a:pPr lvl="0"/>
            <a:r>
              <a:rPr lang="en-US" dirty="0"/>
              <a:t>This Outline Has No Sub-lists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0"/>
            <a:r>
              <a:rPr lang="en-US" dirty="0"/>
              <a:t>This is Another Heading</a:t>
            </a:r>
          </a:p>
          <a:p>
            <a:pPr lvl="0"/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Numbered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0"/>
            <a:r>
              <a:rPr lang="en-US" dirty="0"/>
              <a:t>1.2	It is One-column Only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1-Column </a:t>
            </a:r>
          </a:p>
          <a:p>
            <a:pPr lvl="1"/>
            <a:r>
              <a:rPr lang="en-US" dirty="0"/>
              <a:t>It Has H2s</a:t>
            </a:r>
          </a:p>
          <a:p>
            <a:pPr lvl="0"/>
            <a:r>
              <a:rPr lang="en-US" dirty="0"/>
              <a:t>It Is One-column Only</a:t>
            </a:r>
          </a:p>
          <a:p>
            <a:pPr lvl="1"/>
            <a:r>
              <a:rPr lang="en-US" dirty="0"/>
              <a:t>It Will Probably Not Have Art</a:t>
            </a:r>
          </a:p>
          <a:p>
            <a:pPr lvl="0"/>
            <a:r>
              <a:rPr lang="en-US" dirty="0"/>
              <a:t>This Is a Bulleted List</a:t>
            </a:r>
          </a:p>
          <a:p>
            <a:pPr lvl="1"/>
            <a:r>
              <a:rPr lang="en-US" dirty="0"/>
              <a:t>Make Sure That Any Links Included Here, for Any Reason, Have Descriptive Hyperlinks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1"/>
            <a:r>
              <a:rPr lang="en-US" dirty="0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for One-Column and single number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1143000" indent="-292608">
              <a:buClr>
                <a:schemeClr val="accent2"/>
              </a:buClr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</a:t>
            </a:r>
          </a:p>
          <a:p>
            <a:pPr lvl="0"/>
            <a:r>
              <a:rPr lang="en-US" dirty="0"/>
              <a:t>10.2	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lvl="2"/>
            <a:r>
              <a:rPr lang="en-US" dirty="0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9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4001" r:id="rId2"/>
    <p:sldLayoutId id="2147483970" r:id="rId3"/>
    <p:sldLayoutId id="214748400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91" r:id="rId3"/>
    <p:sldLayoutId id="2147484004" r:id="rId4"/>
    <p:sldLayoutId id="2147484005" r:id="rId5"/>
    <p:sldLayoutId id="2147483997" r:id="rId6"/>
    <p:sldLayoutId id="2147483974" r:id="rId7"/>
    <p:sldLayoutId id="2147483975" r:id="rId8"/>
    <p:sldLayoutId id="2147484000" r:id="rId9"/>
    <p:sldLayoutId id="2147484006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TIX" charset="0"/>
          <a:ea typeface="STIX" charset="0"/>
          <a:cs typeface="STIX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D7B39C-BF00-4F13-B06E-082B0BDAE1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/>
              <a:t>Statistics Session 22-23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E4D3-8A97-4719-BC9B-B3AFE35093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5423" y="685800"/>
            <a:ext cx="8839200" cy="2286000"/>
          </a:xfrm>
        </p:spPr>
        <p:txBody>
          <a:bodyPr/>
          <a:lstStyle/>
          <a:p>
            <a:r>
              <a:rPr lang="en-GB" sz="3200" b="1" dirty="0"/>
              <a:t>Hypothesis Tests:</a:t>
            </a:r>
          </a:p>
          <a:p>
            <a:r>
              <a:rPr lang="en-GB" sz="3200" b="1" dirty="0"/>
              <a:t> Introduction</a:t>
            </a:r>
          </a:p>
          <a:p>
            <a:r>
              <a:rPr lang="en-GB" sz="3200" b="1" dirty="0"/>
              <a:t>and</a:t>
            </a:r>
          </a:p>
          <a:p>
            <a:r>
              <a:rPr lang="en-GB" sz="3200" b="1" dirty="0"/>
              <a:t>About the Mean, Known Standard Deviation</a:t>
            </a:r>
            <a:endParaRPr lang="en-US" sz="3200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5E8E772-A5C1-CC4B-8415-2CFD3BA5F8BA}"/>
              </a:ext>
            </a:extLst>
          </p:cNvPr>
          <p:cNvSpPr txBox="1">
            <a:spLocks/>
          </p:cNvSpPr>
          <p:nvPr/>
        </p:nvSpPr>
        <p:spPr>
          <a:xfrm>
            <a:off x="152400" y="3730447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Ezra Halleck, City Tech (CUNY), Fall 2021</a:t>
            </a:r>
          </a:p>
        </p:txBody>
      </p:sp>
    </p:spTree>
    <p:extLst>
      <p:ext uri="{BB962C8B-B14F-4D97-AF65-F5344CB8AC3E}">
        <p14:creationId xmlns:p14="http://schemas.microsoft.com/office/powerpoint/2010/main" val="12872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3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800101"/>
                <a:ext cx="8534400" cy="761999"/>
              </a:xfrm>
            </p:spPr>
            <p:txBody>
              <a:bodyPr>
                <a:normAutofit/>
              </a:bodyPr>
              <a:lstStyle/>
              <a:p>
                <a:r>
                  <a:rPr lang="en-GB" sz="3600" dirty="0">
                    <a:latin typeface="Times New Roman" panose="02020603050405020304" pitchFamily="18" charset="0"/>
                  </a:rPr>
                  <a:t>Hypothesis Tests About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3600" dirty="0">
                    <a:latin typeface="Times New Roman" panose="02020603050405020304" pitchFamily="18" charset="0"/>
                    <a:sym typeface="Mathematica1" pitchFamily="2" charset="2"/>
                  </a:rPr>
                  <a:t> </a:t>
                </a:r>
                <a:r>
                  <a:rPr lang="en-GB" sz="3600" dirty="0">
                    <a:latin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ea typeface="Verdana"/>
                        <a:cs typeface="Verdana"/>
                        <a:sym typeface="Mathematica1" pitchFamily="2" charset="2"/>
                      </a:rPr>
                      <m:t>𝝈</m:t>
                    </m:r>
                  </m:oMath>
                </a14:m>
                <a:r>
                  <a:rPr lang="el-GR" sz="3600" dirty="0">
                    <a:latin typeface="Times New Roman" panose="02020603050405020304" pitchFamily="18" charset="0"/>
                    <a:ea typeface="Verdana"/>
                    <a:cs typeface="Verdana"/>
                    <a:sym typeface="Mathematica1" pitchFamily="2" charset="2"/>
                  </a:rPr>
                  <a:t> </a:t>
                </a:r>
                <a:r>
                  <a:rPr lang="en-GB" sz="3600" dirty="0">
                    <a:latin typeface="Times New Roman" panose="02020603050405020304" pitchFamily="18" charset="0"/>
                    <a:sym typeface="Mathematica1" pitchFamily="2" charset="2"/>
                  </a:rPr>
                  <a:t>Known</a:t>
                </a:r>
                <a:r>
                  <a:rPr lang="en-US" sz="2200" b="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Mathematica1" pitchFamily="2" charset="2"/>
                  </a:rPr>
                  <a:t>(1 of 4)</a:t>
                </a:r>
                <a:endParaRPr lang="en-I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itle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800101"/>
                <a:ext cx="8534400" cy="761999"/>
              </a:xfrm>
              <a:blipFill>
                <a:blip r:embed="rId3"/>
                <a:stretch>
                  <a:fillRect l="-2143" t="-2000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304800" y="1757163"/>
            <a:ext cx="8534400" cy="106010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Possible Cases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II.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 following two conditions are fulfilled: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  <a:sym typeface="Mathematica1" pitchFamily="2" charset="2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304800" y="2996715"/>
            <a:ext cx="5486400" cy="485594"/>
          </a:xfrm>
        </p:spPr>
        <p:txBody>
          <a:bodyPr/>
          <a:lstStyle/>
          <a:p>
            <a:pPr marL="403200" indent="-403200">
              <a:buClr>
                <a:schemeClr val="accent2"/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population standard deviation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  <a:sym typeface="Mathematica1" pitchFamily="2" charset="2"/>
            </a:endParaRPr>
          </a:p>
        </p:txBody>
      </p:sp>
      <p:graphicFrame>
        <p:nvGraphicFramePr>
          <p:cNvPr id="20" name="Content Placeholder 19" descr="sigma"/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4215797634"/>
              </p:ext>
            </p:extLst>
          </p:nvPr>
        </p:nvGraphicFramePr>
        <p:xfrm>
          <a:off x="5837866" y="3122575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19" name="Equation" r:id="rId4" imgW="279360" imgH="228600" progId="Equation.DSMT4">
                  <p:embed/>
                </p:oleObj>
              </mc:Choice>
              <mc:Fallback>
                <p:oleObj name="Equation" r:id="rId4" imgW="279360" imgH="228600" progId="Equation.DSMT4">
                  <p:embed/>
                  <p:pic>
                    <p:nvPicPr>
                      <p:cNvPr id="16" name="Object 15" descr="sigm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866" y="3122575"/>
                        <a:ext cx="2794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17"/>
          <p:cNvSpPr>
            <a:spLocks noGrp="1"/>
          </p:cNvSpPr>
          <p:nvPr>
            <p:ph sz="quarter" idx="19"/>
          </p:nvPr>
        </p:nvSpPr>
        <p:spPr>
          <a:xfrm>
            <a:off x="6172200" y="2996630"/>
            <a:ext cx="1534987" cy="420112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 pitchFamily="2" charset="2"/>
              </a:rPr>
              <a:t>is known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0"/>
          </p:nvPr>
        </p:nvSpPr>
        <p:spPr>
          <a:xfrm>
            <a:off x="304800" y="3558509"/>
            <a:ext cx="4114800" cy="462123"/>
          </a:xfrm>
        </p:spPr>
        <p:txBody>
          <a:bodyPr/>
          <a:lstStyle/>
          <a:p>
            <a:pPr marL="514350" indent="-514350">
              <a:buClr>
                <a:schemeClr val="accent2"/>
              </a:buClr>
              <a:buFont typeface="+mj-lt"/>
              <a:buAutoNum type="arabicPeriod" startAt="2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 pitchFamily="2" charset="2"/>
              </a:rPr>
              <a:t>The sample size is large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Content Placeholder 21" descr="that is, n is greater than or equal to 30."/>
          <p:cNvGraphicFramePr>
            <a:graphicFrameLocks noGrp="1" noChangeAspect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1927809356"/>
              </p:ext>
            </p:extLst>
          </p:nvPr>
        </p:nvGraphicFramePr>
        <p:xfrm>
          <a:off x="4457700" y="3563432"/>
          <a:ext cx="1790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20" name="Equation" r:id="rId6" imgW="1790640" imgH="482400" progId="Equation.DSMT4">
                  <p:embed/>
                </p:oleObj>
              </mc:Choice>
              <mc:Fallback>
                <p:oleObj name="Equation" r:id="rId6" imgW="1790640" imgH="482400" progId="Equation.DSMT4">
                  <p:embed/>
                  <p:pic>
                    <p:nvPicPr>
                      <p:cNvPr id="8" name="Object 7" descr="that is, n is greater than or equal to 3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563432"/>
                        <a:ext cx="17907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1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741453"/>
                <a:ext cx="8686800" cy="685799"/>
              </a:xfrm>
            </p:spPr>
            <p:txBody>
              <a:bodyPr>
                <a:normAutofit/>
              </a:bodyPr>
              <a:lstStyle/>
              <a:p>
                <a:r>
                  <a:rPr lang="en-GB" sz="3600" dirty="0">
                    <a:latin typeface="Times New Roman" panose="02020603050405020304" pitchFamily="18" charset="0"/>
                  </a:rPr>
                  <a:t>Hypothesis Tests About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3600" dirty="0">
                    <a:latin typeface="Times New Roman" panose="02020603050405020304" pitchFamily="18" charset="0"/>
                    <a:sym typeface="Mathematica1" pitchFamily="2" charset="2"/>
                  </a:rPr>
                  <a:t> </a:t>
                </a:r>
                <a:r>
                  <a:rPr lang="en-GB" sz="3600" dirty="0">
                    <a:latin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ea typeface="Verdana"/>
                        <a:cs typeface="Verdana"/>
                        <a:sym typeface="Mathematica1" pitchFamily="2" charset="2"/>
                      </a:rPr>
                      <m:t>𝝈</m:t>
                    </m:r>
                  </m:oMath>
                </a14:m>
                <a:r>
                  <a:rPr lang="el-GR" sz="3600" dirty="0">
                    <a:latin typeface="Times New Roman" panose="02020603050405020304" pitchFamily="18" charset="0"/>
                    <a:ea typeface="Verdana"/>
                    <a:cs typeface="Verdana"/>
                    <a:sym typeface="Mathematica1" pitchFamily="2" charset="2"/>
                  </a:rPr>
                  <a:t> </a:t>
                </a:r>
                <a:r>
                  <a:rPr lang="en-GB" sz="3600" dirty="0">
                    <a:latin typeface="Times New Roman" panose="02020603050405020304" pitchFamily="18" charset="0"/>
                    <a:sym typeface="Mathematica1" pitchFamily="2" charset="2"/>
                  </a:rPr>
                  <a:t>Known</a:t>
                </a:r>
                <a:r>
                  <a:rPr lang="en-GB" sz="2200" b="0" baseline="0" dirty="0">
                    <a:latin typeface="Times New Roman" panose="02020603050405020304" pitchFamily="18" charset="0"/>
                    <a:sym typeface="Mathematica1" pitchFamily="2" charset="2"/>
                  </a:rPr>
                  <a:t>(2 of 4)</a:t>
                </a:r>
                <a:endParaRPr lang="en-IN" sz="2200" b="0" baseline="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741453"/>
                <a:ext cx="8686800" cy="685799"/>
              </a:xfrm>
              <a:blipFill>
                <a:blip r:embed="rId2"/>
                <a:stretch>
                  <a:fillRect l="-2105" t="-23214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1242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dirty="0">
                <a:solidFill>
                  <a:srgbClr val="00007F"/>
                </a:solidFill>
              </a:rPr>
              <a:t>Three Possible Cases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b="1" dirty="0"/>
              <a:t>Case III.</a:t>
            </a:r>
            <a:r>
              <a:rPr lang="en-GB" dirty="0"/>
              <a:t> If the following three conditions are fulfilled: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The population standard deviation </a:t>
            </a:r>
            <a:r>
              <a:rPr lang="en-GB" i="1" dirty="0"/>
              <a:t>σ</a:t>
            </a:r>
            <a:r>
              <a:rPr lang="en-GB" dirty="0">
                <a:sym typeface="Mathematica1" pitchFamily="2" charset="2"/>
              </a:rPr>
              <a:t> is known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dirty="0">
                <a:sym typeface="Mathematica1" pitchFamily="2" charset="2"/>
              </a:rPr>
              <a:t>The sample size is small (i.e., </a:t>
            </a:r>
            <a:r>
              <a:rPr lang="en-GB" i="1" dirty="0">
                <a:sym typeface="Mathematica1" pitchFamily="2" charset="2"/>
              </a:rPr>
              <a:t>n</a:t>
            </a:r>
            <a:r>
              <a:rPr lang="en-GB" dirty="0">
                <a:sym typeface="Mathematica1" pitchFamily="2" charset="2"/>
              </a:rPr>
              <a:t> &lt; 30)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dirty="0">
                <a:sym typeface="Mathematica1" pitchFamily="2" charset="2"/>
              </a:rPr>
              <a:t>The population from which the sample is selected is not normally distributed (or its distribution is unknown).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3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741453"/>
                <a:ext cx="8534400" cy="838199"/>
              </a:xfrm>
            </p:spPr>
            <p:txBody>
              <a:bodyPr>
                <a:normAutofit/>
              </a:bodyPr>
              <a:lstStyle/>
              <a:p>
                <a:r>
                  <a:rPr lang="en-GB" sz="3600" dirty="0">
                    <a:latin typeface="Times New Roman" panose="02020603050405020304" pitchFamily="18" charset="0"/>
                  </a:rPr>
                  <a:t>Hypothesis Tests About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3600" dirty="0">
                    <a:latin typeface="Times New Roman" panose="02020603050405020304" pitchFamily="18" charset="0"/>
                    <a:sym typeface="Mathematica1" pitchFamily="2" charset="2"/>
                  </a:rPr>
                  <a:t> </a:t>
                </a:r>
                <a:r>
                  <a:rPr lang="en-GB" sz="3600" dirty="0">
                    <a:latin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ea typeface="Verdana"/>
                        <a:cs typeface="Verdana"/>
                        <a:sym typeface="Mathematica1" pitchFamily="2" charset="2"/>
                      </a:rPr>
                      <m:t>𝝈</m:t>
                    </m:r>
                  </m:oMath>
                </a14:m>
                <a:r>
                  <a:rPr lang="el-GR" sz="3600" dirty="0">
                    <a:latin typeface="Times New Roman" panose="02020603050405020304" pitchFamily="18" charset="0"/>
                    <a:ea typeface="Verdana"/>
                    <a:cs typeface="Verdana"/>
                    <a:sym typeface="Mathematica1" pitchFamily="2" charset="2"/>
                  </a:rPr>
                  <a:t> </a:t>
                </a:r>
                <a:r>
                  <a:rPr lang="en-GB" sz="3600" dirty="0">
                    <a:latin typeface="Times New Roman" panose="02020603050405020304" pitchFamily="18" charset="0"/>
                    <a:sym typeface="Mathematica1" pitchFamily="2" charset="2"/>
                  </a:rPr>
                  <a:t>Known</a:t>
                </a:r>
                <a:r>
                  <a:rPr lang="en-GB" sz="2200" b="0" baseline="0" dirty="0">
                    <a:latin typeface="Times New Roman" panose="02020603050405020304" pitchFamily="18" charset="0"/>
                    <a:sym typeface="Mathematica1" pitchFamily="2" charset="2"/>
                  </a:rPr>
                  <a:t>(3 of 4)</a:t>
                </a:r>
                <a:endParaRPr lang="en-IN" sz="2200" b="0" baseline="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741453"/>
                <a:ext cx="8534400" cy="838199"/>
              </a:xfrm>
              <a:blipFill>
                <a:blip r:embed="rId2"/>
                <a:stretch>
                  <a:fillRect l="-2143" t="-18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11504"/>
            <a:ext cx="3276600" cy="457200"/>
          </a:xfrm>
        </p:spPr>
        <p:txBody>
          <a:bodyPr/>
          <a:lstStyle/>
          <a:p>
            <a:r>
              <a:rPr lang="en-US" dirty="0">
                <a:solidFill>
                  <a:srgbClr val="00007F"/>
                </a:solidFill>
              </a:rPr>
              <a:t>Three Possible Cases</a:t>
            </a:r>
            <a:endParaRPr lang="en-IN" dirty="0">
              <a:solidFill>
                <a:srgbClr val="00007F"/>
              </a:solidFill>
            </a:endParaRPr>
          </a:p>
        </p:txBody>
      </p:sp>
      <p:pic>
        <p:nvPicPr>
          <p:cNvPr id="9" name="Content Placeholder 8" descr="Chart: s is known splits into 3 cases. Case 1: 1. n &lt; 30, 2. Population approximately normal. case 2: n greater than or equal to 30. For Cases 1 and 2  use normal distribution to test a hypothesis about mu; case 3. 1. n less than 30, 2. Population is not normal. use a nonparametric method to test a hypothesis about mu.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658432" y="2669547"/>
            <a:ext cx="8094724" cy="31216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2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3600" dirty="0">
                    <a:latin typeface="Times New Roman" panose="02020603050405020304" pitchFamily="18" charset="0"/>
                  </a:rPr>
                  <a:t>Hypothesis Tests About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3600" dirty="0">
                    <a:latin typeface="Times New Roman" panose="02020603050405020304" pitchFamily="18" charset="0"/>
                    <a:sym typeface="Mathematica1" pitchFamily="2" charset="2"/>
                  </a:rPr>
                  <a:t> </a:t>
                </a:r>
                <a:r>
                  <a:rPr lang="en-GB" sz="3600" dirty="0">
                    <a:latin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ea typeface="Verdana"/>
                        <a:cs typeface="Verdana"/>
                        <a:sym typeface="Mathematica1" pitchFamily="2" charset="2"/>
                      </a:rPr>
                      <m:t>𝝈</m:t>
                    </m:r>
                  </m:oMath>
                </a14:m>
                <a:r>
                  <a:rPr lang="el-GR" sz="3600" dirty="0">
                    <a:latin typeface="Times New Roman" panose="02020603050405020304" pitchFamily="18" charset="0"/>
                    <a:ea typeface="Verdana"/>
                    <a:cs typeface="Verdana"/>
                    <a:sym typeface="Mathematica1" pitchFamily="2" charset="2"/>
                  </a:rPr>
                  <a:t> </a:t>
                </a:r>
                <a:r>
                  <a:rPr lang="en-GB" sz="3600" dirty="0">
                    <a:latin typeface="Times New Roman" panose="02020603050405020304" pitchFamily="18" charset="0"/>
                    <a:sym typeface="Mathematica1" pitchFamily="2" charset="2"/>
                  </a:rPr>
                  <a:t>Known</a:t>
                </a:r>
                <a:r>
                  <a:rPr lang="en-US" sz="2200" b="0" baseline="0" dirty="0">
                    <a:sym typeface="Mathematica1" pitchFamily="2" charset="2"/>
                  </a:rPr>
                  <a:t>(5 of 6)</a:t>
                </a:r>
                <a:endParaRPr lang="en-IN" sz="2200" b="0" baseline="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43" t="-18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21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007F"/>
                </a:solidFill>
              </a:rPr>
              <a:t>Test Statistic</a:t>
            </a:r>
          </a:p>
          <a:p>
            <a:pPr>
              <a:lnSpc>
                <a:spcPct val="80000"/>
              </a:lnSpc>
            </a:pPr>
            <a:r>
              <a:rPr lang="en-GB" dirty="0"/>
              <a:t>In tests of hypotheses about </a:t>
            </a:r>
            <a:r>
              <a:rPr lang="el-GR" i="1" dirty="0"/>
              <a:t>μ</a:t>
            </a:r>
            <a:r>
              <a:rPr lang="en-GB" dirty="0"/>
              <a:t> using the normal distribution, the random variable</a:t>
            </a:r>
            <a:endParaRPr lang="en-IN" dirty="0"/>
          </a:p>
        </p:txBody>
      </p:sp>
      <p:graphicFrame>
        <p:nvGraphicFramePr>
          <p:cNvPr id="10" name="Content Placeholder 9" descr="z = start fraction x bar minus mu over sigma sub x bar where sigma sub x bar = start fraction sigma over square root of n end fraction"/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1285995241"/>
              </p:ext>
            </p:extLst>
          </p:nvPr>
        </p:nvGraphicFramePr>
        <p:xfrm>
          <a:off x="2286000" y="3259833"/>
          <a:ext cx="4178681" cy="899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58" name="Equation" r:id="rId4" imgW="4305240" imgH="927000" progId="Equation.DSMT4">
                  <p:embed/>
                </p:oleObj>
              </mc:Choice>
              <mc:Fallback>
                <p:oleObj name="Equation" r:id="rId4" imgW="4305240" imgH="927000" progId="Equation.DSMT4">
                  <p:embed/>
                  <p:pic>
                    <p:nvPicPr>
                      <p:cNvPr id="9" name="Object 8" descr="z = start fraction x bar minus mu over sigma sub x bar where sigma sub x bar = start fraction sigma over square root of n end fraction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59833"/>
                        <a:ext cx="4178681" cy="8998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04800" y="4379295"/>
            <a:ext cx="8534400" cy="1259505"/>
          </a:xfrm>
        </p:spPr>
        <p:txBody>
          <a:bodyPr/>
          <a:lstStyle/>
          <a:p>
            <a:r>
              <a:rPr lang="en-GB" dirty="0">
                <a:latin typeface="Times New Roman" pitchFamily="18" charset="0"/>
              </a:rPr>
              <a:t>is called the </a:t>
            </a:r>
            <a:r>
              <a:rPr lang="en-GB" b="1" dirty="0">
                <a:solidFill>
                  <a:schemeClr val="accent2"/>
                </a:solidFill>
                <a:latin typeface="Times New Roman" pitchFamily="18" charset="0"/>
              </a:rPr>
              <a:t>test statistic</a:t>
            </a:r>
            <a:r>
              <a:rPr lang="en-GB" dirty="0">
                <a:latin typeface="Times New Roman" pitchFamily="18" charset="0"/>
              </a:rPr>
              <a:t>. The test statistic can be defined as a rule or criterion that is used to make the decision whether or not to reject the null hypothesis.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2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710631"/>
                <a:ext cx="8686800" cy="838199"/>
              </a:xfrm>
            </p:spPr>
            <p:txBody>
              <a:bodyPr>
                <a:normAutofit/>
              </a:bodyPr>
              <a:lstStyle/>
              <a:p>
                <a:r>
                  <a:rPr lang="en-GB" sz="3600" dirty="0">
                    <a:latin typeface="Times New Roman" panose="02020603050405020304" pitchFamily="18" charset="0"/>
                  </a:rPr>
                  <a:t>Hypothesis Tests About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3600" dirty="0">
                    <a:latin typeface="Times New Roman" panose="02020603050405020304" pitchFamily="18" charset="0"/>
                    <a:sym typeface="Mathematica1" pitchFamily="2" charset="2"/>
                  </a:rPr>
                  <a:t> </a:t>
                </a:r>
                <a:r>
                  <a:rPr lang="en-GB" sz="3600" dirty="0">
                    <a:latin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ea typeface="Verdana"/>
                        <a:cs typeface="Verdana"/>
                        <a:sym typeface="Mathematica1" pitchFamily="2" charset="2"/>
                      </a:rPr>
                      <m:t>𝝈</m:t>
                    </m:r>
                  </m:oMath>
                </a14:m>
                <a:r>
                  <a:rPr lang="el-GR" sz="3600" dirty="0">
                    <a:latin typeface="Times New Roman" panose="02020603050405020304" pitchFamily="18" charset="0"/>
                    <a:ea typeface="Verdana"/>
                    <a:cs typeface="Verdana"/>
                    <a:sym typeface="Mathematica1" pitchFamily="2" charset="2"/>
                  </a:rPr>
                  <a:t> </a:t>
                </a:r>
                <a:r>
                  <a:rPr lang="en-GB" sz="3600" dirty="0">
                    <a:latin typeface="Times New Roman" panose="02020603050405020304" pitchFamily="18" charset="0"/>
                    <a:sym typeface="Mathematica1" pitchFamily="2" charset="2"/>
                  </a:rPr>
                  <a:t>Known</a:t>
                </a:r>
                <a:endParaRPr lang="en-IN" sz="2200" b="0" baseline="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710631"/>
                <a:ext cx="8686800" cy="838199"/>
              </a:xfrm>
              <a:blipFill>
                <a:blip r:embed="rId2"/>
                <a:stretch>
                  <a:fillRect l="-2105" t="-18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dirty="0">
                <a:solidFill>
                  <a:srgbClr val="00007F"/>
                </a:solidFill>
                <a:latin typeface="Times New Roman" panose="02020603050405020304" pitchFamily="18" charset="0"/>
              </a:rPr>
              <a:t>Steps to Perform a Test of Hypothesis with the </a:t>
            </a:r>
            <a:r>
              <a:rPr lang="en-GB" b="1" dirty="0">
                <a:solidFill>
                  <a:srgbClr val="00007F"/>
                </a:solidFill>
                <a:latin typeface="Times New Roman" panose="02020603050405020304" pitchFamily="18" charset="0"/>
              </a:rPr>
              <a:t>Critical Value Approach</a:t>
            </a:r>
            <a:endParaRPr lang="el-GR" b="1" dirty="0">
              <a:solidFill>
                <a:srgbClr val="00007F"/>
              </a:solidFill>
              <a:latin typeface="Times New Roman" panose="02020603050405020304" pitchFamily="18" charset="0"/>
            </a:endParaRPr>
          </a:p>
          <a:p>
            <a:pPr lvl="1" indent="-402336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GB" sz="2800" dirty="0">
                <a:latin typeface="Times New Roman" panose="02020603050405020304" pitchFamily="18" charset="0"/>
                <a:cs typeface="Times New Roman" charset="0"/>
              </a:rPr>
              <a:t>State the null and alternative hypotheses.</a:t>
            </a:r>
          </a:p>
          <a:p>
            <a:pPr lvl="1" indent="-402336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GB" sz="2800" dirty="0">
                <a:latin typeface="Times New Roman" panose="02020603050405020304" pitchFamily="18" charset="0"/>
                <a:cs typeface="Times New Roman" charset="0"/>
              </a:rPr>
              <a:t>Select the distribution to use.</a:t>
            </a:r>
          </a:p>
          <a:p>
            <a:pPr lvl="1" indent="-402336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GB" sz="2800" dirty="0">
                <a:latin typeface="Times New Roman" panose="02020603050405020304" pitchFamily="18" charset="0"/>
                <a:cs typeface="Times New Roman" charset="0"/>
              </a:rPr>
              <a:t>Determine the rejection and nonrejection regions.</a:t>
            </a:r>
          </a:p>
          <a:p>
            <a:pPr lvl="1" indent="-402336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GB" sz="2800" dirty="0">
                <a:latin typeface="Times New Roman" panose="02020603050405020304" pitchFamily="18" charset="0"/>
                <a:cs typeface="Times New Roman" charset="0"/>
              </a:rPr>
              <a:t>Calculate the value of the test statistic.</a:t>
            </a:r>
          </a:p>
          <a:p>
            <a:pPr lvl="1" indent="-402336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GB" sz="2800" dirty="0">
                <a:latin typeface="Times New Roman" panose="02020603050405020304" pitchFamily="18" charset="0"/>
                <a:cs typeface="Times New Roman" charset="0"/>
              </a:rPr>
              <a:t>Make a decision.</a:t>
            </a:r>
            <a:endParaRPr lang="el-GR" sz="2800" dirty="0">
              <a:latin typeface="Times New Roman" panose="02020603050405020304" pitchFamily="18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9" y="457200"/>
            <a:ext cx="8534400" cy="838199"/>
          </a:xfrm>
        </p:spPr>
        <p:txBody>
          <a:bodyPr/>
          <a:lstStyle/>
          <a:p>
            <a:r>
              <a:rPr lang="en-US" dirty="0"/>
              <a:t>Has the length of calls changed?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20040" y="1295398"/>
            <a:ext cx="8534400" cy="4572001"/>
          </a:xfrm>
        </p:spPr>
        <p:txBody>
          <a:bodyPr/>
          <a:lstStyle/>
          <a:p>
            <a:r>
              <a:rPr lang="en-GB" sz="2600" dirty="0"/>
              <a:t>ITT provides long-distance telephone service in an area. According to the company’s records, the average length of all long-distance calls placed through this company in 2015 was 12.44 minutes with a standard deviation of 2.65 minutes. </a:t>
            </a:r>
          </a:p>
          <a:p>
            <a:r>
              <a:rPr lang="en-GB" sz="2600" dirty="0"/>
              <a:t>The company wants to check if the mean length of the current long-distance calls is </a:t>
            </a:r>
            <a:r>
              <a:rPr lang="en-GB" sz="2600" b="1" dirty="0">
                <a:solidFill>
                  <a:schemeClr val="accent2"/>
                </a:solidFill>
              </a:rPr>
              <a:t>different from </a:t>
            </a:r>
            <a:r>
              <a:rPr lang="en-GB" sz="2600" dirty="0"/>
              <a:t>12.44 minutes .</a:t>
            </a:r>
          </a:p>
          <a:p>
            <a:r>
              <a:rPr lang="en-GB" sz="2600" dirty="0"/>
              <a:t>A sample of 150 such calls placed through this company produced a mean length of 13.71 minutes.</a:t>
            </a:r>
          </a:p>
          <a:p>
            <a:r>
              <a:rPr lang="en-GB" sz="2600" dirty="0"/>
              <a:t>Using the 2% significance level and assuming the same standard deviation, can we conclude that the mean length of all current long-distance calls is </a:t>
            </a:r>
            <a:r>
              <a:rPr lang="en-GB" sz="2600" b="1" dirty="0">
                <a:solidFill>
                  <a:schemeClr val="accent2"/>
                </a:solidFill>
              </a:rPr>
              <a:t>different from </a:t>
            </a:r>
            <a:r>
              <a:rPr lang="en-GB" sz="2600" dirty="0"/>
              <a:t>12.44 minutes?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41016"/>
            <a:ext cx="8534400" cy="838199"/>
          </a:xfrm>
        </p:spPr>
        <p:txBody>
          <a:bodyPr/>
          <a:lstStyle/>
          <a:p>
            <a:r>
              <a:rPr lang="en-US" dirty="0"/>
              <a:t>Call length solution</a:t>
            </a:r>
            <a:endParaRPr lang="en-IN" sz="2000" b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52400" y="1115533"/>
            <a:ext cx="2971800" cy="486734"/>
          </a:xfrm>
        </p:spPr>
        <p:txBody>
          <a:bodyPr/>
          <a:lstStyle/>
          <a:p>
            <a:pPr>
              <a:buSzPct val="90000"/>
            </a:pPr>
            <a:r>
              <a:rPr lang="en-GB" b="1" dirty="0">
                <a:latin typeface="Times New Roman" pitchFamily="18" charset="0"/>
              </a:rPr>
              <a:t>Step 1:   </a:t>
            </a:r>
            <a:r>
              <a:rPr lang="el-GR" dirty="0"/>
              <a:t>α</a:t>
            </a:r>
            <a:r>
              <a:rPr lang="en-GB" dirty="0"/>
              <a:t> =</a:t>
            </a:r>
            <a:r>
              <a:rPr lang="en-US" dirty="0"/>
              <a:t> .02 </a:t>
            </a: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9" name="Content Placeholder 8" descr="H sub 0: mu = 12.44, H sub 1: mu does not equal 12.44."/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3405716617"/>
              </p:ext>
            </p:extLst>
          </p:nvPr>
        </p:nvGraphicFramePr>
        <p:xfrm>
          <a:off x="2895600" y="1143000"/>
          <a:ext cx="4356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48" name="Equation" r:id="rId3" imgW="4356000" imgH="431640" progId="Equation.DSMT4">
                  <p:embed/>
                </p:oleObj>
              </mc:Choice>
              <mc:Fallback>
                <p:oleObj name="Equation" r:id="rId3" imgW="4356000" imgH="431640" progId="Equation.DSMT4">
                  <p:embed/>
                  <p:pic>
                    <p:nvPicPr>
                      <p:cNvPr id="8" name="Object 7" descr="H sub 0: mu = 12.44, H sub 1: mu does not equal 12.44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143000"/>
                        <a:ext cx="4356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200297" y="1773866"/>
            <a:ext cx="8915400" cy="2286000"/>
          </a:xfrm>
        </p:spPr>
        <p:txBody>
          <a:bodyPr/>
          <a:lstStyle/>
          <a:p>
            <a:r>
              <a:rPr lang="en-GB" dirty="0">
                <a:latin typeface="Times New Roman" pitchFamily="18" charset="0"/>
              </a:rPr>
              <a:t>The key phrase “</a:t>
            </a:r>
            <a:r>
              <a:rPr lang="en-GB" b="1" dirty="0">
                <a:solidFill>
                  <a:schemeClr val="accent2"/>
                </a:solidFill>
              </a:rPr>
              <a:t>different from</a:t>
            </a:r>
            <a:r>
              <a:rPr lang="en-GB" dirty="0">
                <a:latin typeface="Times New Roman" pitchFamily="18" charset="0"/>
              </a:rPr>
              <a:t>” translates into a 2-tail test.</a:t>
            </a:r>
          </a:p>
          <a:p>
            <a:r>
              <a:rPr lang="en-GB" b="1" dirty="0">
                <a:latin typeface="Times New Roman" pitchFamily="18" charset="0"/>
              </a:rPr>
              <a:t>Step 2:</a:t>
            </a:r>
            <a:r>
              <a:rPr lang="en-GB" dirty="0">
                <a:latin typeface="Times New Roman" pitchFamily="18" charset="0"/>
              </a:rPr>
              <a:t> The population standard deviation σ</a:t>
            </a:r>
            <a:r>
              <a:rPr lang="en-GB" dirty="0">
                <a:latin typeface="Times New Roman" pitchFamily="18" charset="0"/>
                <a:sym typeface="Mathematica1" pitchFamily="2" charset="2"/>
              </a:rPr>
              <a:t> is known, and the sample size is large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</a:rPr>
              <a:t> &gt; 30).</a:t>
            </a:r>
          </a:p>
          <a:p>
            <a:r>
              <a:rPr lang="en-US" dirty="0">
                <a:latin typeface="Times New Roman" pitchFamily="18" charset="0"/>
              </a:rPr>
              <a:t>Due to the Central Limit Theorem, we use the normal distribution to perform the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09E264-7703-1B4E-8A9C-794C09CC383C}"/>
              </a:ext>
            </a:extLst>
          </p:cNvPr>
          <p:cNvSpPr txBox="1">
            <a:spLocks/>
          </p:cNvSpPr>
          <p:nvPr/>
        </p:nvSpPr>
        <p:spPr>
          <a:xfrm>
            <a:off x="211183" y="4092018"/>
            <a:ext cx="8628017" cy="13943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Step 3:</a:t>
            </a:r>
          </a:p>
          <a:p>
            <a:endParaRPr lang="en-US" sz="1200" b="1" dirty="0"/>
          </a:p>
          <a:p>
            <a:r>
              <a:rPr lang="en-US" dirty="0">
                <a:latin typeface="Times New Roman" pitchFamily="18" charset="0"/>
              </a:rPr>
              <a:t>The </a:t>
            </a:r>
            <a:r>
              <a:rPr lang="en-US" i="1" dirty="0">
                <a:latin typeface="Times New Roman" pitchFamily="18" charset="0"/>
              </a:rPr>
              <a:t>z</a:t>
            </a:r>
            <a:r>
              <a:rPr lang="en-US" dirty="0">
                <a:latin typeface="Times New Roman" pitchFamily="18" charset="0"/>
              </a:rPr>
              <a:t> values for the two critical points are −2.33 and 2.33.</a:t>
            </a:r>
          </a:p>
        </p:txBody>
      </p:sp>
      <p:graphicFrame>
        <p:nvGraphicFramePr>
          <p:cNvPr id="10" name="Content Placeholder 8" descr="Area in each tail = alpha over 2 = .02 over 2 = .01">
            <a:extLst>
              <a:ext uri="{FF2B5EF4-FFF2-40B4-BE49-F238E27FC236}">
                <a16:creationId xmlns:a16="http://schemas.microsoft.com/office/drawing/2014/main" id="{957398FB-F880-3E4F-87E2-DF063E029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44012"/>
              </p:ext>
            </p:extLst>
          </p:nvPr>
        </p:nvGraphicFramePr>
        <p:xfrm>
          <a:off x="1631769" y="3998277"/>
          <a:ext cx="4202545" cy="75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49" name="Equation" r:id="rId5" imgW="4622760" imgH="825480" progId="Equation.DSMT4">
                  <p:embed/>
                </p:oleObj>
              </mc:Choice>
              <mc:Fallback>
                <p:oleObj name="Equation" r:id="rId5" imgW="4622760" imgH="825480" progId="Equation.DSMT4">
                  <p:embed/>
                  <p:pic>
                    <p:nvPicPr>
                      <p:cNvPr id="9" name="Content Placeholder 8" descr="Area in each tail = alpha over 2 = .02 over 2 = .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769" y="3998277"/>
                        <a:ext cx="4202545" cy="750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96AB8AC-BD5E-4B0C-A559-CD09EE58E1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0" b="50000"/>
          <a:stretch/>
        </p:blipFill>
        <p:spPr>
          <a:xfrm>
            <a:off x="4413250" y="5375453"/>
            <a:ext cx="4089400" cy="11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3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 has bell-shaped curve with shaded regions of alpha over 2 = 0.01 on either side for reject H sub 0, non-shaded region is do not reject H sub 0. Scale of z below has readings negative 2.33, 0, 2.33. 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066800" y="1219200"/>
            <a:ext cx="6693988" cy="42248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EE66410-4474-4641-B46B-0B0DF086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477410"/>
            <a:ext cx="8534400" cy="838199"/>
          </a:xfrm>
        </p:spPr>
        <p:txBody>
          <a:bodyPr/>
          <a:lstStyle/>
          <a:p>
            <a:r>
              <a:rPr lang="en-US" dirty="0"/>
              <a:t>Call length solution </a:t>
            </a:r>
            <a:r>
              <a:rPr lang="en-US" sz="2400" dirty="0"/>
              <a:t>(</a:t>
            </a:r>
            <a:r>
              <a:rPr lang="en-US" sz="2400" dirty="0" err="1"/>
              <a:t>cont</a:t>
            </a:r>
            <a:r>
              <a:rPr lang="en-US" sz="24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26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the Value of the Test Statistic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70231"/>
          </a:xfrm>
        </p:spPr>
        <p:txBody>
          <a:bodyPr/>
          <a:lstStyle/>
          <a:p>
            <a:r>
              <a:rPr lang="en-US" dirty="0"/>
              <a:t>When using the normal distribution,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04800" y="2254101"/>
            <a:ext cx="2133600" cy="455018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statistic </a:t>
            </a:r>
            <a:r>
              <a:rPr lang="en-US" b="1" i="1" dirty="0">
                <a:solidFill>
                  <a:schemeClr val="accent2"/>
                </a:solidFill>
              </a:rPr>
              <a:t>z</a:t>
            </a:r>
            <a:r>
              <a:rPr lang="en-US" dirty="0"/>
              <a:t> for</a:t>
            </a:r>
          </a:p>
        </p:txBody>
      </p:sp>
      <p:graphicFrame>
        <p:nvGraphicFramePr>
          <p:cNvPr id="14" name="Content Placeholder 13" descr="x bar"/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855389435"/>
              </p:ext>
            </p:extLst>
          </p:nvPr>
        </p:nvGraphicFramePr>
        <p:xfrm>
          <a:off x="2476056" y="2357752"/>
          <a:ext cx="26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18" name="Equation" r:id="rId3" imgW="266400" imgH="304560" progId="Equation.DSMT4">
                  <p:embed/>
                </p:oleObj>
              </mc:Choice>
              <mc:Fallback>
                <p:oleObj name="Equation" r:id="rId3" imgW="266400" imgH="304560" progId="Equation.DSMT4">
                  <p:embed/>
                  <p:pic>
                    <p:nvPicPr>
                      <p:cNvPr id="14" name="Object 13" descr="x ba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056" y="2357752"/>
                        <a:ext cx="266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808767" y="2257909"/>
            <a:ext cx="4817446" cy="461010"/>
          </a:xfrm>
        </p:spPr>
        <p:txBody>
          <a:bodyPr/>
          <a:lstStyle/>
          <a:p>
            <a:r>
              <a:rPr lang="en-US" dirty="0"/>
              <a:t>for a test of hypothesis about </a:t>
            </a:r>
            <a:r>
              <a:rPr lang="el-GR" i="1" dirty="0"/>
              <a:t>μ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20"/>
          </p:nvPr>
        </p:nvSpPr>
        <p:spPr>
          <a:xfrm>
            <a:off x="304800" y="2752587"/>
            <a:ext cx="3559479" cy="461010"/>
          </a:xfrm>
        </p:spPr>
        <p:txBody>
          <a:bodyPr/>
          <a:lstStyle/>
          <a:p>
            <a:r>
              <a:rPr lang="en-GB"/>
              <a:t>is computed as follows:</a:t>
            </a:r>
            <a:endParaRPr lang="en-US" dirty="0"/>
          </a:p>
        </p:txBody>
      </p:sp>
      <p:graphicFrame>
        <p:nvGraphicFramePr>
          <p:cNvPr id="27" name="Content Placeholder 26" descr="z = start fraction x bar minus mu over sigma sub x bar where sigma sub x bar = start fraction sigma over square root of n end fraction"/>
          <p:cNvGraphicFramePr>
            <a:graphicFrameLocks noGrp="1" noChangeAspect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3432475272"/>
              </p:ext>
            </p:extLst>
          </p:nvPr>
        </p:nvGraphicFramePr>
        <p:xfrm>
          <a:off x="2552790" y="3581400"/>
          <a:ext cx="4038418" cy="86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19" name="Equation" r:id="rId5" imgW="4305240" imgH="927000" progId="Equation.DSMT4">
                  <p:embed/>
                </p:oleObj>
              </mc:Choice>
              <mc:Fallback>
                <p:oleObj name="Equation" r:id="rId5" imgW="4305240" imgH="927000" progId="Equation.DSMT4">
                  <p:embed/>
                  <p:pic>
                    <p:nvPicPr>
                      <p:cNvPr id="20" name="Object 3" descr="z = start fraction x bar minus mu over sigma sub x bar where sigma sub x bar = start fraction sigma over square root of n end fraction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90" y="3581400"/>
                        <a:ext cx="4038418" cy="8696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23"/>
          <p:cNvSpPr>
            <a:spLocks noGrp="1"/>
          </p:cNvSpPr>
          <p:nvPr>
            <p:ph sz="quarter" idx="22"/>
          </p:nvPr>
        </p:nvSpPr>
        <p:spPr>
          <a:xfrm>
            <a:off x="304800" y="4751479"/>
            <a:ext cx="2724150" cy="446258"/>
          </a:xfrm>
        </p:spPr>
        <p:txBody>
          <a:bodyPr/>
          <a:lstStyle/>
          <a:p>
            <a:r>
              <a:rPr lang="en-GB"/>
              <a:t>The value of </a:t>
            </a:r>
            <a:r>
              <a:rPr lang="en-US" i="1"/>
              <a:t>z</a:t>
            </a:r>
            <a:r>
              <a:rPr lang="en-GB"/>
              <a:t> for</a:t>
            </a:r>
            <a:endParaRPr lang="en-US" dirty="0"/>
          </a:p>
        </p:txBody>
      </p:sp>
      <p:graphicFrame>
        <p:nvGraphicFramePr>
          <p:cNvPr id="25" name="Content Placeholder 21" descr="x bar"/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3709739158"/>
              </p:ext>
            </p:extLst>
          </p:nvPr>
        </p:nvGraphicFramePr>
        <p:xfrm>
          <a:off x="3075467" y="4845454"/>
          <a:ext cx="26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20" name="Equation" r:id="rId7" imgW="266400" imgH="304560" progId="Equation.DSMT4">
                  <p:embed/>
                </p:oleObj>
              </mc:Choice>
              <mc:Fallback>
                <p:oleObj name="Equation" r:id="rId7" imgW="266400" imgH="304560" progId="Equation.DSMT4">
                  <p:embed/>
                  <p:pic>
                    <p:nvPicPr>
                      <p:cNvPr id="22" name="Object 4" descr="x ba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467" y="4845454"/>
                        <a:ext cx="266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22"/>
          <p:cNvSpPr>
            <a:spLocks noGrp="1"/>
          </p:cNvSpPr>
          <p:nvPr>
            <p:ph sz="quarter" idx="24"/>
          </p:nvPr>
        </p:nvSpPr>
        <p:spPr>
          <a:xfrm>
            <a:off x="3409354" y="4745666"/>
            <a:ext cx="5607162" cy="445477"/>
          </a:xfrm>
        </p:spPr>
        <p:txBody>
          <a:bodyPr/>
          <a:lstStyle/>
          <a:p>
            <a:r>
              <a:rPr lang="en-GB"/>
              <a:t>is also called the </a:t>
            </a:r>
            <a:r>
              <a:rPr lang="en-GB" b="1">
                <a:solidFill>
                  <a:schemeClr val="accent2"/>
                </a:solidFill>
              </a:rPr>
              <a:t>observed value of </a:t>
            </a:r>
            <a:r>
              <a:rPr lang="en-US" b="1" i="1">
                <a:solidFill>
                  <a:schemeClr val="accent2"/>
                </a:solidFill>
              </a:rPr>
              <a:t>z</a:t>
            </a:r>
            <a:r>
              <a:rPr lang="en-GB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75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4"/>
            <a:ext cx="8534400" cy="838199"/>
          </a:xfrm>
        </p:spPr>
        <p:txBody>
          <a:bodyPr/>
          <a:lstStyle/>
          <a:p>
            <a:r>
              <a:rPr lang="en-US" dirty="0"/>
              <a:t>Call length solution </a:t>
            </a:r>
            <a:r>
              <a:rPr lang="en-US" sz="2400" dirty="0"/>
              <a:t>(</a:t>
            </a:r>
            <a:r>
              <a:rPr lang="en-US" sz="2400" dirty="0" err="1"/>
              <a:t>cont</a:t>
            </a:r>
            <a:r>
              <a:rPr lang="en-US" sz="2400" dirty="0"/>
              <a:t>)</a:t>
            </a:r>
            <a:endParaRPr lang="en-IN" sz="2000" b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096113"/>
            <a:ext cx="8724900" cy="457200"/>
          </a:xfrm>
        </p:spPr>
        <p:txBody>
          <a:bodyPr/>
          <a:lstStyle/>
          <a:p>
            <a:r>
              <a:rPr lang="en-US" b="1" dirty="0"/>
              <a:t>Step 4: </a:t>
            </a:r>
            <a:r>
              <a:rPr lang="en-US" dirty="0"/>
              <a:t>Find the </a:t>
            </a:r>
            <a:r>
              <a:rPr lang="en-US" b="1" dirty="0">
                <a:solidFill>
                  <a:schemeClr val="accent2"/>
                </a:solidFill>
              </a:rPr>
              <a:t>standard error and test statistic:</a:t>
            </a:r>
            <a:endParaRPr lang="en-IN" dirty="0"/>
          </a:p>
        </p:txBody>
      </p:sp>
      <p:graphicFrame>
        <p:nvGraphicFramePr>
          <p:cNvPr id="9" name="Content Placeholder 3" descr="sigma sub x bar = start fraction sigma over the square root of start expression n end expression end fraction = start fraction 2.65 over the square root of 150 end fraction = 0.21637159. z = start fraction x bar minus mu over sigma sub x bar end fraction = start fraction 13.71 minus 12.44 over 0.21637159 end fraction = 5.87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6738034"/>
              </p:ext>
            </p:extLst>
          </p:nvPr>
        </p:nvGraphicFramePr>
        <p:xfrm>
          <a:off x="1676400" y="1553313"/>
          <a:ext cx="4091739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7" name="Equation" r:id="rId3" imgW="4711680" imgH="1930320" progId="Equation.DSMT4">
                  <p:embed/>
                </p:oleObj>
              </mc:Choice>
              <mc:Fallback>
                <p:oleObj name="Equation" r:id="rId3" imgW="4711680" imgH="1930320" progId="Equation.DSMT4">
                  <p:embed/>
                  <p:pic>
                    <p:nvPicPr>
                      <p:cNvPr id="48133" name="Object 5" descr="sigma sub x bar = start fraction sigma over the square root of start expression n end expression end fraction = start fraction 2.65 over the square root of 150 end fraction = 0.21637159. z = start fraction x bar minus mu over sigma sub x bar end fraction = start fraction 13.71 minus 12.44 over 0.21637159 end fraction = 5.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53313"/>
                        <a:ext cx="4091739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05DE69-E596-D147-9101-AE197634BBAC}"/>
              </a:ext>
            </a:extLst>
          </p:cNvPr>
          <p:cNvSpPr txBox="1">
            <a:spLocks/>
          </p:cNvSpPr>
          <p:nvPr/>
        </p:nvSpPr>
        <p:spPr>
          <a:xfrm>
            <a:off x="209550" y="3428999"/>
            <a:ext cx="8724900" cy="23328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Step 5:</a:t>
            </a:r>
            <a:r>
              <a:rPr lang="en-GB" dirty="0"/>
              <a:t> A test statistic of </a:t>
            </a:r>
            <a:r>
              <a:rPr lang="en-GB" i="1" dirty="0"/>
              <a:t>z </a:t>
            </a:r>
            <a:r>
              <a:rPr lang="en-GB" dirty="0"/>
              <a:t>= 5.87 is greater than the critical value of </a:t>
            </a:r>
            <a:r>
              <a:rPr lang="en-GB" i="1" dirty="0"/>
              <a:t>z</a:t>
            </a:r>
            <a:r>
              <a:rPr lang="en-GB" b="1" i="1" dirty="0"/>
              <a:t> </a:t>
            </a:r>
            <a:r>
              <a:rPr lang="en-GB" dirty="0"/>
              <a:t>= 2.33,</a:t>
            </a:r>
          </a:p>
          <a:p>
            <a:r>
              <a:rPr lang="en-GB" dirty="0"/>
              <a:t>so it falls in the rejection region in the right tail.</a:t>
            </a:r>
          </a:p>
          <a:p>
            <a:r>
              <a:rPr lang="en-GB" dirty="0"/>
              <a:t>Hence, we reject </a:t>
            </a:r>
            <a:r>
              <a:rPr lang="en-GB" i="1" dirty="0"/>
              <a:t>H</a:t>
            </a:r>
            <a:r>
              <a:rPr lang="en-GB" baseline="-25000" dirty="0"/>
              <a:t>0</a:t>
            </a:r>
            <a:r>
              <a:rPr lang="en-GB" dirty="0"/>
              <a:t> and conclude that the mean length of long-distance calls is no longer 12.44 minutes.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Procedures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828800"/>
          </a:xfrm>
        </p:spPr>
        <p:txBody>
          <a:bodyPr/>
          <a:lstStyle/>
          <a:p>
            <a:r>
              <a:rPr lang="en-US" dirty="0">
                <a:solidFill>
                  <a:srgbClr val="00007F"/>
                </a:solidFill>
              </a:rPr>
              <a:t>Two procedures to make tests of hypothesis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Critical-value approach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P-value approach</a:t>
            </a:r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0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 has bell-shaped curve with shaded regions of alpha over 2 = 0.01 on either side for reject H sub 0, non-shaded region is do not reject H sub 0. Scale of z below has readings negative 2.33, 0, 2.33. 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066800" y="1219200"/>
            <a:ext cx="6693988" cy="42248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EE66410-4474-4641-B46B-0B0DF086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477410"/>
            <a:ext cx="8534400" cy="838199"/>
          </a:xfrm>
        </p:spPr>
        <p:txBody>
          <a:bodyPr/>
          <a:lstStyle/>
          <a:p>
            <a:r>
              <a:rPr lang="en-US" dirty="0"/>
              <a:t>Call length solution </a:t>
            </a:r>
            <a:r>
              <a:rPr lang="en-US" sz="2400" dirty="0"/>
              <a:t>(</a:t>
            </a:r>
            <a:r>
              <a:rPr lang="en-US" sz="2400" dirty="0" err="1"/>
              <a:t>cont</a:t>
            </a:r>
            <a:r>
              <a:rPr lang="en-US" sz="2400" dirty="0"/>
              <a:t>)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0C79A9-C316-4A80-BE91-F533E4776041}"/>
              </a:ext>
            </a:extLst>
          </p:cNvPr>
          <p:cNvCxnSpPr>
            <a:cxnSpLocks/>
          </p:cNvCxnSpPr>
          <p:nvPr/>
        </p:nvCxnSpPr>
        <p:spPr>
          <a:xfrm flipV="1">
            <a:off x="7351183" y="3568390"/>
            <a:ext cx="0" cy="1143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A20821-2B3A-483C-94D0-9EFB9C1085AB}"/>
                  </a:ext>
                </a:extLst>
              </p:cNvPr>
              <p:cNvSpPr txBox="1"/>
              <p:nvPr/>
            </p:nvSpPr>
            <p:spPr>
              <a:xfrm>
                <a:off x="6246283" y="4724400"/>
                <a:ext cx="2209799" cy="369332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𝒕𝒆𝒔𝒕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= 5.87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A20821-2B3A-483C-94D0-9EFB9C108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283" y="4724400"/>
                <a:ext cx="2209799" cy="369332"/>
              </a:xfrm>
              <a:prstGeom prst="rect">
                <a:avLst/>
              </a:prstGeom>
              <a:blipFill>
                <a:blip r:embed="rId3"/>
                <a:stretch>
                  <a:fillRect t="-4545" b="-18182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962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8513"/>
            <a:ext cx="8686800" cy="838199"/>
          </a:xfrm>
        </p:spPr>
        <p:txBody>
          <a:bodyPr>
            <a:normAutofit fontScale="90000"/>
          </a:bodyPr>
          <a:lstStyle/>
          <a:p>
            <a:r>
              <a:rPr lang="en-US" dirty="0"/>
              <a:t>Net worth in a middle-class neighborhood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28600" y="1066800"/>
            <a:ext cx="8686800" cy="528955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Net worth </a:t>
            </a:r>
            <a:r>
              <a:rPr lang="en-US" dirty="0"/>
              <a:t>is the value of all the non-financial and financial assets owned by an individual or institution minus the value of all its outstanding liabilities.</a:t>
            </a:r>
          </a:p>
          <a:p>
            <a:r>
              <a:rPr lang="en-US" dirty="0"/>
              <a:t>The mayor of a large city claims that the average net worth of families living in a middle-class neighborhood is </a:t>
            </a:r>
            <a:r>
              <a:rPr lang="en-US" b="1" dirty="0">
                <a:solidFill>
                  <a:schemeClr val="accent2"/>
                </a:solidFill>
              </a:rPr>
              <a:t>at least </a:t>
            </a:r>
            <a:r>
              <a:rPr lang="en-US" dirty="0"/>
              <a:t>$300,000.</a:t>
            </a:r>
          </a:p>
          <a:p>
            <a:r>
              <a:rPr lang="en-US" dirty="0"/>
              <a:t>A random sample of 25 families selected from the neighborhood produced a mean net worth of $288,000.</a:t>
            </a:r>
          </a:p>
          <a:p>
            <a:r>
              <a:rPr lang="en-US" dirty="0"/>
              <a:t>Suppose the net worths of all families in this neighborhood has a normal distribution with standard deviation $80,000.</a:t>
            </a:r>
          </a:p>
          <a:p>
            <a:r>
              <a:rPr lang="en-US" dirty="0"/>
              <a:t>Using the 2.5% significance level, can you conclude that the mayor’s claim is false?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481847"/>
            <a:ext cx="8841377" cy="838199"/>
          </a:xfrm>
        </p:spPr>
        <p:txBody>
          <a:bodyPr>
            <a:normAutofit/>
          </a:bodyPr>
          <a:lstStyle/>
          <a:p>
            <a:r>
              <a:rPr lang="en-US" sz="3200" dirty="0"/>
              <a:t>Net worth in a middle-class neighborhood </a:t>
            </a:r>
            <a:r>
              <a:rPr lang="en-US" sz="2400" dirty="0"/>
              <a:t>(</a:t>
            </a:r>
            <a:r>
              <a:rPr lang="en-US" sz="2400" dirty="0" err="1"/>
              <a:t>cont</a:t>
            </a:r>
            <a:r>
              <a:rPr lang="en-US" sz="2400" dirty="0"/>
              <a:t>)</a:t>
            </a:r>
            <a:endParaRPr lang="en-IN" sz="1600" b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459377" y="1140960"/>
            <a:ext cx="1279451" cy="493461"/>
          </a:xfrm>
        </p:spPr>
        <p:txBody>
          <a:bodyPr/>
          <a:lstStyle/>
          <a:p>
            <a:pPr>
              <a:buSzPct val="90000"/>
            </a:pPr>
            <a:r>
              <a:rPr lang="en-GB" b="1" dirty="0">
                <a:latin typeface="Times New Roman" pitchFamily="18" charset="0"/>
              </a:rPr>
              <a:t>Step 1:</a:t>
            </a: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9" name="Content Placeholder 8" descr="H sub 0: mu is greater than $300,000, H sub 1: mu is less than $300,000."/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2772991252"/>
              </p:ext>
            </p:extLst>
          </p:nvPr>
        </p:nvGraphicFramePr>
        <p:xfrm>
          <a:off x="1760797" y="1206896"/>
          <a:ext cx="5457228" cy="42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96" name="Equation" r:id="rId3" imgW="5511600" imgH="431640" progId="Equation.DSMT4">
                  <p:embed/>
                </p:oleObj>
              </mc:Choice>
              <mc:Fallback>
                <p:oleObj name="Equation" r:id="rId3" imgW="5511600" imgH="431640" progId="Equation.DSMT4">
                  <p:embed/>
                  <p:pic>
                    <p:nvPicPr>
                      <p:cNvPr id="8" name="Object 7" descr="H sub 0: mu is greater than $300,000, H sub 1: mu is less than $300,00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797" y="1206896"/>
                        <a:ext cx="5457228" cy="42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459377" y="1826760"/>
            <a:ext cx="8001000" cy="1676400"/>
          </a:xfrm>
        </p:spPr>
        <p:txBody>
          <a:bodyPr/>
          <a:lstStyle/>
          <a:p>
            <a:r>
              <a:rPr lang="en-GB" b="1" dirty="0">
                <a:latin typeface="Times New Roman" pitchFamily="18" charset="0"/>
              </a:rPr>
              <a:t>Step 2:</a:t>
            </a:r>
            <a:r>
              <a:rPr lang="en-GB" dirty="0">
                <a:latin typeface="Times New Roman" pitchFamily="18" charset="0"/>
              </a:rPr>
              <a:t> The population standard deviation σ</a:t>
            </a:r>
            <a:r>
              <a:rPr lang="en-GB" dirty="0">
                <a:latin typeface="Times New Roman" pitchFamily="18" charset="0"/>
                <a:sym typeface="Mathematica1" pitchFamily="2" charset="2"/>
              </a:rPr>
              <a:t> is known, the sample size is small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</a:rPr>
              <a:t> &lt; 30), but the population distribution is normal. Consequently, we will use the normal distribution to perform the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C2917D-9F4D-D646-80C1-AD1F06AE426B}"/>
              </a:ext>
            </a:extLst>
          </p:cNvPr>
          <p:cNvSpPr txBox="1">
            <a:spLocks/>
          </p:cNvSpPr>
          <p:nvPr/>
        </p:nvSpPr>
        <p:spPr>
          <a:xfrm>
            <a:off x="459377" y="3514132"/>
            <a:ext cx="8534400" cy="13652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Step 3</a:t>
            </a:r>
            <a:r>
              <a:rPr lang="en-US" dirty="0"/>
              <a:t>: </a:t>
            </a:r>
            <a:r>
              <a:rPr lang="el-GR" i="1" dirty="0"/>
              <a:t>α</a:t>
            </a:r>
            <a:r>
              <a:rPr lang="en-IN" i="1" dirty="0"/>
              <a:t> = </a:t>
            </a:r>
            <a:r>
              <a:rPr lang="en-IN" dirty="0"/>
              <a:t>.025</a:t>
            </a:r>
          </a:p>
          <a:p>
            <a:r>
              <a:rPr lang="en-US" dirty="0">
                <a:latin typeface="Times New Roman" pitchFamily="18" charset="0"/>
              </a:rPr>
              <a:t>The &lt; sign in the alternative hypothesis indicates that the test is left-tailed.</a:t>
            </a:r>
          </a:p>
        </p:txBody>
      </p:sp>
      <p:graphicFrame>
        <p:nvGraphicFramePr>
          <p:cNvPr id="10" name="Content Placeholder 10" descr="Area in the left tail = alpha = .025.">
            <a:extLst>
              <a:ext uri="{FF2B5EF4-FFF2-40B4-BE49-F238E27FC236}">
                <a16:creationId xmlns:a16="http://schemas.microsoft.com/office/drawing/2014/main" id="{EBEA24F5-4148-FC4B-9B0F-347D39781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736520"/>
              </p:ext>
            </p:extLst>
          </p:nvPr>
        </p:nvGraphicFramePr>
        <p:xfrm>
          <a:off x="2438400" y="4898799"/>
          <a:ext cx="434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97" name="Equation" r:id="rId5" imgW="4343400" imgH="393480" progId="Equation.DSMT4">
                  <p:embed/>
                </p:oleObj>
              </mc:Choice>
              <mc:Fallback>
                <p:oleObj name="Equation" r:id="rId5" imgW="4343400" imgH="393480" progId="Equation.DSMT4">
                  <p:embed/>
                  <p:pic>
                    <p:nvPicPr>
                      <p:cNvPr id="11" name="Content Placeholder 10" descr="Area in the left tail = alpha = .025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898799"/>
                        <a:ext cx="4343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C09B9FDF-D5E3-4347-AD17-9F7A83FC83AE}"/>
              </a:ext>
            </a:extLst>
          </p:cNvPr>
          <p:cNvSpPr txBox="1">
            <a:spLocks/>
          </p:cNvSpPr>
          <p:nvPr/>
        </p:nvSpPr>
        <p:spPr>
          <a:xfrm>
            <a:off x="483326" y="5382975"/>
            <a:ext cx="4724400" cy="4414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The critical value of </a:t>
            </a:r>
            <a:r>
              <a:rPr lang="en-US" i="1" dirty="0">
                <a:latin typeface="Times New Roman" pitchFamily="18" charset="0"/>
              </a:rPr>
              <a:t>z</a:t>
            </a:r>
            <a:r>
              <a:rPr lang="en-US" dirty="0">
                <a:latin typeface="Times New Roman" pitchFamily="18" charset="0"/>
              </a:rPr>
              <a:t> is −1.96.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4520D22-F378-4B04-BA0D-67929EFC34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b="67355"/>
          <a:stretch/>
        </p:blipFill>
        <p:spPr>
          <a:xfrm>
            <a:off x="5048354" y="5796121"/>
            <a:ext cx="4089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3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8560"/>
            <a:ext cx="8839200" cy="838199"/>
          </a:xfrm>
        </p:spPr>
        <p:txBody>
          <a:bodyPr>
            <a:noAutofit/>
          </a:bodyPr>
          <a:lstStyle/>
          <a:p>
            <a:r>
              <a:rPr lang="en-US" sz="3200" dirty="0"/>
              <a:t>Net worth in a middle-class neighborhood </a:t>
            </a:r>
            <a:r>
              <a:rPr lang="en-US" sz="2800" dirty="0"/>
              <a:t>(</a:t>
            </a:r>
            <a:r>
              <a:rPr lang="en-US" sz="2800" dirty="0" err="1"/>
              <a:t>cont</a:t>
            </a:r>
            <a:r>
              <a:rPr lang="en-US" sz="2800" dirty="0"/>
              <a:t>)</a:t>
            </a:r>
            <a:endParaRPr lang="en-IN" sz="3200" dirty="0"/>
          </a:p>
        </p:txBody>
      </p:sp>
      <p:pic>
        <p:nvPicPr>
          <p:cNvPr id="4" name="Content Placeholder 3" descr="Graph has bell-shaped curve with shaded region of alpha = 0.025 for reject H sub 0, non-shaded region for do not reject H sub 0. Scale of z below has readings for negative 1.96, 0 corresponding to x bar values.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206716" y="1295400"/>
            <a:ext cx="6730567" cy="38956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9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7755"/>
            <a:ext cx="8534400" cy="838199"/>
          </a:xfrm>
        </p:spPr>
        <p:txBody>
          <a:bodyPr>
            <a:noAutofit/>
          </a:bodyPr>
          <a:lstStyle/>
          <a:p>
            <a:r>
              <a:rPr lang="en-US" sz="3200" dirty="0"/>
              <a:t>Net worth in a middle-class neighborhood </a:t>
            </a:r>
            <a:r>
              <a:rPr lang="en-US" sz="2800" dirty="0"/>
              <a:t>(</a:t>
            </a:r>
            <a:r>
              <a:rPr lang="en-US" sz="2800" dirty="0" err="1"/>
              <a:t>cont</a:t>
            </a:r>
            <a:r>
              <a:rPr lang="en-US" sz="2800" dirty="0"/>
              <a:t>)</a:t>
            </a:r>
            <a:endParaRPr lang="en-IN" sz="1600" b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52400" y="1121864"/>
            <a:ext cx="1295400" cy="533400"/>
          </a:xfrm>
        </p:spPr>
        <p:txBody>
          <a:bodyPr/>
          <a:lstStyle/>
          <a:p>
            <a:r>
              <a:rPr lang="en-US" b="1" dirty="0"/>
              <a:t>Step 4:</a:t>
            </a:r>
            <a:endParaRPr lang="en-IN" dirty="0"/>
          </a:p>
        </p:txBody>
      </p:sp>
      <p:graphicFrame>
        <p:nvGraphicFramePr>
          <p:cNvPr id="9" name="Content Placeholder 3" descr="sigma sub x bar = start fraction sigma over the square root of start expression n end expression end fraction = start fraction 80,000 over the square root of 25 end fraction = $ 16,000. z = start fraction x bar minus mu over sigma sub x bar end fraction = start fraction 288,000 minus 300,000 over 16,000 end fraction = negative 0.7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89314227"/>
              </p:ext>
            </p:extLst>
          </p:nvPr>
        </p:nvGraphicFramePr>
        <p:xfrm>
          <a:off x="1841854" y="1217741"/>
          <a:ext cx="5155491" cy="1797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1" name="Equation" r:id="rId3" imgW="5537160" imgH="1930320" progId="Equation.DSMT4">
                  <p:embed/>
                </p:oleObj>
              </mc:Choice>
              <mc:Fallback>
                <p:oleObj name="Equation" r:id="rId3" imgW="5537160" imgH="1930320" progId="Equation.DSMT4">
                  <p:embed/>
                  <p:pic>
                    <p:nvPicPr>
                      <p:cNvPr id="49157" name="Object 5" descr="sigma sub x bar = start fraction sigma over the square root of start expression n end expression end fraction = start fraction 80,000 over the square root of 25 end fraction = $ 16,000. z = start fraction x bar minus mu over sigma sub x bar end fraction = start fraction 288,000 minus 300,000 over 16,000 end fraction = negative 0.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854" y="1217741"/>
                        <a:ext cx="5155491" cy="1797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249239-5A13-F741-A796-58E2763AEE77}"/>
              </a:ext>
            </a:extLst>
          </p:cNvPr>
          <p:cNvSpPr txBox="1">
            <a:spLocks/>
          </p:cNvSpPr>
          <p:nvPr/>
        </p:nvSpPr>
        <p:spPr>
          <a:xfrm>
            <a:off x="330926" y="3052354"/>
            <a:ext cx="8736874" cy="26837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Step 5:</a:t>
            </a:r>
            <a:r>
              <a:rPr lang="en-GB" dirty="0"/>
              <a:t> This value of </a:t>
            </a:r>
            <a:r>
              <a:rPr lang="en-GB" i="1" dirty="0"/>
              <a:t>z </a:t>
            </a:r>
            <a:r>
              <a:rPr lang="en-GB" dirty="0"/>
              <a:t>= −.75 is greater than the critical value of </a:t>
            </a:r>
            <a:r>
              <a:rPr lang="en-GB" i="1" dirty="0"/>
              <a:t>z</a:t>
            </a:r>
            <a:r>
              <a:rPr lang="en-GB" dirty="0"/>
              <a:t> = −1.96, and it falls in the nonrejection region. </a:t>
            </a:r>
          </a:p>
          <a:p>
            <a:r>
              <a:rPr lang="en-GB" dirty="0"/>
              <a:t>As a result, we fail to reject </a:t>
            </a:r>
            <a:r>
              <a:rPr lang="en-GB" i="1" dirty="0"/>
              <a:t>H</a:t>
            </a:r>
            <a:r>
              <a:rPr lang="en-GB" sz="100" i="1" dirty="0"/>
              <a:t> </a:t>
            </a:r>
            <a:r>
              <a:rPr lang="en-GB" baseline="-25000" dirty="0"/>
              <a:t>0</a:t>
            </a:r>
            <a:r>
              <a:rPr lang="en-GB" dirty="0"/>
              <a:t>. Therefore, we do not enough evidence to be able to reject the mayor’s statement.</a:t>
            </a:r>
          </a:p>
          <a:p>
            <a:r>
              <a:rPr lang="en-GB" dirty="0"/>
              <a:t>In other words, the net worth of families in this </a:t>
            </a:r>
            <a:r>
              <a:rPr lang="en-GB" dirty="0" err="1"/>
              <a:t>neighborhood</a:t>
            </a:r>
            <a:r>
              <a:rPr lang="en-GB" dirty="0"/>
              <a:t> may indeed by larger than 300,000.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7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8560"/>
            <a:ext cx="8839200" cy="838199"/>
          </a:xfrm>
        </p:spPr>
        <p:txBody>
          <a:bodyPr>
            <a:noAutofit/>
          </a:bodyPr>
          <a:lstStyle/>
          <a:p>
            <a:r>
              <a:rPr lang="en-US" sz="3200" dirty="0"/>
              <a:t>Net worth in a middle-class neighborhood </a:t>
            </a:r>
            <a:r>
              <a:rPr lang="en-US" sz="2800" dirty="0"/>
              <a:t>(</a:t>
            </a:r>
            <a:r>
              <a:rPr lang="en-US" sz="2800" dirty="0" err="1"/>
              <a:t>cont</a:t>
            </a:r>
            <a:r>
              <a:rPr lang="en-US" sz="2800" dirty="0"/>
              <a:t>)</a:t>
            </a:r>
            <a:endParaRPr lang="en-IN" sz="3200" dirty="0"/>
          </a:p>
        </p:txBody>
      </p:sp>
      <p:pic>
        <p:nvPicPr>
          <p:cNvPr id="4" name="Content Placeholder 3" descr="Graph has bell-shaped curve with shaded region of alpha = 0.025 for reject H sub 0, non-shaded region for do not reject H sub 0. Scale of z below has readings for negative 1.96, 0 corresponding to x bar values.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206716" y="1295400"/>
            <a:ext cx="6730567" cy="38956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33857B-DE3E-4FE0-AC75-7C4B5CC6CFBE}"/>
              </a:ext>
            </a:extLst>
          </p:cNvPr>
          <p:cNvCxnSpPr>
            <a:cxnSpLocks/>
          </p:cNvCxnSpPr>
          <p:nvPr/>
        </p:nvCxnSpPr>
        <p:spPr>
          <a:xfrm flipV="1">
            <a:off x="3962400" y="4343400"/>
            <a:ext cx="0" cy="1143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E6A782-6CE0-417E-AC7B-993449569382}"/>
                  </a:ext>
                </a:extLst>
              </p:cNvPr>
              <p:cNvSpPr txBox="1"/>
              <p:nvPr/>
            </p:nvSpPr>
            <p:spPr>
              <a:xfrm>
                <a:off x="2857500" y="5499410"/>
                <a:ext cx="2209799" cy="369332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𝒕𝒆𝒔𝒕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= -0.75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E6A782-6CE0-417E-AC7B-993449569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5499410"/>
                <a:ext cx="2209799" cy="369332"/>
              </a:xfrm>
              <a:prstGeom prst="rect">
                <a:avLst/>
              </a:prstGeom>
              <a:blipFill>
                <a:blip r:embed="rId3"/>
                <a:stretch>
                  <a:fillRect t="-4545" b="-18182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27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/>
              <a:t>Review of 9.1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2057400"/>
          </a:xfrm>
        </p:spPr>
        <p:txBody>
          <a:bodyPr/>
          <a:lstStyle/>
          <a:p>
            <a:pPr marL="291600" indent="-2916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Two Hypotheses</a:t>
            </a:r>
          </a:p>
          <a:p>
            <a:pPr marL="291600" indent="-2916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Two Types of Errors</a:t>
            </a:r>
          </a:p>
          <a:p>
            <a:pPr marL="291600" indent="-2916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Rejection and Nonrejection Regions, Tails of a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3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Hypotheses</a:t>
            </a:r>
            <a:endParaRPr lang="en-IN" sz="2000" b="0" baseline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04800" y="1579878"/>
            <a:ext cx="8534400" cy="4776471"/>
          </a:xfrm>
        </p:spPr>
        <p:txBody>
          <a:bodyPr/>
          <a:lstStyle/>
          <a:p>
            <a:pPr marL="0" indent="0">
              <a:buNone/>
            </a:pPr>
            <a:r>
              <a:rPr lang="en-US" sz="2800" b="1">
                <a:solidFill>
                  <a:srgbClr val="00007F"/>
                </a:solidFill>
              </a:rPr>
              <a:t>Definition</a:t>
            </a:r>
            <a:r>
              <a:rPr lang="en-US" sz="2800"/>
              <a:t> </a:t>
            </a:r>
          </a:p>
          <a:p>
            <a:pPr marL="0" indent="0">
              <a:buNone/>
            </a:pPr>
            <a:r>
              <a:rPr lang="en-US" sz="2800"/>
              <a:t>H</a:t>
            </a:r>
            <a:r>
              <a:rPr lang="en-US" sz="2800" baseline="-25000"/>
              <a:t>0</a:t>
            </a:r>
            <a:r>
              <a:rPr lang="en-US" sz="2800"/>
              <a:t>, the</a:t>
            </a:r>
            <a:r>
              <a:rPr lang="en-GB" sz="2800"/>
              <a:t> </a:t>
            </a:r>
            <a:r>
              <a:rPr lang="en-GB" sz="2800" b="1">
                <a:solidFill>
                  <a:schemeClr val="accent2"/>
                </a:solidFill>
              </a:rPr>
              <a:t>null hypothesis</a:t>
            </a:r>
            <a:r>
              <a:rPr lang="en-GB" sz="2800"/>
              <a:t>: a claim (or statement) about a population parameter that is assumed to be true until it is declared false.</a:t>
            </a:r>
          </a:p>
          <a:p>
            <a:pPr marL="0" indent="0">
              <a:buNone/>
            </a:pPr>
            <a:r>
              <a:rPr lang="en-US" sz="2800"/>
              <a:t>H</a:t>
            </a:r>
            <a:r>
              <a:rPr lang="en-US" sz="2800" baseline="-25000"/>
              <a:t>a</a:t>
            </a:r>
            <a:r>
              <a:rPr lang="en-US" sz="2800"/>
              <a:t>, the </a:t>
            </a:r>
            <a:r>
              <a:rPr lang="en-GB" sz="2800" b="1">
                <a:solidFill>
                  <a:schemeClr val="accent2"/>
                </a:solidFill>
              </a:rPr>
              <a:t>alternative hypothesis</a:t>
            </a:r>
            <a:r>
              <a:rPr lang="en-GB" sz="2800"/>
              <a:t>: a claim about a population parameter that is declared true if </a:t>
            </a:r>
            <a:r>
              <a:rPr lang="en-US" sz="2800"/>
              <a:t>H</a:t>
            </a:r>
            <a:r>
              <a:rPr lang="en-US" sz="2800" baseline="-25000"/>
              <a:t>0 </a:t>
            </a:r>
            <a:r>
              <a:rPr lang="en-GB" sz="2800"/>
              <a:t>is declared to be false [otherwise, its truth is left undetermined].*</a:t>
            </a:r>
          </a:p>
          <a:p>
            <a:pPr marL="0" indent="0">
              <a:buNone/>
            </a:pPr>
            <a:r>
              <a:rPr lang="en-US" sz="2800"/>
              <a:t>*In a criminal trial, a person who is not declared guilty is not declared to be simultaneously innocent. (Although oftentimes, this subtlety gets lost in the media and public.)</a:t>
            </a:r>
            <a:endParaRPr lang="en-GB" sz="2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371599"/>
          </a:xfrm>
        </p:spPr>
        <p:txBody>
          <a:bodyPr>
            <a:normAutofit/>
          </a:bodyPr>
          <a:lstStyle/>
          <a:p>
            <a:r>
              <a:rPr lang="en-US"/>
              <a:t>Figure 9.2 A Two-Tailed Test</a:t>
            </a:r>
            <a:br>
              <a:rPr lang="en-US"/>
            </a:br>
            <a:r>
              <a:rPr lang="en-US"/>
              <a:t>Has the average salary changed?</a:t>
            </a:r>
            <a:endParaRPr lang="en-IN"/>
          </a:p>
        </p:txBody>
      </p:sp>
      <p:pic>
        <p:nvPicPr>
          <p:cNvPr id="4" name="Content Placeholder 3" descr="Graph has bell-shaped curve with shaded regions of α/2 each on either side of curve at two critical values C1, C2 for rejection regions; non-shaded nonrejection region in middle.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447800" y="2133600"/>
            <a:ext cx="6175783" cy="35664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5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44330"/>
          </a:xfrm>
        </p:spPr>
        <p:txBody>
          <a:bodyPr>
            <a:normAutofit fontScale="90000"/>
          </a:bodyPr>
          <a:lstStyle/>
          <a:p>
            <a:r>
              <a:rPr lang="en-US"/>
              <a:t>A Left-Tailed Test: Is the soft-drink company filling the cans adequately?</a:t>
            </a:r>
            <a:endParaRPr lang="en-IN"/>
          </a:p>
        </p:txBody>
      </p:sp>
      <p:pic>
        <p:nvPicPr>
          <p:cNvPr id="4" name="Content Placeholder 3" descr="Graph has bell-shaped curve with shaded region of alpha on left of curve at critical value C for rejection region; non-shaded region for nonrejection region. Peak at mu = 12.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219200" y="1806331"/>
            <a:ext cx="7239000" cy="42608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1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1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/>
              <a:t>A Right-Tailed Test</a:t>
            </a:r>
            <a:br>
              <a:rPr lang="en-US"/>
            </a:br>
            <a:r>
              <a:rPr lang="en-US"/>
              <a:t>Has the average price of a home increased?</a:t>
            </a:r>
            <a:br>
              <a:rPr lang="en-US"/>
            </a:br>
            <a:endParaRPr lang="en-IN"/>
          </a:p>
        </p:txBody>
      </p:sp>
      <p:pic>
        <p:nvPicPr>
          <p:cNvPr id="4" name="Content Placeholder 3" descr="Graph has bell-shaped curve with shaded region of alpha on right of curve at critical value C for rejection region; non-shaded region for nonrejection region. Peak at mu = 471,257 dollars.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85800" y="1767960"/>
            <a:ext cx="7162800" cy="44206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7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990599"/>
          </a:xfrm>
        </p:spPr>
        <p:txBody>
          <a:bodyPr>
            <a:normAutofit fontScale="90000"/>
          </a:bodyPr>
          <a:lstStyle/>
          <a:p>
            <a:r>
              <a:rPr lang="en-US"/>
              <a:t>Table 9.3 Signs in </a:t>
            </a:r>
            <a:r>
              <a:rPr lang="en-US" i="1"/>
              <a:t>H</a:t>
            </a:r>
            <a:r>
              <a:rPr lang="en-US" baseline="-25000"/>
              <a:t>0</a:t>
            </a:r>
            <a:r>
              <a:rPr lang="en-US"/>
              <a:t> and </a:t>
            </a:r>
            <a:r>
              <a:rPr lang="en-US" i="1"/>
              <a:t>H</a:t>
            </a:r>
            <a:r>
              <a:rPr lang="en-US" baseline="-25000"/>
              <a:t>1</a:t>
            </a:r>
            <a:br>
              <a:rPr lang="en-US" baseline="-25000"/>
            </a:br>
            <a:r>
              <a:rPr lang="en-US" baseline="-25000"/>
              <a:t>	</a:t>
            </a:r>
            <a:r>
              <a:rPr lang="en-US"/>
              <a:t>and Tails of a Test</a:t>
            </a:r>
            <a:endParaRPr lang="en-IN"/>
          </a:p>
        </p:txBody>
      </p:sp>
      <p:graphicFrame>
        <p:nvGraphicFramePr>
          <p:cNvPr id="12" name="Content Placeholder 11" descr="Table is accessible to screenreaders"/>
          <p:cNvGraphicFramePr>
            <a:graphicFrameLocks noGrp="1"/>
          </p:cNvGraphicFramePr>
          <p:nvPr>
            <p:ph sz="quarter" idx="16"/>
            <p:extLst/>
          </p:nvPr>
        </p:nvGraphicFramePr>
        <p:xfrm>
          <a:off x="457200" y="2286000"/>
          <a:ext cx="8229600" cy="2952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9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r>
                        <a:rPr lang="en-US" sz="2200" baseline="0">
                          <a:solidFill>
                            <a:schemeClr val="accent1"/>
                          </a:solidFill>
                          <a:latin typeface="Times New Roman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>
                          <a:solidFill>
                            <a:schemeClr val="bg2"/>
                          </a:solidFill>
                          <a:latin typeface="Times New Roman" pitchFamily="18" charset="0"/>
                        </a:rPr>
                        <a:t>Two-Tailed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>
                          <a:solidFill>
                            <a:schemeClr val="bg2"/>
                          </a:solidFill>
                          <a:latin typeface="Times New Roman" pitchFamily="18" charset="0"/>
                        </a:rPr>
                        <a:t>Left-Tailed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>
                          <a:solidFill>
                            <a:schemeClr val="bg2"/>
                          </a:solidFill>
                          <a:latin typeface="Times New Roman" pitchFamily="18" charset="0"/>
                        </a:rPr>
                        <a:t>Right-Tailed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Sign in (he null</a:t>
                      </a:r>
                      <a:br>
                        <a:rPr lang="en-US" sz="22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</a:br>
                      <a:r>
                        <a:rPr lang="en-US" sz="22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hypothesis </a:t>
                      </a:r>
                      <a:r>
                        <a:rPr lang="en-US" sz="22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2200" kern="1200" baseline="-250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>
                          <a:latin typeface="Times New Roman" pitchFamily="18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Equal to or greater than or equal 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Equal to or less than or equal 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Sign in the alternative</a:t>
                      </a:r>
                      <a:br>
                        <a:rPr lang="en-US" sz="22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</a:br>
                      <a:r>
                        <a:rPr lang="en-US" sz="22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hypothesis </a:t>
                      </a:r>
                      <a:r>
                        <a:rPr lang="en-US" sz="2200" i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2200" kern="1200" baseline="-250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1</a:t>
                      </a:r>
                      <a:endParaRPr lang="en-US" sz="2200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Not equal 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>
                          <a:latin typeface="Times New Roman" pitchFamily="18" charset="0"/>
                        </a:rPr>
                        <a:t>&lt;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>
                          <a:latin typeface="Times New Roman" pitchFamily="18" charset="0"/>
                        </a:rPr>
                        <a:t>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Rejection region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In both tails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In the left tail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In the right tail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Content Placeholder 12" descr="Image description is in table cell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5428243" y="3249061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5" name="Equation" r:id="rId3" imgW="1117440" imgH="342720" progId="Equation.DSMT4">
                  <p:embed/>
                </p:oleObj>
              </mc:Choice>
              <mc:Fallback>
                <p:oleObj name="Equation" r:id="rId3" imgW="1117440" imgH="342720" progId="Equation.DSMT4">
                  <p:embed/>
                  <p:pic>
                    <p:nvPicPr>
                      <p:cNvPr id="13" name="Content Placeholder 12" descr="Image description is in table cell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243" y="3249061"/>
                        <a:ext cx="1117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13" descr="Image description is in table cell"/>
          <p:cNvGraphicFramePr>
            <a:graphicFrameLocks noGrp="1" noChangeAspect="1"/>
          </p:cNvGraphicFramePr>
          <p:nvPr>
            <p:ph sz="quarter" idx="18"/>
            <p:extLst/>
          </p:nvPr>
        </p:nvGraphicFramePr>
        <p:xfrm>
          <a:off x="7135035" y="3276600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6" name="Equation" r:id="rId5" imgW="1117440" imgH="342720" progId="Equation.DSMT4">
                  <p:embed/>
                </p:oleObj>
              </mc:Choice>
              <mc:Fallback>
                <p:oleObj name="Equation" r:id="rId5" imgW="1117440" imgH="342720" progId="Equation.DSMT4">
                  <p:embed/>
                  <p:pic>
                    <p:nvPicPr>
                      <p:cNvPr id="14" name="Content Placeholder 13" descr="Image description is in table cell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035" y="3276600"/>
                        <a:ext cx="1117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Content Placeholder 14" descr="Image description is in table cell"/>
          <p:cNvGraphicFramePr>
            <a:graphicFrameLocks noGrp="1" noChangeAspect="1"/>
          </p:cNvGraphicFramePr>
          <p:nvPr>
            <p:ph sz="quarter" idx="19"/>
            <p:extLst/>
          </p:nvPr>
        </p:nvGraphicFramePr>
        <p:xfrm>
          <a:off x="3957191" y="4079234"/>
          <a:ext cx="212672" cy="21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7" name="Equation" r:id="rId7" imgW="203040" imgH="203040" progId="Equation.DSMT4">
                  <p:embed/>
                </p:oleObj>
              </mc:Choice>
              <mc:Fallback>
                <p:oleObj name="Equation" r:id="rId7" imgW="203040" imgH="203040" progId="Equation.DSMT4">
                  <p:embed/>
                  <p:pic>
                    <p:nvPicPr>
                      <p:cNvPr id="15" name="Content Placeholder 14" descr="Image description is in table cell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191" y="4079234"/>
                        <a:ext cx="212672" cy="212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2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762001"/>
                <a:ext cx="8534400" cy="990599"/>
              </a:xfrm>
            </p:spPr>
            <p:txBody>
              <a:bodyPr>
                <a:noAutofit/>
              </a:bodyPr>
              <a:lstStyle/>
              <a:p>
                <a:r>
                  <a:rPr lang="en-GB" sz="3400" dirty="0">
                    <a:latin typeface="Times New Roman" panose="02020603050405020304" pitchFamily="18" charset="0"/>
                  </a:rPr>
                  <a:t>9.2 Hypothesis Tests About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3400" dirty="0">
                    <a:latin typeface="Times New Roman" panose="02020603050405020304" pitchFamily="18" charset="0"/>
                    <a:sym typeface="Mathematica1" pitchFamily="2" charset="2"/>
                  </a:rPr>
                  <a:t> </a:t>
                </a:r>
                <a:r>
                  <a:rPr lang="en-GB" sz="3400" dirty="0">
                    <a:latin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400" b="1" i="1" dirty="0" smtClean="0">
                        <a:latin typeface="Cambria Math" panose="02040503050406030204" pitchFamily="18" charset="0"/>
                        <a:ea typeface="Verdana"/>
                        <a:cs typeface="Verdana"/>
                        <a:sym typeface="Mathematica1" pitchFamily="2" charset="2"/>
                      </a:rPr>
                      <m:t>𝝈</m:t>
                    </m:r>
                  </m:oMath>
                </a14:m>
                <a:r>
                  <a:rPr lang="el-GR" sz="3400" dirty="0">
                    <a:latin typeface="Times New Roman" panose="02020603050405020304" pitchFamily="18" charset="0"/>
                    <a:ea typeface="Verdana"/>
                    <a:cs typeface="Verdana"/>
                    <a:sym typeface="Mathematica1" pitchFamily="2" charset="2"/>
                  </a:rPr>
                  <a:t> </a:t>
                </a:r>
                <a:r>
                  <a:rPr lang="en-GB" sz="3400" dirty="0">
                    <a:latin typeface="Times New Roman" panose="02020603050405020304" pitchFamily="18" charset="0"/>
                    <a:sym typeface="Mathematica1" pitchFamily="2" charset="2"/>
                  </a:rPr>
                  <a:t>Known</a:t>
                </a:r>
                <a:endParaRPr lang="en-IN" sz="3400" b="0" baseline="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762001"/>
                <a:ext cx="8534400" cy="990599"/>
              </a:xfrm>
              <a:blipFill>
                <a:blip r:embed="rId2"/>
                <a:stretch>
                  <a:fillRect l="-2000" t="-1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905000"/>
            <a:ext cx="8534400" cy="30480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dirty="0">
                <a:solidFill>
                  <a:srgbClr val="00007F"/>
                </a:solidFill>
              </a:rPr>
              <a:t>Three Possible Cases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b="1" dirty="0"/>
              <a:t>Case I.</a:t>
            </a:r>
            <a:r>
              <a:rPr lang="en-GB" dirty="0"/>
              <a:t> If the following three conditions are fulfilled: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The population standard deviation σ</a:t>
            </a:r>
            <a:r>
              <a:rPr lang="en-GB" dirty="0">
                <a:sym typeface="Mathematica1" pitchFamily="2" charset="2"/>
              </a:rPr>
              <a:t> is known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dirty="0">
                <a:sym typeface="Mathematica1" pitchFamily="2" charset="2"/>
              </a:rPr>
              <a:t>The sample size is small (i.e., </a:t>
            </a:r>
            <a:r>
              <a:rPr lang="en-GB" i="1" dirty="0">
                <a:sym typeface="Mathematica1" pitchFamily="2" charset="2"/>
              </a:rPr>
              <a:t>n</a:t>
            </a:r>
            <a:r>
              <a:rPr lang="en-GB" dirty="0">
                <a:sym typeface="Mathematica1" pitchFamily="2" charset="2"/>
              </a:rPr>
              <a:t> &lt; 30)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dirty="0">
                <a:sym typeface="Mathematica1" pitchFamily="2" charset="2"/>
              </a:rPr>
              <a:t>The population from which the sample is selected is normally distributed.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35772"/>
      </p:ext>
    </p:extLst>
  </p:cSld>
  <p:clrMapOvr>
    <a:masterClrMapping/>
  </p:clrMapOvr>
</p:sld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39A3ED730EF40BC95659DEDC34250" ma:contentTypeVersion="4" ma:contentTypeDescription="Create a new document." ma:contentTypeScope="" ma:versionID="35ae4085b5cb6bde6e905c69dcb10e27">
  <xsd:schema xmlns:xsd="http://www.w3.org/2001/XMLSchema" xmlns:xs="http://www.w3.org/2001/XMLSchema" xmlns:p="http://schemas.microsoft.com/office/2006/metadata/properties" xmlns:ns2="2e108766-8a5d-4dd6-bf2d-0e83b2e3ea10" targetNamespace="http://schemas.microsoft.com/office/2006/metadata/properties" ma:root="true" ma:fieldsID="6e076ca49e7c802acdbea8cc88235627" ns2:_="">
    <xsd:import namespace="2e108766-8a5d-4dd6-bf2d-0e83b2e3e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8766-8a5d-4dd6-bf2d-0e83b2e3e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3F815B-6E6B-437C-95EA-B6C979BFB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7605ED-CCB9-4441-91E0-7F14D93A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08766-8a5d-4dd6-bf2d-0e83b2e3e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36CF6A-C1C3-4ABA-ACA7-1D450D43CCA9}">
  <ds:schemaRefs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2e108766-8a5d-4dd6-bf2d-0e83b2e3ea10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18504</TotalTime>
  <Words>1203</Words>
  <Application>Microsoft Office PowerPoint</Application>
  <PresentationFormat>On-screen Show (4:3)</PresentationFormat>
  <Paragraphs>142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Arial</vt:lpstr>
      <vt:lpstr>Calibri</vt:lpstr>
      <vt:lpstr>Cambria Math</vt:lpstr>
      <vt:lpstr>Courier New</vt:lpstr>
      <vt:lpstr>Mathematica1</vt:lpstr>
      <vt:lpstr>Source Sans Pro</vt:lpstr>
      <vt:lpstr>STIX</vt:lpstr>
      <vt:lpstr>Times New Roman</vt:lpstr>
      <vt:lpstr>Verdana</vt:lpstr>
      <vt:lpstr>Wingdings</vt:lpstr>
      <vt:lpstr>Opener</vt:lpstr>
      <vt:lpstr>Chapter Outline</vt:lpstr>
      <vt:lpstr>Learning Objectives</vt:lpstr>
      <vt:lpstr>Concept Check Question</vt:lpstr>
      <vt:lpstr>Key Term</vt:lpstr>
      <vt:lpstr>Image Slide Master</vt:lpstr>
      <vt:lpstr>Custom Design</vt:lpstr>
      <vt:lpstr>Equation</vt:lpstr>
      <vt:lpstr>PowerPoint Presentation</vt:lpstr>
      <vt:lpstr>Two Procedures</vt:lpstr>
      <vt:lpstr>Review of 9.1</vt:lpstr>
      <vt:lpstr>Two Hypotheses</vt:lpstr>
      <vt:lpstr>Figure 9.2 A Two-Tailed Test Has the average salary changed?</vt:lpstr>
      <vt:lpstr>A Left-Tailed Test: Is the soft-drink company filling the cans adequately?</vt:lpstr>
      <vt:lpstr>A Right-Tailed Test Has the average price of a home increased? </vt:lpstr>
      <vt:lpstr>Table 9.3 Signs in H0 and H1  and Tails of a Test</vt:lpstr>
      <vt:lpstr>9.2 Hypothesis Tests About μ : σ Known</vt:lpstr>
      <vt:lpstr>Hypothesis Tests About μ : σ Known(1 of 4)</vt:lpstr>
      <vt:lpstr>Hypothesis Tests About μ : σ Known(2 of 4)</vt:lpstr>
      <vt:lpstr>Hypothesis Tests About μ : σ Known(3 of 4)</vt:lpstr>
      <vt:lpstr>Hypothesis Tests About μ : σ Known(5 of 6)</vt:lpstr>
      <vt:lpstr>Hypothesis Tests About μ : σ Known</vt:lpstr>
      <vt:lpstr>Has the length of calls changed?</vt:lpstr>
      <vt:lpstr>Call length solution</vt:lpstr>
      <vt:lpstr>Call length solution (cont)</vt:lpstr>
      <vt:lpstr>Calculating the Value of the Test Statistic</vt:lpstr>
      <vt:lpstr>Call length solution (cont)</vt:lpstr>
      <vt:lpstr>Call length solution (cont)</vt:lpstr>
      <vt:lpstr>Net worth in a middle-class neighborhood</vt:lpstr>
      <vt:lpstr>Net worth in a middle-class neighborhood (cont)</vt:lpstr>
      <vt:lpstr>Net worth in a middle-class neighborhood (cont)</vt:lpstr>
      <vt:lpstr>Net worth in a middle-class neighborhood (cont)</vt:lpstr>
      <vt:lpstr>Net worth in a middle-class neighborhood (cont)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Statistics, 9E</dc:title>
  <dc:subject>Statistics</dc:subject>
  <dc:creator>Mann</dc:creator>
  <cp:lastModifiedBy>Victor Lee</cp:lastModifiedBy>
  <cp:revision>1878</cp:revision>
  <cp:lastPrinted>2017-04-26T13:25:47Z</cp:lastPrinted>
  <dcterms:created xsi:type="dcterms:W3CDTF">2017-04-21T14:49:46Z</dcterms:created>
  <dcterms:modified xsi:type="dcterms:W3CDTF">2023-08-02T21:22:10Z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0x01010070E39A3ED730EF40BC95659DEDC34250</vt:lpwstr>
  </property>
</Properties>
</file>