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  <p:sldMasterId id="2147483936" r:id="rId5"/>
    <p:sldMasterId id="2147483943" r:id="rId6"/>
    <p:sldMasterId id="2147483965" r:id="rId7"/>
    <p:sldMasterId id="2147483968" r:id="rId8"/>
    <p:sldMasterId id="2147483971" r:id="rId9"/>
    <p:sldMasterId id="2147483976" r:id="rId10"/>
  </p:sldMasterIdLst>
  <p:notesMasterIdLst>
    <p:notesMasterId r:id="rId28"/>
  </p:notesMasterIdLst>
  <p:sldIdLst>
    <p:sldId id="658" r:id="rId11"/>
    <p:sldId id="748" r:id="rId12"/>
    <p:sldId id="479" r:id="rId13"/>
    <p:sldId id="483" r:id="rId14"/>
    <p:sldId id="485" r:id="rId15"/>
    <p:sldId id="579" r:id="rId16"/>
    <p:sldId id="502" r:id="rId17"/>
    <p:sldId id="509" r:id="rId18"/>
    <p:sldId id="749" r:id="rId19"/>
    <p:sldId id="750" r:id="rId20"/>
    <p:sldId id="515" r:id="rId21"/>
    <p:sldId id="518" r:id="rId22"/>
    <p:sldId id="519" r:id="rId23"/>
    <p:sldId id="751" r:id="rId24"/>
    <p:sldId id="520" r:id="rId25"/>
    <p:sldId id="522" r:id="rId26"/>
    <p:sldId id="752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108" userDrawn="1">
          <p15:clr>
            <a:srgbClr val="A4A3A4"/>
          </p15:clr>
        </p15:guide>
        <p15:guide id="4" pos="4458" userDrawn="1">
          <p15:clr>
            <a:srgbClr val="A4A3A4"/>
          </p15:clr>
        </p15:guide>
        <p15:guide id="5" orient="horz" pos="1584">
          <p15:clr>
            <a:srgbClr val="A4A3A4"/>
          </p15:clr>
        </p15:guide>
        <p15:guide id="6" pos="4992">
          <p15:clr>
            <a:srgbClr val="A4A3A4"/>
          </p15:clr>
        </p15:guide>
        <p15:guide id="7" pos="1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DC3"/>
    <a:srgbClr val="00007F"/>
    <a:srgbClr val="931B21"/>
    <a:srgbClr val="930000"/>
    <a:srgbClr val="EAEAE9"/>
    <a:srgbClr val="E4E5E3"/>
    <a:srgbClr val="F2F2F1"/>
    <a:srgbClr val="EB9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27" autoAdjust="0"/>
    <p:restoredTop sz="90314" autoAdjust="0"/>
  </p:normalViewPr>
  <p:slideViewPr>
    <p:cSldViewPr>
      <p:cViewPr varScale="1">
        <p:scale>
          <a:sx n="22" d="100"/>
          <a:sy n="22" d="100"/>
        </p:scale>
        <p:origin x="1052" y="24"/>
      </p:cViewPr>
      <p:guideLst>
        <p:guide orient="horz" pos="2112"/>
        <p:guide pos="2880"/>
        <p:guide orient="horz" pos="1108"/>
        <p:guide pos="4458"/>
        <p:guide orient="horz" pos="1584"/>
        <p:guide pos="4992"/>
        <p:guide pos="1632"/>
      </p:guideLst>
    </p:cSldViewPr>
  </p:slideViewPr>
  <p:outlineViewPr>
    <p:cViewPr>
      <p:scale>
        <a:sx n="33" d="100"/>
        <a:sy n="33" d="100"/>
      </p:scale>
      <p:origin x="0" y="-9386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6254"/>
    </p:cViewPr>
  </p:sorterViewPr>
  <p:notesViewPr>
    <p:cSldViewPr>
      <p:cViewPr varScale="1">
        <p:scale>
          <a:sx n="91" d="100"/>
          <a:sy n="91" d="100"/>
        </p:scale>
        <p:origin x="2472" y="1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3" name="Edition"/>
          <p:cNvSpPr>
            <a:spLocks noGrp="1"/>
          </p:cNvSpPr>
          <p:nvPr>
            <p:ph sz="quarter" idx="21" hasCustomPrompt="1"/>
          </p:nvPr>
        </p:nvSpPr>
        <p:spPr>
          <a:xfrm>
            <a:off x="152400" y="1828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5" name="Author"/>
          <p:cNvSpPr>
            <a:spLocks noGrp="1"/>
          </p:cNvSpPr>
          <p:nvPr>
            <p:ph sz="quarter" idx="22" hasCustomPrompt="1"/>
          </p:nvPr>
        </p:nvSpPr>
        <p:spPr>
          <a:xfrm>
            <a:off x="152400" y="2363724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4196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 and One-column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(2 Boxes)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1.9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</a:t>
            </a:r>
          </a:p>
          <a:p>
            <a:pPr lvl="1"/>
            <a:r>
              <a:rPr lang="en-US" dirty="0"/>
              <a:t>Learning Objective</a:t>
            </a:r>
          </a:p>
          <a:p>
            <a:pPr lvl="2"/>
            <a:r>
              <a:rPr lang="en-US" dirty="0"/>
              <a:t>Describe what racial &amp; ethnic group make up Latin America.</a:t>
            </a:r>
          </a:p>
          <a:p>
            <a:pPr lvl="2"/>
            <a:r>
              <a:rPr lang="en-US" dirty="0"/>
              <a:t>Explain Latin American agricultural systems.</a:t>
            </a:r>
          </a:p>
          <a:p>
            <a:pPr lvl="2"/>
            <a:r>
              <a:rPr lang="en-US" dirty="0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1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</p:spTree>
    <p:extLst>
      <p:ext uri="{BB962C8B-B14F-4D97-AF65-F5344CB8AC3E}">
        <p14:creationId xmlns:p14="http://schemas.microsoft.com/office/powerpoint/2010/main" val="8124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07DC3-1D90-419E-B11C-A853993F33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810000"/>
            <a:ext cx="85344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0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838200"/>
            <a:ext cx="8839200" cy="2209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4478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</p:spTree>
    <p:extLst>
      <p:ext uri="{BB962C8B-B14F-4D97-AF65-F5344CB8AC3E}">
        <p14:creationId xmlns:p14="http://schemas.microsoft.com/office/powerpoint/2010/main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Anatomy is the science of structure and the relationships among structures.</a:t>
            </a:r>
          </a:p>
          <a:p>
            <a:pPr lvl="0"/>
            <a:r>
              <a:rPr lang="en-US" dirty="0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7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0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895600"/>
            <a:ext cx="853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810000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4702175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5594350"/>
            <a:ext cx="38862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3400" y="5593143"/>
            <a:ext cx="3886200" cy="747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1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375848"/>
            <a:ext cx="8534400" cy="29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1152" y="2764808"/>
            <a:ext cx="8534400" cy="39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32982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04800" y="38316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304800" y="43650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304800" y="48222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cap="none"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304800" y="52794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381000" y="5660408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0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8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6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7620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6670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33528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4038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800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54864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6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4384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2971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35052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0386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46482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/>
          </p:nvPr>
        </p:nvSpPr>
        <p:spPr>
          <a:xfrm>
            <a:off x="304800" y="5257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1"/>
            <a:ext cx="8534400" cy="765659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91CBC-ED96-45DC-8D19-800B0EA2735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46063" y="2973388"/>
            <a:ext cx="8576057" cy="455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D9EFEF-D501-4D96-90FB-6214001984D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46063" y="3504895"/>
            <a:ext cx="8575675" cy="455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862A366-91E0-41A0-8A96-3C45D8FF3E6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46063" y="4112055"/>
            <a:ext cx="8575675" cy="37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2CCB4E6-32AA-497F-984D-1632FA7E4E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46063" y="4567425"/>
            <a:ext cx="8575675" cy="37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221E593-2035-46BB-9BD2-050B95D0D5C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46063" y="5022850"/>
            <a:ext cx="8499475" cy="303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94684A9-674B-4A73-B9BA-7B0575C953B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46063" y="5402263"/>
            <a:ext cx="8575675" cy="30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22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08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214680"/>
            <a:ext cx="8534400" cy="29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1152" y="2594155"/>
            <a:ext cx="8534400" cy="39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3049525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04800" y="3504895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304800" y="3960265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304800" y="4415635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cap="none"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304800" y="4871005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381000" y="5326375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E4D1A0-6F20-4C86-8185-E1F69676C22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22263" y="5781745"/>
            <a:ext cx="85756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18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7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61253"/>
            <a:ext cx="8534400" cy="3206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527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Two-Column</a:t>
            </a:r>
          </a:p>
          <a:p>
            <a:pPr lvl="0"/>
            <a:r>
              <a:rPr lang="en-US" dirty="0"/>
              <a:t>This Outline Has No Sub-lists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0"/>
            <a:r>
              <a:rPr lang="en-US" dirty="0"/>
              <a:t>This is Another Heading</a:t>
            </a:r>
          </a:p>
          <a:p>
            <a:pPr lvl="0"/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Numbered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0"/>
            <a:r>
              <a:rPr lang="en-US" dirty="0"/>
              <a:t>1.2	It is One-column Only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1-Column </a:t>
            </a:r>
          </a:p>
          <a:p>
            <a:pPr lvl="1"/>
            <a:r>
              <a:rPr lang="en-US" dirty="0"/>
              <a:t>It Has H2s</a:t>
            </a:r>
          </a:p>
          <a:p>
            <a:pPr lvl="0"/>
            <a:r>
              <a:rPr lang="en-US" dirty="0"/>
              <a:t>It Is One-column Only</a:t>
            </a:r>
          </a:p>
          <a:p>
            <a:pPr lvl="1"/>
            <a:r>
              <a:rPr lang="en-US" dirty="0"/>
              <a:t>It Will Probably Not Have Art</a:t>
            </a:r>
          </a:p>
          <a:p>
            <a:pPr lvl="0"/>
            <a:r>
              <a:rPr lang="en-US" dirty="0"/>
              <a:t>This Is a Bulleted List</a:t>
            </a:r>
          </a:p>
          <a:p>
            <a:pPr lvl="1"/>
            <a:r>
              <a:rPr lang="en-US" dirty="0"/>
              <a:t>Make Sure That Any Links Included Here, for Any Reason, Have Descriptive Hyperlinks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1"/>
            <a:r>
              <a:rPr lang="en-US" dirty="0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for One-Column and single number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1143000" indent="-292608">
              <a:buClr>
                <a:schemeClr val="accent2"/>
              </a:buClr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</a:t>
            </a:r>
          </a:p>
          <a:p>
            <a:pPr lvl="0"/>
            <a:r>
              <a:rPr lang="en-US" dirty="0"/>
              <a:t>10.2	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lvl="2"/>
            <a:r>
              <a:rPr lang="en-US" dirty="0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9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91" r:id="rId3"/>
    <p:sldLayoutId id="2147484004" r:id="rId4"/>
    <p:sldLayoutId id="2147483997" r:id="rId5"/>
    <p:sldLayoutId id="2147483974" r:id="rId6"/>
    <p:sldLayoutId id="2147483975" r:id="rId7"/>
    <p:sldLayoutId id="2147484000" r:id="rId8"/>
    <p:sldLayoutId id="2147484003" r:id="rId9"/>
    <p:sldLayoutId id="2147484002" r:id="rId10"/>
    <p:sldLayoutId id="2147484012" r:id="rId11"/>
    <p:sldLayoutId id="214748401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TIX" charset="0"/>
          <a:ea typeface="STIX" charset="0"/>
          <a:cs typeface="STIX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image" Target="../media/image22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6" Type="http://schemas.openxmlformats.org/officeDocument/2006/relationships/image" Target="NUL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D7B39C-BF00-4F13-B06E-082B0BDAE1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/>
              <a:t>Statistics Session 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E4D3-8A97-4719-BC9B-B3AFE35093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5423" y="685800"/>
            <a:ext cx="8839200" cy="2286000"/>
          </a:xfrm>
        </p:spPr>
        <p:txBody>
          <a:bodyPr/>
          <a:lstStyle/>
          <a:p>
            <a:r>
              <a:rPr lang="en-US" sz="3200" b="1" dirty="0"/>
              <a:t>Sampling Distributions part 2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5E8E772-A5C1-CC4B-8415-2CFD3BA5F8BA}"/>
              </a:ext>
            </a:extLst>
          </p:cNvPr>
          <p:cNvSpPr txBox="1">
            <a:spLocks/>
          </p:cNvSpPr>
          <p:nvPr/>
        </p:nvSpPr>
        <p:spPr>
          <a:xfrm>
            <a:off x="152400" y="3730447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Ezra Halleck, City Tech (CUNY), Fall 2021</a:t>
            </a:r>
          </a:p>
        </p:txBody>
      </p:sp>
    </p:spTree>
    <p:extLst>
      <p:ext uri="{BB962C8B-B14F-4D97-AF65-F5344CB8AC3E}">
        <p14:creationId xmlns:p14="http://schemas.microsoft.com/office/powerpoint/2010/main" val="12872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9BEDA-8AA0-4CB1-90EE-E17D26F7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09599"/>
          </a:xfrm>
        </p:spPr>
        <p:txBody>
          <a:bodyPr>
            <a:noAutofit/>
          </a:bodyPr>
          <a:lstStyle/>
          <a:p>
            <a:r>
              <a:rPr lang="en-US" sz="3200" dirty="0"/>
              <a:t>Reminder of empirical rule (</a:t>
            </a:r>
            <a:r>
              <a:rPr lang="en-US" sz="3200" dirty="0" err="1"/>
              <a:t>cont</a:t>
            </a:r>
            <a:r>
              <a:rPr lang="en-US" sz="3200" dirty="0"/>
              <a:t>)</a:t>
            </a:r>
            <a:endParaRPr lang="en-US" sz="1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C54AD-BAA0-4417-A718-3C98F9BF50B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200" y="1175877"/>
            <a:ext cx="9067800" cy="2051831"/>
          </a:xfrm>
        </p:spPr>
        <p:txBody>
          <a:bodyPr/>
          <a:lstStyle/>
          <a:p>
            <a:pPr marL="514350" indent="-514350">
              <a:buClr>
                <a:schemeClr val="accent2"/>
              </a:buClr>
              <a:buFont typeface="+mj-lt"/>
              <a:buAutoNum type="arabicPeriod" startAt="3"/>
            </a:pPr>
            <a:r>
              <a:rPr lang="en-US" dirty="0"/>
              <a:t>Take all possible samples of the same (large) size from a population and calculate the mean for each of the samples:</a:t>
            </a:r>
          </a:p>
          <a:p>
            <a:pPr marL="1088136" lvl="1" indent="-402336">
              <a:buClr>
                <a:schemeClr val="accent2"/>
              </a:buClr>
            </a:pPr>
            <a:r>
              <a:rPr lang="en-US" dirty="0"/>
              <a:t> ~ 99.7% of the sample means will be within three standard deviations of the population mean.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EDA39-2C1A-4C5C-ABB9-CFE39BA557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Content Placeholder 6" descr="Graph has z on x-axis. Bell-shaped curve has shaded area under curve between x =  mu minus 3 sigma sub x bar and  x =  mu + 3 sigma sub x bar. Shaded area is labeled 0.9974.&#10;">
            <a:extLst>
              <a:ext uri="{FF2B5EF4-FFF2-40B4-BE49-F238E27FC236}">
                <a16:creationId xmlns:a16="http://schemas.microsoft.com/office/drawing/2014/main" id="{21DCE2FF-4672-CC4D-B41F-5559704AB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36786"/>
            <a:ext cx="6894447" cy="30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2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8FBD-1B8A-4EF6-B1DA-640FABB4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5039"/>
            <a:ext cx="8534400" cy="838199"/>
          </a:xfrm>
        </p:spPr>
        <p:txBody>
          <a:bodyPr/>
          <a:lstStyle/>
          <a:p>
            <a:r>
              <a:rPr lang="en-US" dirty="0"/>
              <a:t>Rice bags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CB623-81C3-4C16-85D9-474B8A6E9EE4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152400" y="1164950"/>
                <a:ext cx="8839200" cy="4397650"/>
              </a:xfrm>
            </p:spPr>
            <p:txBody>
              <a:bodyPr/>
              <a:lstStyle/>
              <a:p>
                <a:r>
                  <a:rPr lang="en-GB" dirty="0"/>
                  <a:t>If the weights of bags of rice are normally distributed with a mean of 32 ounces and a standard deviation of  0.3 ounce, find the probability that the mean weight,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, of a random sample of 20 bags will be between 31.8 and 31.9 ounces.</a:t>
                </a:r>
              </a:p>
              <a:p>
                <a:r>
                  <a:rPr lang="en-GB" b="1" dirty="0"/>
                  <a:t>Solution</a:t>
                </a:r>
                <a:r>
                  <a:rPr lang="en-GB" dirty="0"/>
                  <a:t>: begin by verifying that assumptions for using the CLT have been satisfied:</a:t>
                </a:r>
              </a:p>
              <a:p>
                <a:r>
                  <a:rPr lang="en-GB" dirty="0"/>
                  <a:t>Since the population from which the sample is taken is normal, the minimal sample size of 30 does not apply.</a:t>
                </a:r>
              </a:p>
              <a:p>
                <a:r>
                  <a:rPr lang="en-GB" dirty="0"/>
                  <a:t>So, the answer is yes! Here are the sample </a:t>
                </a:r>
                <a:r>
                  <a:rPr lang="en-GB" dirty="0" err="1"/>
                  <a:t>dist</a:t>
                </a:r>
                <a:r>
                  <a:rPr lang="en-GB" dirty="0"/>
                  <a:t> parameters: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CB623-81C3-4C16-85D9-474B8A6E9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152400" y="1164950"/>
                <a:ext cx="8839200" cy="4397650"/>
              </a:xfrm>
              <a:blipFill>
                <a:blip r:embed="rId3"/>
                <a:stretch>
                  <a:fillRect l="-1580" t="-2299" r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FBFA-2C39-46C8-924F-CACE8756A3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2" name="Content Placeholder 9" descr="mu sub x bar = mu = 32 ounces. &#10;">
            <a:extLst>
              <a:ext uri="{FF2B5EF4-FFF2-40B4-BE49-F238E27FC236}">
                <a16:creationId xmlns:a16="http://schemas.microsoft.com/office/drawing/2014/main" id="{EC2BBC34-88C6-A845-826F-8704890B0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296250"/>
              </p:ext>
            </p:extLst>
          </p:nvPr>
        </p:nvGraphicFramePr>
        <p:xfrm>
          <a:off x="220177" y="5562600"/>
          <a:ext cx="283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31760" imgH="431640" progId="Equation.DSMT4">
                  <p:embed/>
                </p:oleObj>
              </mc:Choice>
              <mc:Fallback>
                <p:oleObj name="Equation" r:id="rId4" imgW="2831760" imgH="431640" progId="Equation.DSMT4">
                  <p:embed/>
                  <p:pic>
                    <p:nvPicPr>
                      <p:cNvPr id="10" name="Content Placeholder 9" descr="mu sub x bar = mu = 32 ounces. &#10;">
                        <a:extLst>
                          <a:ext uri="{FF2B5EF4-FFF2-40B4-BE49-F238E27FC236}">
                            <a16:creationId xmlns:a16="http://schemas.microsoft.com/office/drawing/2014/main" id="{77BF8C51-0175-471F-81FC-4B5C8E361F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77" y="5562600"/>
                        <a:ext cx="2832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10" descr="sigma sub x bar = start fraction sigma over radical n end fraction = start fraction 0.3 over radical 20 end fraction = 0.06708204 ounce. ">
            <a:extLst>
              <a:ext uri="{FF2B5EF4-FFF2-40B4-BE49-F238E27FC236}">
                <a16:creationId xmlns:a16="http://schemas.microsoft.com/office/drawing/2014/main" id="{1E8E7E77-CA4B-9746-A81B-F3E75AB46AC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15643723"/>
              </p:ext>
            </p:extLst>
          </p:nvPr>
        </p:nvGraphicFramePr>
        <p:xfrm>
          <a:off x="3543300" y="5286375"/>
          <a:ext cx="5143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143320" imgH="888840" progId="Equation.DSMT4">
                  <p:embed/>
                </p:oleObj>
              </mc:Choice>
              <mc:Fallback>
                <p:oleObj name="Equation" r:id="rId6" imgW="5143320" imgH="888840" progId="Equation.DSMT4">
                  <p:embed/>
                  <p:pic>
                    <p:nvPicPr>
                      <p:cNvPr id="11" name="Content Placeholder 10" descr="sigma sub x bar = start fraction sigma over radical n end fraction = start fraction 0.3 over radical 20 end fraction = 0.06708204 ounce. ">
                        <a:extLst>
                          <a:ext uri="{FF2B5EF4-FFF2-40B4-BE49-F238E27FC236}">
                            <a16:creationId xmlns:a16="http://schemas.microsoft.com/office/drawing/2014/main" id="{CCD3D4D9-D1BA-4A7F-8726-C09A0C2180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5286375"/>
                        <a:ext cx="51435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76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B993-4201-47EC-B276-4262DCDF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06225"/>
            <a:ext cx="8534400" cy="558198"/>
          </a:xfrm>
        </p:spPr>
        <p:txBody>
          <a:bodyPr>
            <a:normAutofit fontScale="90000"/>
          </a:bodyPr>
          <a:lstStyle/>
          <a:p>
            <a:r>
              <a:rPr lang="en-US" dirty="0"/>
              <a:t>Rice bags solution 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E181B-F01D-4943-BC59-C2721E163C9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700135" cy="468086"/>
          </a:xfrm>
        </p:spPr>
        <p:txBody>
          <a:bodyPr/>
          <a:lstStyle/>
          <a:p>
            <a:r>
              <a:rPr lang="en-US" dirty="0"/>
              <a:t>For</a:t>
            </a:r>
          </a:p>
        </p:txBody>
      </p:sp>
      <p:graphicFrame>
        <p:nvGraphicFramePr>
          <p:cNvPr id="15" name="Content Placeholder 14" descr="x bar=31.8">
            <a:extLst>
              <a:ext uri="{FF2B5EF4-FFF2-40B4-BE49-F238E27FC236}">
                <a16:creationId xmlns:a16="http://schemas.microsoft.com/office/drawing/2014/main" id="{8B5E543E-E0AA-4EE5-9C14-541991BF550F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1048075" y="1818026"/>
          <a:ext cx="1308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393480" progId="Equation.DSMT4">
                  <p:embed/>
                </p:oleObj>
              </mc:Choice>
              <mc:Fallback>
                <p:oleObj name="Equation" r:id="rId2" imgW="1307880" imgH="393480" progId="Equation.DSMT4">
                  <p:embed/>
                  <p:pic>
                    <p:nvPicPr>
                      <p:cNvPr id="15" name="Content Placeholder 14" descr="x bar=31.8">
                        <a:extLst>
                          <a:ext uri="{FF2B5EF4-FFF2-40B4-BE49-F238E27FC236}">
                            <a16:creationId xmlns:a16="http://schemas.microsoft.com/office/drawing/2014/main" id="{8B5E543E-E0AA-4EE5-9C14-541991BF55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075" y="1818026"/>
                        <a:ext cx="1308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ontent Placeholder 16" descr="z = start fraction 31.8 minus 32 over 0.06708204 end fraction = negative 2.98&#10;">
            <a:extLst>
              <a:ext uri="{FF2B5EF4-FFF2-40B4-BE49-F238E27FC236}">
                <a16:creationId xmlns:a16="http://schemas.microsoft.com/office/drawing/2014/main" id="{872F8071-ED3C-45FE-8A27-E362412821C9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49090808"/>
              </p:ext>
            </p:extLst>
          </p:nvPr>
        </p:nvGraphicFramePr>
        <p:xfrm>
          <a:off x="2971800" y="1852698"/>
          <a:ext cx="331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14520" imgH="838080" progId="Equation.DSMT4">
                  <p:embed/>
                </p:oleObj>
              </mc:Choice>
              <mc:Fallback>
                <p:oleObj name="Equation" r:id="rId4" imgW="3314520" imgH="838080" progId="Equation.DSMT4">
                  <p:embed/>
                  <p:pic>
                    <p:nvPicPr>
                      <p:cNvPr id="17" name="Content Placeholder 16" descr="z = start fraction 31.8 minus 32 over 0.06708204 end fraction = negative 2.98&#10;">
                        <a:extLst>
                          <a:ext uri="{FF2B5EF4-FFF2-40B4-BE49-F238E27FC236}">
                            <a16:creationId xmlns:a16="http://schemas.microsoft.com/office/drawing/2014/main" id="{872F8071-ED3C-45FE-8A27-E362412821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52698"/>
                        <a:ext cx="3314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976A0-B974-47F5-88C4-79FC6A4E69A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835840"/>
            <a:ext cx="700135" cy="455370"/>
          </a:xfrm>
        </p:spPr>
        <p:txBody>
          <a:bodyPr/>
          <a:lstStyle/>
          <a:p>
            <a:r>
              <a:rPr lang="en-US" dirty="0"/>
              <a:t>For</a:t>
            </a:r>
          </a:p>
        </p:txBody>
      </p:sp>
      <p:graphicFrame>
        <p:nvGraphicFramePr>
          <p:cNvPr id="19" name="Content Placeholder 18" descr="x bar=31.9">
            <a:extLst>
              <a:ext uri="{FF2B5EF4-FFF2-40B4-BE49-F238E27FC236}">
                <a16:creationId xmlns:a16="http://schemas.microsoft.com/office/drawing/2014/main" id="{813B548B-F1A7-4B41-975F-404D77BA53FE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671935336"/>
              </p:ext>
            </p:extLst>
          </p:nvPr>
        </p:nvGraphicFramePr>
        <p:xfrm>
          <a:off x="1004935" y="2835840"/>
          <a:ext cx="1282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317160" progId="Equation.DSMT4">
                  <p:embed/>
                </p:oleObj>
              </mc:Choice>
              <mc:Fallback>
                <p:oleObj name="Equation" r:id="rId6" imgW="1282680" imgH="317160" progId="Equation.DSMT4">
                  <p:embed/>
                  <p:pic>
                    <p:nvPicPr>
                      <p:cNvPr id="19" name="Content Placeholder 18" descr="x bar=31.9">
                        <a:extLst>
                          <a:ext uri="{FF2B5EF4-FFF2-40B4-BE49-F238E27FC236}">
                            <a16:creationId xmlns:a16="http://schemas.microsoft.com/office/drawing/2014/main" id="{813B548B-F1A7-4B41-975F-404D77BA53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935" y="2835840"/>
                        <a:ext cx="12827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Content Placeholder 20" descr="z = start fraction 31.9 minus 32 over 0.06708204 end fraction = negative 1.49&#10;">
            <a:extLst>
              <a:ext uri="{FF2B5EF4-FFF2-40B4-BE49-F238E27FC236}">
                <a16:creationId xmlns:a16="http://schemas.microsoft.com/office/drawing/2014/main" id="{742329A9-55BA-40EF-B50F-232C9A905F82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57455726"/>
              </p:ext>
            </p:extLst>
          </p:nvPr>
        </p:nvGraphicFramePr>
        <p:xfrm>
          <a:off x="2914650" y="3019010"/>
          <a:ext cx="331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14520" imgH="838080" progId="Equation.DSMT4">
                  <p:embed/>
                </p:oleObj>
              </mc:Choice>
              <mc:Fallback>
                <p:oleObj name="Equation" r:id="rId8" imgW="3314520" imgH="838080" progId="Equation.DSMT4">
                  <p:embed/>
                  <p:pic>
                    <p:nvPicPr>
                      <p:cNvPr id="21" name="Content Placeholder 20" descr="z = start fraction 31.9 minus 32 over 0.06708204 end fraction = negative 1.49&#10;">
                        <a:extLst>
                          <a:ext uri="{FF2B5EF4-FFF2-40B4-BE49-F238E27FC236}">
                            <a16:creationId xmlns:a16="http://schemas.microsoft.com/office/drawing/2014/main" id="{742329A9-55BA-40EF-B50F-232C9A905F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3019010"/>
                        <a:ext cx="3314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Content Placeholder 22" descr="P of x bar between 31.8 and 31.9 = P of z between negative 2.98 and negative 1.49 = P of z less than negative 1.49 and P of z is less than negative 2.98 = 0.0681 minus 0.0014 = 0.0667.">
            <a:extLst>
              <a:ext uri="{FF2B5EF4-FFF2-40B4-BE49-F238E27FC236}">
                <a16:creationId xmlns:a16="http://schemas.microsoft.com/office/drawing/2014/main" id="{D2594487-717B-4736-974B-D7D2F8B2F025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614714578"/>
              </p:ext>
            </p:extLst>
          </p:nvPr>
        </p:nvGraphicFramePr>
        <p:xfrm>
          <a:off x="495300" y="4766077"/>
          <a:ext cx="7001449" cy="146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13320" imgH="1511280" progId="Equation.DSMT4">
                  <p:embed/>
                </p:oleObj>
              </mc:Choice>
              <mc:Fallback>
                <p:oleObj name="Equation" r:id="rId10" imgW="7213320" imgH="1511280" progId="Equation.DSMT4">
                  <p:embed/>
                  <p:pic>
                    <p:nvPicPr>
                      <p:cNvPr id="23" name="Content Placeholder 22" descr="P of x bar between 31.8 and 31.9 = P of z between negative 2.98 and negative 1.49 = P of z less than negative 1.49 and P of z is less than negative 2.98 = 0.0681 minus 0.0014 = 0.0667.">
                        <a:extLst>
                          <a:ext uri="{FF2B5EF4-FFF2-40B4-BE49-F238E27FC236}">
                            <a16:creationId xmlns:a16="http://schemas.microsoft.com/office/drawing/2014/main" id="{D2594487-717B-4736-974B-D7D2F8B2F0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4766077"/>
                        <a:ext cx="7001449" cy="14668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6521E-04AC-42F5-B0AC-776B12693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A08BA-6031-304B-8FCD-0C8FA5FAE00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" r="27999"/>
          <a:stretch/>
        </p:blipFill>
        <p:spPr>
          <a:xfrm>
            <a:off x="6962775" y="946965"/>
            <a:ext cx="1371600" cy="93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6AFC26-F0F1-BB44-A463-7BD7C5D7A523}"/>
              </a:ext>
            </a:extLst>
          </p:cNvPr>
          <p:cNvSpPr txBox="1"/>
          <p:nvPr/>
        </p:nvSpPr>
        <p:spPr>
          <a:xfrm>
            <a:off x="76200" y="1148896"/>
            <a:ext cx="7190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find the z values for the interval endpoints using: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D8E534-AE8F-C74F-B604-1B2020FC5189}"/>
              </a:ext>
            </a:extLst>
          </p:cNvPr>
          <p:cNvSpPr txBox="1"/>
          <p:nvPr/>
        </p:nvSpPr>
        <p:spPr>
          <a:xfrm>
            <a:off x="152400" y="3918761"/>
            <a:ext cx="8296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sandwich inequality, we find the area up to the right endpoint and subtract the area up to the left endpoint: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5358E8-488D-6F4B-BB21-31B1A467F55E}"/>
              </a:ext>
            </a:extLst>
          </p:cNvPr>
          <p:cNvSpPr txBox="1"/>
          <p:nvPr/>
        </p:nvSpPr>
        <p:spPr>
          <a:xfrm>
            <a:off x="152400" y="6320089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work is presented on next slide.</a:t>
            </a:r>
          </a:p>
        </p:txBody>
      </p:sp>
    </p:spTree>
    <p:extLst>
      <p:ext uri="{BB962C8B-B14F-4D97-AF65-F5344CB8AC3E}">
        <p14:creationId xmlns:p14="http://schemas.microsoft.com/office/powerpoint/2010/main" val="166652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AF550-9D27-495D-89DB-87FDFC85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9821"/>
            <a:ext cx="8534400" cy="604337"/>
          </a:xfrm>
        </p:spPr>
        <p:txBody>
          <a:bodyPr>
            <a:normAutofit fontScale="90000"/>
          </a:bodyPr>
          <a:lstStyle/>
          <a:p>
            <a:r>
              <a:rPr lang="en-US" dirty="0"/>
              <a:t>Rice bags Excel work and picture</a:t>
            </a:r>
          </a:p>
        </p:txBody>
      </p:sp>
      <p:pic>
        <p:nvPicPr>
          <p:cNvPr id="8" name="Content Placeholder 7" descr="Graph has bell-shaped curve on top with shaded area of 0.0667 between 31.8 and 31.9. Peak at mu sub x = 32. Scale of z has markings for negative 2.98, negative 1.49, 0 for 31.8, 31.9, 32 on x-axis respectively.&#10;">
            <a:extLst>
              <a:ext uri="{FF2B5EF4-FFF2-40B4-BE49-F238E27FC236}">
                <a16:creationId xmlns:a16="http://schemas.microsoft.com/office/drawing/2014/main" id="{B80889D0-34CB-4CB0-BD65-A5CE51DE99A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25078"/>
            <a:ext cx="6601747" cy="353141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638A4-F89F-4656-AAAE-4197992042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E8FD280-764A-4949-8D61-D75F82294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623902"/>
              </p:ext>
            </p:extLst>
          </p:nvPr>
        </p:nvGraphicFramePr>
        <p:xfrm>
          <a:off x="2261425" y="1152986"/>
          <a:ext cx="4621149" cy="207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251200" imgH="1460500" progId="Excel.Sheet.12">
                  <p:embed/>
                </p:oleObj>
              </mc:Choice>
              <mc:Fallback>
                <p:oleObj name="Worksheet" r:id="rId3" imgW="3251200" imgH="1460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1425" y="1152986"/>
                        <a:ext cx="4621149" cy="2075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946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AF550-9D27-495D-89DB-87FDFC85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9821"/>
            <a:ext cx="8534400" cy="604337"/>
          </a:xfrm>
        </p:spPr>
        <p:txBody>
          <a:bodyPr>
            <a:normAutofit fontScale="90000"/>
          </a:bodyPr>
          <a:lstStyle/>
          <a:p>
            <a:r>
              <a:rPr lang="en-US" dirty="0"/>
              <a:t>Rice bags: TI84 work and </a:t>
            </a:r>
            <a:r>
              <a:rPr lang="en-US" dirty="0" err="1"/>
              <a:t>Rguroo</a:t>
            </a:r>
            <a:r>
              <a:rPr lang="en-US" dirty="0"/>
              <a:t>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638A4-F89F-4656-AAAE-4197992042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4803" name="Picture 3" descr="Calculation graph of Probability Calculation: Calculation_1">
            <a:extLst>
              <a:ext uri="{FF2B5EF4-FFF2-40B4-BE49-F238E27FC236}">
                <a16:creationId xmlns:a16="http://schemas.microsoft.com/office/drawing/2014/main" id="{B08F4D37-302D-C944-9126-884E733BF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1415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93B6CD6-5A8A-0F42-C4B3-ED16A8FF02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7" r="32859" b="30579"/>
          <a:stretch/>
        </p:blipFill>
        <p:spPr>
          <a:xfrm>
            <a:off x="381000" y="1219200"/>
            <a:ext cx="2745678" cy="175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2076FB-61A1-F1E8-04A5-100E666160B7}"/>
              </a:ext>
            </a:extLst>
          </p:cNvPr>
          <p:cNvSpPr txBox="1"/>
          <p:nvPr/>
        </p:nvSpPr>
        <p:spPr>
          <a:xfrm>
            <a:off x="130432" y="3182769"/>
            <a:ext cx="444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how this is very similar to what</a:t>
            </a:r>
          </a:p>
          <a:p>
            <a:r>
              <a:rPr lang="en-US" sz="2000" dirty="0"/>
              <a:t>we have done earlier.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2FA2F1F-8758-C396-8CB1-DD3DA69838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5" b="61223"/>
          <a:stretch/>
        </p:blipFill>
        <p:spPr>
          <a:xfrm>
            <a:off x="130432" y="4131847"/>
            <a:ext cx="4089400" cy="79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8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3C729-479F-4D10-9E3C-557B299CC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" y="515123"/>
            <a:ext cx="9144000" cy="551677"/>
          </a:xfrm>
        </p:spPr>
        <p:txBody>
          <a:bodyPr>
            <a:noAutofit/>
          </a:bodyPr>
          <a:lstStyle/>
          <a:p>
            <a:r>
              <a:rPr lang="en-US" sz="3200" dirty="0"/>
              <a:t>Costs to a bank for servicing checking accounts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F2018-2833-41A7-879F-13CAA7A852C7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228600" y="1109374"/>
                <a:ext cx="8686800" cy="5139026"/>
              </a:xfrm>
            </p:spPr>
            <p:txBody>
              <a:bodyPr/>
              <a:lstStyle/>
              <a:p>
                <a:r>
                  <a:rPr lang="en-US" sz="2400" dirty="0"/>
                  <a:t>According to Moebs Services Inc., an individual checking account at major U.S. banks costs the bank on average $400 per year to service.</a:t>
                </a:r>
              </a:p>
              <a:p>
                <a:r>
                  <a:rPr lang="en-US" sz="2400" dirty="0"/>
                  <a:t>Suppose the standard deviation is $30 and that a small branch has 225 such accounts. 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 be its average cost to service these accounts.</a:t>
                </a:r>
              </a:p>
              <a:p>
                <a:r>
                  <a:rPr lang="en-US" sz="2400" dirty="0"/>
                  <a:t>What is the probability that its average annual cost to service the accounts accounts is less than the population mean by $2.70 or more, </a:t>
                </a:r>
                <a:r>
                  <a:rPr lang="en-US" sz="2400" dirty="0" err="1"/>
                  <a:t>i.e</a:t>
                </a:r>
                <a:r>
                  <a:rPr lang="en-US" sz="2400" dirty="0"/>
                  <a:t>, $400 - $2.70?</a:t>
                </a:r>
              </a:p>
              <a:p>
                <a:r>
                  <a:rPr lang="en-US" sz="2400" b="1" dirty="0"/>
                  <a:t>Solution</a:t>
                </a:r>
                <a:r>
                  <a:rPr lang="en-US" sz="2400" dirty="0"/>
                  <a:t>: </a:t>
                </a:r>
                <a:r>
                  <a:rPr lang="en-US" sz="2400" kern="0" dirty="0"/>
                  <a:t>The shape of the probability distribution of the population is unknown.</a:t>
                </a:r>
              </a:p>
              <a:p>
                <a:r>
                  <a:rPr lang="en-US" sz="2400" kern="0" dirty="0"/>
                  <a:t>However, since the sample size 225 is sufficiently large (&gt;30), we can apply the CLT: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F2018-2833-41A7-879F-13CAA7A852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228600" y="1109374"/>
                <a:ext cx="8686800" cy="5139026"/>
              </a:xfrm>
              <a:blipFill>
                <a:blip r:embed="rId3"/>
                <a:stretch>
                  <a:fillRect l="-1168" t="-1724" r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1A216-199C-45BE-BA0F-3F068EAB6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5" name="Content Placeholder 21" descr="mu sub x bar = mu = $400.">
            <a:extLst>
              <a:ext uri="{FF2B5EF4-FFF2-40B4-BE49-F238E27FC236}">
                <a16:creationId xmlns:a16="http://schemas.microsoft.com/office/drawing/2014/main" id="{24709797-C6D3-C545-8AA3-2E7DB4BB0B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168202"/>
              </p:ext>
            </p:extLst>
          </p:nvPr>
        </p:nvGraphicFramePr>
        <p:xfrm>
          <a:off x="762000" y="5654675"/>
          <a:ext cx="232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23800" imgH="431640" progId="Equation.DSMT4">
                  <p:embed/>
                </p:oleObj>
              </mc:Choice>
              <mc:Fallback>
                <p:oleObj name="Equation" r:id="rId4" imgW="2323800" imgH="431640" progId="Equation.DSMT4">
                  <p:embed/>
                  <p:pic>
                    <p:nvPicPr>
                      <p:cNvPr id="22" name="Content Placeholder 21" descr="mu sub x bar = mu = $400.">
                        <a:extLst>
                          <a:ext uri="{FF2B5EF4-FFF2-40B4-BE49-F238E27FC236}">
                            <a16:creationId xmlns:a16="http://schemas.microsoft.com/office/drawing/2014/main" id="{F7C77526-1CB7-4D34-8806-A30B84F05C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54675"/>
                        <a:ext cx="2324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ontent Placeholder 23" descr="sigma sub x bar sigma over radical n = 30 over radical 225 = $2.00.">
            <a:extLst>
              <a:ext uri="{FF2B5EF4-FFF2-40B4-BE49-F238E27FC236}">
                <a16:creationId xmlns:a16="http://schemas.microsoft.com/office/drawing/2014/main" id="{DA16B0DA-CC82-1E4D-A3AB-33400D818B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976859"/>
              </p:ext>
            </p:extLst>
          </p:nvPr>
        </p:nvGraphicFramePr>
        <p:xfrm>
          <a:off x="4267200" y="5371558"/>
          <a:ext cx="3797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97280" imgH="888840" progId="Equation.DSMT4">
                  <p:embed/>
                </p:oleObj>
              </mc:Choice>
              <mc:Fallback>
                <p:oleObj name="Equation" r:id="rId6" imgW="3797280" imgH="888840" progId="Equation.DSMT4">
                  <p:embed/>
                  <p:pic>
                    <p:nvPicPr>
                      <p:cNvPr id="24" name="Content Placeholder 23" descr="sigma sub x bar sigma over radical n = 30 over radical 225 = $2.00.">
                        <a:extLst>
                          <a:ext uri="{FF2B5EF4-FFF2-40B4-BE49-F238E27FC236}">
                            <a16:creationId xmlns:a16="http://schemas.microsoft.com/office/drawing/2014/main" id="{B0B1F894-C9D7-4B0A-9269-BCFE922919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371558"/>
                        <a:ext cx="37973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98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38E3-98E1-4420-9345-9D37EE157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394"/>
            <a:ext cx="9144000" cy="838199"/>
          </a:xfrm>
        </p:spPr>
        <p:txBody>
          <a:bodyPr>
            <a:noAutofit/>
          </a:bodyPr>
          <a:lstStyle/>
          <a:p>
            <a:r>
              <a:rPr lang="en-US" sz="3200" dirty="0"/>
              <a:t>Costs to bank for checking accounts solution (</a:t>
            </a:r>
            <a:r>
              <a:rPr lang="en-US" sz="3200" dirty="0" err="1"/>
              <a:t>cont</a:t>
            </a:r>
            <a:r>
              <a:rPr lang="en-US" sz="3200" dirty="0"/>
              <a:t>)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3D2AC-B5FC-4282-B311-65AC466A47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29" name="Content Placeholder 16" descr="z = x bar minus mu, over sigma sub x bar = 397.30 minus 400, over 2.00 = negative 1.35.">
            <a:extLst>
              <a:ext uri="{FF2B5EF4-FFF2-40B4-BE49-F238E27FC236}">
                <a16:creationId xmlns:a16="http://schemas.microsoft.com/office/drawing/2014/main" id="{B59B52F5-AE02-7F4B-8682-C177E1AD8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773423"/>
              </p:ext>
            </p:extLst>
          </p:nvPr>
        </p:nvGraphicFramePr>
        <p:xfrm>
          <a:off x="609600" y="1013812"/>
          <a:ext cx="4258511" cy="83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49480" imgH="927000" progId="Equation.DSMT4">
                  <p:embed/>
                </p:oleObj>
              </mc:Choice>
              <mc:Fallback>
                <p:oleObj name="Equation" r:id="rId2" imgW="4749480" imgH="927000" progId="Equation.DSMT4">
                  <p:embed/>
                  <p:pic>
                    <p:nvPicPr>
                      <p:cNvPr id="17" name="Content Placeholder 16" descr="z = x bar minus mu, over sigma sub x bar = 397.30 minus 400, over 2.00 = negative 1.35.">
                        <a:extLst>
                          <a:ext uri="{FF2B5EF4-FFF2-40B4-BE49-F238E27FC236}">
                            <a16:creationId xmlns:a16="http://schemas.microsoft.com/office/drawing/2014/main" id="{192C5A9B-0969-4381-8968-09A63B3E4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13812"/>
                        <a:ext cx="4258511" cy="831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Content Placeholder 15" descr="P of x bar less than or equal to $397.50 = P of z less than or equal to negative 1.35 = 0.0885.">
            <a:extLst>
              <a:ext uri="{FF2B5EF4-FFF2-40B4-BE49-F238E27FC236}">
                <a16:creationId xmlns:a16="http://schemas.microsoft.com/office/drawing/2014/main" id="{B83AD844-23C2-A146-8EB7-194391D9E3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27651"/>
              </p:ext>
            </p:extLst>
          </p:nvPr>
        </p:nvGraphicFramePr>
        <p:xfrm>
          <a:off x="381000" y="1893137"/>
          <a:ext cx="5029200" cy="42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65760" imgH="482400" progId="Equation.DSMT4">
                  <p:embed/>
                </p:oleObj>
              </mc:Choice>
              <mc:Fallback>
                <p:oleObj name="Equation" r:id="rId4" imgW="5765760" imgH="482400" progId="Equation.DSMT4">
                  <p:embed/>
                  <p:pic>
                    <p:nvPicPr>
                      <p:cNvPr id="16" name="Content Placeholder 15" descr="P of x bar less than or equal to $397.50 = P of z less than or equal to negative 1.35 = 0.0885.">
                        <a:extLst>
                          <a:ext uri="{FF2B5EF4-FFF2-40B4-BE49-F238E27FC236}">
                            <a16:creationId xmlns:a16="http://schemas.microsoft.com/office/drawing/2014/main" id="{757D6272-2C35-4A18-9944-7215E546D1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93137"/>
                        <a:ext cx="5029200" cy="420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ontent Placeholder 14">
            <a:extLst>
              <a:ext uri="{FF2B5EF4-FFF2-40B4-BE49-F238E27FC236}">
                <a16:creationId xmlns:a16="http://schemas.microsoft.com/office/drawing/2014/main" id="{9F110701-826D-344C-B414-BF057A2EB236}"/>
              </a:ext>
            </a:extLst>
          </p:cNvPr>
          <p:cNvSpPr txBox="1">
            <a:spLocks/>
          </p:cNvSpPr>
          <p:nvPr/>
        </p:nvSpPr>
        <p:spPr>
          <a:xfrm>
            <a:off x="76200" y="2362201"/>
            <a:ext cx="9067800" cy="8173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>
              <a:tabLst>
                <a:tab pos="3140075" algn="l"/>
              </a:tabLst>
            </a:pPr>
            <a:r>
              <a:rPr lang="en-US" sz="2400" dirty="0"/>
              <a:t>Thus, chance that the average annual cost of the checking accounts in this sample is less than the population mean by $2.70 or more is .0885.</a:t>
            </a:r>
          </a:p>
        </p:txBody>
      </p:sp>
      <p:pic>
        <p:nvPicPr>
          <p:cNvPr id="32" name="Content Placeholder 8" descr="Graph has bell-shaped curve on top with shaded area of 0.0855 up to vertical line at $ 397.30. Peak at mu = $ 400. Scale of z has markings for negative 1.35, 0 for points on x-axis respectively.&#10;">
            <a:extLst>
              <a:ext uri="{FF2B5EF4-FFF2-40B4-BE49-F238E27FC236}">
                <a16:creationId xmlns:a16="http://schemas.microsoft.com/office/drawing/2014/main" id="{62F96F5F-06A9-5E44-91ED-05AE7736DCE8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87" y="3157815"/>
            <a:ext cx="6612225" cy="35418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1CF2A1-D712-0D4A-8AE8-09EBF06693C8}"/>
              </a:ext>
            </a:extLst>
          </p:cNvPr>
          <p:cNvSpPr txBox="1"/>
          <p:nvPr/>
        </p:nvSpPr>
        <p:spPr>
          <a:xfrm>
            <a:off x="5528922" y="952989"/>
            <a:ext cx="3347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NORM.S.DIST(-1.35,TRUE)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4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38E3-98E1-4420-9345-9D37EE157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394"/>
            <a:ext cx="9144000" cy="838199"/>
          </a:xfrm>
        </p:spPr>
        <p:txBody>
          <a:bodyPr>
            <a:noAutofit/>
          </a:bodyPr>
          <a:lstStyle/>
          <a:p>
            <a:r>
              <a:rPr lang="en-US" sz="3200" dirty="0"/>
              <a:t>Costs to bank for checking accounts solution (</a:t>
            </a:r>
            <a:r>
              <a:rPr lang="en-US" sz="3200" dirty="0" err="1"/>
              <a:t>cont</a:t>
            </a:r>
            <a:r>
              <a:rPr lang="en-US" sz="3200" dirty="0"/>
              <a:t>)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3D2AC-B5FC-4282-B311-65AC466A47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35184" name="Picture 16" descr="Calculation graph of Probability Calculation: Calculation_1">
            <a:extLst>
              <a:ext uri="{FF2B5EF4-FFF2-40B4-BE49-F238E27FC236}">
                <a16:creationId xmlns:a16="http://schemas.microsoft.com/office/drawing/2014/main" id="{DDAB2F42-9799-BB44-8B65-8A3635D0B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31849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D1EEA42-383B-2A0D-2222-1DDAA991AE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r="31367" b="30166"/>
          <a:stretch/>
        </p:blipFill>
        <p:spPr>
          <a:xfrm>
            <a:off x="533400" y="1289593"/>
            <a:ext cx="2806700" cy="17526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96C1696-E8B5-116B-943E-81DBAB1311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6" b="45040"/>
          <a:stretch/>
        </p:blipFill>
        <p:spPr>
          <a:xfrm>
            <a:off x="317500" y="3261036"/>
            <a:ext cx="4089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1FE6A-57B9-4116-AD33-082C46BE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544D-EDAE-4B3A-96E6-3A89DBF91D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191000"/>
          </a:xfrm>
        </p:spPr>
        <p:txBody>
          <a:bodyPr/>
          <a:lstStyle/>
          <a:p>
            <a:r>
              <a:rPr lang="en-US" dirty="0"/>
              <a:t>You read about opinion polls in newspapers, magazines, and on the Web every day.</a:t>
            </a:r>
          </a:p>
          <a:p>
            <a:r>
              <a:rPr lang="en-US" dirty="0"/>
              <a:t>These polls are based on sample surveys.</a:t>
            </a:r>
          </a:p>
          <a:p>
            <a:r>
              <a:rPr lang="en-US" dirty="0"/>
              <a:t>Have you heard of sampling and nonsampling errors?</a:t>
            </a:r>
          </a:p>
          <a:p>
            <a:r>
              <a:rPr lang="en-US" dirty="0"/>
              <a:t>It is good to be aware of such errors while reading these opinion poll results.</a:t>
            </a:r>
          </a:p>
          <a:p>
            <a:r>
              <a:rPr lang="en-US" dirty="0"/>
              <a:t>Sound sampling methods are essential for opinion poll results to be valid and to minimize effects of such errors.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8BAEC-F92D-44B6-B86D-387D36DCF8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688BF-AAEF-4C0F-9998-A8AE2955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47150"/>
            <a:ext cx="8534400" cy="1053050"/>
          </a:xfrm>
        </p:spPr>
        <p:txBody>
          <a:bodyPr>
            <a:normAutofit fontScale="90000"/>
          </a:bodyPr>
          <a:lstStyle/>
          <a:p>
            <a:r>
              <a:rPr lang="en-US" dirty="0"/>
              <a:t>7.2 REVIEW</a:t>
            </a:r>
            <a:br>
              <a:rPr lang="en-US" dirty="0"/>
            </a:br>
            <a:r>
              <a:rPr lang="en-US" dirty="0"/>
              <a:t> Mean and Standard Deviation of </a:t>
            </a:r>
            <a:r>
              <a:rPr lang="en-US" i="1" dirty="0"/>
              <a:t>x </a:t>
            </a:r>
            <a:r>
              <a:rPr lang="en-US" dirty="0"/>
              <a:t>bar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0A23BA-3B1E-4C08-83F1-D7DDFD7BBF4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1600200"/>
            <a:ext cx="8701994" cy="422808"/>
          </a:xfrm>
        </p:spPr>
        <p:txBody>
          <a:bodyPr/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mean and standard deviation of the sampling distribution of</a:t>
            </a:r>
          </a:p>
        </p:txBody>
      </p:sp>
      <p:graphicFrame>
        <p:nvGraphicFramePr>
          <p:cNvPr id="17" name="Content Placeholder 16" descr="x bar&#10;">
            <a:extLst>
              <a:ext uri="{FF2B5EF4-FFF2-40B4-BE49-F238E27FC236}">
                <a16:creationId xmlns:a16="http://schemas.microsoft.com/office/drawing/2014/main" id="{D3B7FAB6-D5D2-4FE1-B06B-56452E58A711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885483313"/>
              </p:ext>
            </p:extLst>
          </p:nvPr>
        </p:nvGraphicFramePr>
        <p:xfrm>
          <a:off x="387384" y="2095866"/>
          <a:ext cx="304267" cy="371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" imgH="279360" progId="Equation.DSMT4">
                  <p:embed/>
                </p:oleObj>
              </mc:Choice>
              <mc:Fallback>
                <p:oleObj name="Equation" r:id="rId2" imgW="228600" imgH="279360" progId="Equation.DSMT4">
                  <p:embed/>
                  <p:pic>
                    <p:nvPicPr>
                      <p:cNvPr id="17" name="Content Placeholder 16" descr="x bar&#10;">
                        <a:extLst>
                          <a:ext uri="{FF2B5EF4-FFF2-40B4-BE49-F238E27FC236}">
                            <a16:creationId xmlns:a16="http://schemas.microsoft.com/office/drawing/2014/main" id="{D3B7FAB6-D5D2-4FE1-B06B-56452E58A7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84" y="2095866"/>
                        <a:ext cx="304267" cy="3718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F94DDE-F825-46CC-AC8F-34925AE5312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13645" y="2097405"/>
            <a:ext cx="6503385" cy="400439"/>
          </a:xfrm>
        </p:spPr>
        <p:txBody>
          <a:bodyPr/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called the</a:t>
            </a:r>
            <a:r>
              <a:rPr lang="en-US"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 and standard deviation of </a:t>
            </a:r>
          </a:p>
        </p:txBody>
      </p:sp>
      <p:graphicFrame>
        <p:nvGraphicFramePr>
          <p:cNvPr id="19" name="Content Placeholder 18" descr="x bar&#10;">
            <a:extLst>
              <a:ext uri="{FF2B5EF4-FFF2-40B4-BE49-F238E27FC236}">
                <a16:creationId xmlns:a16="http://schemas.microsoft.com/office/drawing/2014/main" id="{3B8C80FB-8F3E-4239-B701-206673917CEB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911458735"/>
              </p:ext>
            </p:extLst>
          </p:nvPr>
        </p:nvGraphicFramePr>
        <p:xfrm>
          <a:off x="7261517" y="2105181"/>
          <a:ext cx="304267" cy="371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279360" progId="Equation.DSMT4">
                  <p:embed/>
                </p:oleObj>
              </mc:Choice>
              <mc:Fallback>
                <p:oleObj name="Equation" r:id="rId4" imgW="228600" imgH="279360" progId="Equation.DSMT4">
                  <p:embed/>
                  <p:pic>
                    <p:nvPicPr>
                      <p:cNvPr id="19" name="Content Placeholder 18" descr="x bar&#10;">
                        <a:extLst>
                          <a:ext uri="{FF2B5EF4-FFF2-40B4-BE49-F238E27FC236}">
                            <a16:creationId xmlns:a16="http://schemas.microsoft.com/office/drawing/2014/main" id="{3B8C80FB-8F3E-4239-B701-206673917C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517" y="2105181"/>
                        <a:ext cx="304267" cy="3718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16221E-E017-4B18-B5D3-EC4A8FC5393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76175" y="2099573"/>
            <a:ext cx="1231400" cy="398271"/>
          </a:xfrm>
        </p:spPr>
        <p:txBody>
          <a:bodyPr/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A9626A-784F-45B4-9759-27E20ED641B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1165" y="2581240"/>
            <a:ext cx="1655880" cy="430086"/>
          </a:xfrm>
        </p:spPr>
        <p:txBody>
          <a:bodyPr/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denoted by</a:t>
            </a:r>
          </a:p>
        </p:txBody>
      </p:sp>
      <p:graphicFrame>
        <p:nvGraphicFramePr>
          <p:cNvPr id="21" name="Content Placeholder 20" descr="mu sub x bar and sigma sub x bar&#10;">
            <a:extLst>
              <a:ext uri="{FF2B5EF4-FFF2-40B4-BE49-F238E27FC236}">
                <a16:creationId xmlns:a16="http://schemas.microsoft.com/office/drawing/2014/main" id="{6A903389-5879-4316-A3D9-B3FD9A26740F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907560242"/>
              </p:ext>
            </p:extLst>
          </p:nvPr>
        </p:nvGraphicFramePr>
        <p:xfrm>
          <a:off x="1991570" y="2626573"/>
          <a:ext cx="1498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98320" imgH="393480" progId="Equation.DSMT4">
                  <p:embed/>
                </p:oleObj>
              </mc:Choice>
              <mc:Fallback>
                <p:oleObj name="Equation" r:id="rId6" imgW="1498320" imgH="393480" progId="Equation.DSMT4">
                  <p:embed/>
                  <p:pic>
                    <p:nvPicPr>
                      <p:cNvPr id="21" name="Content Placeholder 20" descr="mu sub x bar and sigma sub x bar&#10;">
                        <a:extLst>
                          <a:ext uri="{FF2B5EF4-FFF2-40B4-BE49-F238E27FC236}">
                            <a16:creationId xmlns:a16="http://schemas.microsoft.com/office/drawing/2014/main" id="{6A903389-5879-4316-A3D9-B3FD9A2674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70" y="2626573"/>
                        <a:ext cx="14986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76D1044-DE25-48DF-96DD-0D4080842FD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79150" y="2588277"/>
            <a:ext cx="1852102" cy="402388"/>
          </a:xfrm>
        </p:spPr>
        <p:txBody>
          <a:bodyPr/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22CBA-07E6-476A-BBD0-13D6F90F52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C87970BD-470E-9A4B-8ED9-58DD7ADA9E45}"/>
              </a:ext>
            </a:extLst>
          </p:cNvPr>
          <p:cNvSpPr txBox="1">
            <a:spLocks/>
          </p:cNvSpPr>
          <p:nvPr/>
        </p:nvSpPr>
        <p:spPr>
          <a:xfrm>
            <a:off x="301165" y="3562871"/>
            <a:ext cx="6375101" cy="4556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of the sampling distribution of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Content Placeholder 17" descr="x bar&#10;">
            <a:extLst>
              <a:ext uri="{FF2B5EF4-FFF2-40B4-BE49-F238E27FC236}">
                <a16:creationId xmlns:a16="http://schemas.microsoft.com/office/drawing/2014/main" id="{14BD90D6-7972-8C42-AA0B-531B0D4F0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168398"/>
              </p:ext>
            </p:extLst>
          </p:nvPr>
        </p:nvGraphicFramePr>
        <p:xfrm>
          <a:off x="6728773" y="3609417"/>
          <a:ext cx="281760" cy="3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00" imgH="291960" progId="Equation.DSMT4">
                  <p:embed/>
                </p:oleObj>
              </mc:Choice>
              <mc:Fallback>
                <p:oleObj name="Equation" r:id="rId8" imgW="241200" imgH="291960" progId="Equation.DSMT4">
                  <p:embed/>
                  <p:pic>
                    <p:nvPicPr>
                      <p:cNvPr id="18" name="Content Placeholder 17" descr="x bar&#10;">
                        <a:extLst>
                          <a:ext uri="{FF2B5EF4-FFF2-40B4-BE49-F238E27FC236}">
                            <a16:creationId xmlns:a16="http://schemas.microsoft.com/office/drawing/2014/main" id="{224A92F6-6783-453E-A3F9-4A6C71427F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8773" y="3609417"/>
                        <a:ext cx="281760" cy="3410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50533D37-57C1-7140-AF0A-F6787E1F682E}"/>
              </a:ext>
            </a:extLst>
          </p:cNvPr>
          <p:cNvSpPr txBox="1">
            <a:spLocks/>
          </p:cNvSpPr>
          <p:nvPr/>
        </p:nvSpPr>
        <p:spPr>
          <a:xfrm>
            <a:off x="7022329" y="3553455"/>
            <a:ext cx="1593717" cy="4557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is always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7F9285CD-2F96-B246-A117-E5E624314B6E}"/>
              </a:ext>
            </a:extLst>
          </p:cNvPr>
          <p:cNvSpPr txBox="1">
            <a:spLocks/>
          </p:cNvSpPr>
          <p:nvPr/>
        </p:nvSpPr>
        <p:spPr>
          <a:xfrm>
            <a:off x="301165" y="4062999"/>
            <a:ext cx="6223311" cy="4431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equal to the mean of the population. Thus,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Content Placeholder 19" descr="mu sub x bar = mu&#10;">
            <a:extLst>
              <a:ext uri="{FF2B5EF4-FFF2-40B4-BE49-F238E27FC236}">
                <a16:creationId xmlns:a16="http://schemas.microsoft.com/office/drawing/2014/main" id="{7C2FD8A0-8382-FB49-A9AA-0AA07E6B4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497408"/>
              </p:ext>
            </p:extLst>
          </p:nvPr>
        </p:nvGraphicFramePr>
        <p:xfrm>
          <a:off x="3953686" y="4757479"/>
          <a:ext cx="1229360" cy="522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920" imgH="431640" progId="Equation.DSMT4">
                  <p:embed/>
                </p:oleObj>
              </mc:Choice>
              <mc:Fallback>
                <p:oleObj name="Equation" r:id="rId10" imgW="1015920" imgH="431640" progId="Equation.DSMT4">
                  <p:embed/>
                  <p:pic>
                    <p:nvPicPr>
                      <p:cNvPr id="20" name="Content Placeholder 19" descr="mu sub x bar = mu&#10;">
                        <a:extLst>
                          <a:ext uri="{FF2B5EF4-FFF2-40B4-BE49-F238E27FC236}">
                            <a16:creationId xmlns:a16="http://schemas.microsoft.com/office/drawing/2014/main" id="{7BF72C4F-A699-4E72-845D-7021A06C8A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686" y="4757479"/>
                        <a:ext cx="1229360" cy="5224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5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827492-12EB-4CE7-B138-255C969C3F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87321" y="493824"/>
                <a:ext cx="8669110" cy="838199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Standard error: Standard Deviation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400" dirty="0">
                    <a:cs typeface="Times New Roman" panose="02020603050405020304" pitchFamily="18" charset="0"/>
                  </a:rPr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827492-12EB-4CE7-B138-255C969C3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7321" y="493824"/>
                <a:ext cx="8669110" cy="838199"/>
              </a:xfrm>
              <a:blipFill>
                <a:blip r:embed="rId2"/>
                <a:stretch>
                  <a:fillRect l="-2047" t="-11765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60095F4-C783-48A1-980D-EF242DBC9941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187569" y="1140784"/>
                <a:ext cx="8894590" cy="5215565"/>
              </a:xfrm>
            </p:spPr>
            <p:txBody>
              <a:bodyPr/>
              <a:lstStyle/>
              <a:p>
                <a:r>
                  <a:rPr lang="en-US" dirty="0">
                    <a:cs typeface="Times New Roman" panose="02020603050405020304" pitchFamily="18" charset="0"/>
                  </a:rPr>
                  <a:t>The standard deviation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is</a:t>
                </a:r>
              </a:p>
              <a:p>
                <a:endParaRPr lang="en-US" sz="1050" dirty="0"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 marL="0" indent="0"/>
                <a:r>
                  <a:rPr lang="en-US" dirty="0">
                    <a:cs typeface="Times New Roman" panose="02020603050405020304" pitchFamily="18" charset="0"/>
                  </a:rPr>
                  <a:t>Where: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l-GR" i="1" dirty="0">
                    <a:cs typeface="Times New Roman" panose="02020603050405020304" pitchFamily="18" charset="0"/>
                  </a:rPr>
                  <a:t>σ</a:t>
                </a:r>
                <a:r>
                  <a:rPr lang="en-GB" dirty="0"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is the standard deviation of the population;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i="1" dirty="0"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cs typeface="Times New Roman" panose="02020603050405020304" pitchFamily="18" charset="0"/>
                  </a:rPr>
                  <a:t> is the sample size.</a:t>
                </a:r>
              </a:p>
              <a:p>
                <a:pPr marL="0" indent="0"/>
                <a:r>
                  <a:rPr lang="en-US" sz="2600" dirty="0">
                    <a:cs typeface="Times New Roman" panose="02020603050405020304" pitchFamily="18" charset="0"/>
                  </a:rPr>
                  <a:t>Sample size can be no more than 5% of population, i.e.,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=0.05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/>
                <a:r>
                  <a:rPr lang="en-US" sz="2400" b="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proportion is &gt;5%</a:t>
                </a:r>
                <a:r>
                  <a:rPr lang="en-US" sz="2400" b="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, use correction 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b="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, .i.e.,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en-US" b="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is known as the </a:t>
                </a:r>
                <a:r>
                  <a:rPr lang="en-US" b="1" dirty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Standard Error</a:t>
                </a:r>
                <a:r>
                  <a:rPr lang="en-US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60095F4-C783-48A1-980D-EF242DBC9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187569" y="1140784"/>
                <a:ext cx="8894590" cy="5215565"/>
              </a:xfrm>
              <a:blipFill>
                <a:blip r:embed="rId3"/>
                <a:stretch>
                  <a:fillRect l="-1425" t="-1942" b="-2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170C8-8843-4994-B48F-BBA190A8A0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6689-FA3C-4254-B543-E3220976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Important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C3FB7-7111-496B-9FE0-B82CD8C3B07D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800" y="1752600"/>
                <a:ext cx="8570063" cy="15240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1.</a:t>
                </a:r>
                <a:r>
                  <a:rPr lang="en-US" dirty="0"/>
                  <a:t> The spread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is smaller than the spread of the corresponding population 𝜎, i.e.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  <a:p>
                <a:pPr marL="402336" indent="-402336"/>
                <a:endParaRPr lang="en-US" dirty="0"/>
              </a:p>
              <a:p>
                <a:pPr marL="402336" indent="-402336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C3FB7-7111-496B-9FE0-B82CD8C3B0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800" y="1752600"/>
                <a:ext cx="8570063" cy="1524000"/>
              </a:xfrm>
              <a:blipFill>
                <a:blip r:embed="rId2"/>
                <a:stretch>
                  <a:fillRect l="-1630" t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4D896B5-55AD-4EE5-99BF-94B0222BD565}"/>
                  </a:ext>
                </a:extLst>
              </p:cNvPr>
              <p:cNvSpPr>
                <a:spLocks noGrp="1"/>
              </p:cNvSpPr>
              <p:nvPr>
                <p:ph sz="quarter" idx="20"/>
              </p:nvPr>
            </p:nvSpPr>
            <p:spPr>
              <a:xfrm>
                <a:off x="307428" y="3146178"/>
                <a:ext cx="8364920" cy="1113531"/>
              </a:xfrm>
            </p:spPr>
            <p:txBody>
              <a:bodyPr/>
              <a:lstStyle/>
              <a:p>
                <a:pPr marL="402336" indent="-402336"/>
                <a:r>
                  <a:rPr lang="en-US" dirty="0">
                    <a:solidFill>
                      <a:schemeClr val="accent2"/>
                    </a:solidFill>
                  </a:rPr>
                  <a:t>2.</a:t>
                </a:r>
                <a:r>
                  <a:rPr lang="en-US" dirty="0"/>
                  <a:t> The standard deviation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decreases as the sample size increases.</a:t>
                </a:r>
              </a:p>
              <a:p>
                <a:pPr marL="402336" indent="-402336"/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4D896B5-55AD-4EE5-99BF-94B0222BD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xfrm>
                <a:off x="307428" y="3146178"/>
                <a:ext cx="8364920" cy="1113531"/>
              </a:xfrm>
              <a:blipFill>
                <a:blip r:embed="rId3"/>
                <a:stretch>
                  <a:fillRect l="-1515" t="-8989" r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AFD18-2E78-4A01-BE9E-6006CB4B95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9A36C-97CB-435E-8F2C-D4D0E5E2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64" y="487104"/>
            <a:ext cx="8924635" cy="995379"/>
          </a:xfrm>
        </p:spPr>
        <p:txBody>
          <a:bodyPr>
            <a:noAutofit/>
          </a:bodyPr>
          <a:lstStyle/>
          <a:p>
            <a:r>
              <a:rPr lang="en-US" sz="3400" dirty="0"/>
              <a:t>7.3 Review Sampling from a Population That Is Not Normally Distributed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7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33178" y="1697488"/>
                <a:ext cx="9077644" cy="2187097"/>
              </a:xfrm>
            </p:spPr>
            <p:txBody>
              <a:bodyPr/>
              <a:lstStyle/>
              <a:p>
                <a:r>
                  <a:rPr lang="en-US" dirty="0"/>
                  <a:t>According to 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central limit theorem</a:t>
                </a:r>
                <a:r>
                  <a:rPr lang="en-US" dirty="0"/>
                  <a:t>, for a “large” sample size, the sampling distribution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chemeClr val="accent2"/>
                    </a:solidFill>
                  </a:rPr>
                  <a:t>approximately</a:t>
                </a:r>
                <a:r>
                  <a:rPr lang="en-US" dirty="0"/>
                  <a:t> normal, irrespective of the shape of the population distribution.</a:t>
                </a:r>
              </a:p>
              <a:p>
                <a:r>
                  <a:rPr lang="en-US" dirty="0"/>
                  <a:t>The mean &amp; standard deviation of the sampling distribution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are as we have already stated:</a:t>
                </a:r>
              </a:p>
            </p:txBody>
          </p:sp>
        </mc:Choice>
        <mc:Fallback xmlns="">
          <p:sp>
            <p:nvSpPr>
              <p:cNvPr id="28" name="Content Placeholder 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33178" y="1697488"/>
                <a:ext cx="9077644" cy="2187097"/>
              </a:xfrm>
              <a:blipFill>
                <a:blip r:embed="rId3"/>
                <a:stretch>
                  <a:fillRect l="-1397" t="-4624" r="-559" b="-6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Content Placeholder 56" descr="mu sub x bar = mu and sigma sub x bar = start fraction sigma over radical n end fraction.&#10;">
            <a:extLst>
              <a:ext uri="{FF2B5EF4-FFF2-40B4-BE49-F238E27FC236}">
                <a16:creationId xmlns:a16="http://schemas.microsoft.com/office/drawing/2014/main" id="{A56E2C62-FB63-4DF7-93EF-F7F40E754E07}"/>
              </a:ext>
            </a:extLst>
          </p:cNvPr>
          <p:cNvGraphicFramePr>
            <a:graphicFrameLocks noGrp="1" noChangeAspect="1"/>
          </p:cNvGraphicFramePr>
          <p:nvPr>
            <p:ph sz="quarter" idx="22"/>
          </p:nvPr>
        </p:nvGraphicFramePr>
        <p:xfrm>
          <a:off x="2819400" y="3843773"/>
          <a:ext cx="2901061" cy="835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85920" imgH="888840" progId="Equation.DSMT4">
                  <p:embed/>
                </p:oleObj>
              </mc:Choice>
              <mc:Fallback>
                <p:oleObj name="Equation" r:id="rId4" imgW="3085920" imgH="888840" progId="Equation.DSMT4">
                  <p:embed/>
                  <p:pic>
                    <p:nvPicPr>
                      <p:cNvPr id="57" name="Content Placeholder 56" descr="mu sub x bar = mu and sigma sub x bar = start fraction sigma over radical n end fraction.&#10;">
                        <a:extLst>
                          <a:ext uri="{FF2B5EF4-FFF2-40B4-BE49-F238E27FC236}">
                            <a16:creationId xmlns:a16="http://schemas.microsoft.com/office/drawing/2014/main" id="{A56E2C62-FB63-4DF7-93EF-F7F40E754E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43773"/>
                        <a:ext cx="2901061" cy="8356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51"/>
              <p:cNvSpPr>
                <a:spLocks noGrp="1"/>
              </p:cNvSpPr>
              <p:nvPr>
                <p:ph sz="quarter" idx="23"/>
              </p:nvPr>
            </p:nvSpPr>
            <p:spPr>
              <a:xfrm>
                <a:off x="53496" y="4862333"/>
                <a:ext cx="9077644" cy="995378"/>
              </a:xfrm>
            </p:spPr>
            <p:txBody>
              <a:bodyPr/>
              <a:lstStyle/>
              <a:p>
                <a:r>
                  <a:rPr lang="en-US" dirty="0"/>
                  <a:t>The sample size is usually considered to be “large”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≥30,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 another “rule of thumb”.</a:t>
                </a:r>
              </a:p>
            </p:txBody>
          </p:sp>
        </mc:Choice>
        <mc:Fallback xmlns="">
          <p:sp>
            <p:nvSpPr>
              <p:cNvPr id="52" name="Content Placeholder 5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3"/>
              </p:nvPr>
            </p:nvSpPr>
            <p:spPr>
              <a:xfrm>
                <a:off x="53496" y="4862333"/>
                <a:ext cx="9077644" cy="995378"/>
              </a:xfrm>
              <a:blipFill>
                <a:blip r:embed="rId6"/>
                <a:stretch>
                  <a:fillRect l="-1397" t="-11392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0F2F9-4464-4E62-B92E-9D039C63C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5EA7-9781-40E2-A3E4-C698081CC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68801"/>
            <a:ext cx="8534400" cy="1104350"/>
          </a:xfrm>
        </p:spPr>
        <p:txBody>
          <a:bodyPr>
            <a:noAutofit/>
          </a:bodyPr>
          <a:lstStyle/>
          <a:p>
            <a:r>
              <a:rPr lang="en-US" sz="3400" dirty="0"/>
              <a:t>Population Distribution and Sampling Distributions of </a:t>
            </a:r>
            <a:r>
              <a:rPr lang="en-US" sz="3400" i="1" dirty="0"/>
              <a:t>x </a:t>
            </a:r>
            <a:r>
              <a:rPr lang="en-US" sz="3400" dirty="0"/>
              <a:t>bar for nonnormal X</a:t>
            </a:r>
            <a:endParaRPr lang="en-US" sz="2000" i="1" dirty="0"/>
          </a:p>
        </p:txBody>
      </p:sp>
      <p:pic>
        <p:nvPicPr>
          <p:cNvPr id="8" name="Content Placeholder 7" descr="The diagram has 5 graphs labeled (a), (b), (c), (d) and (e). (a) Graph labeled population distribution has left inclined bell-shaped curve on x-axis. The area under curve is completely shaded. A vertical line starts at a point on the x axis and ends at the curve. (b) Graph labeled sampling distribution of x bar for n = 4 has left inclined bell-shaped curve on x-axis. The area under curve is completely shaded. A vertical line starts at a point on the x axis and ends at the curve. (c) Graph labeled sampling distribution of x bar for n = 15 has left inclined  bell-shaped curve on x-axis. The area under curve is completely shaded. A vertical line starts at a point on the x axis and ends at the curve.&#10;">
            <a:extLst>
              <a:ext uri="{FF2B5EF4-FFF2-40B4-BE49-F238E27FC236}">
                <a16:creationId xmlns:a16="http://schemas.microsoft.com/office/drawing/2014/main" id="{ED3E3577-C576-40E7-8AD7-93CD64DC065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777536"/>
            <a:ext cx="4554896" cy="44885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BF100-0E0F-4867-9706-6E8DDD65D8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29600" y="6492875"/>
            <a:ext cx="640466" cy="365125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385F0-D919-0E48-8443-124283B4CEC1}"/>
              </a:ext>
            </a:extLst>
          </p:cNvPr>
          <p:cNvSpPr txBox="1"/>
          <p:nvPr/>
        </p:nvSpPr>
        <p:spPr>
          <a:xfrm>
            <a:off x="2648734" y="1793457"/>
            <a:ext cx="1273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</a:t>
            </a:r>
          </a:p>
          <a:p>
            <a:r>
              <a:rPr lang="en-US" dirty="0"/>
              <a:t>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90355C-3E1D-5447-AFE9-96AD1209C639}"/>
                  </a:ext>
                </a:extLst>
              </p:cNvPr>
              <p:cNvSpPr txBox="1"/>
              <p:nvPr/>
            </p:nvSpPr>
            <p:spPr>
              <a:xfrm>
                <a:off x="2427471" y="3098463"/>
                <a:ext cx="13199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Sampling </a:t>
                </a:r>
              </a:p>
              <a:p>
                <a:r>
                  <a:rPr lang="en-US" dirty="0"/>
                  <a:t>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90355C-3E1D-5447-AFE9-96AD1209C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471" y="3098463"/>
                <a:ext cx="1319977" cy="923330"/>
              </a:xfrm>
              <a:prstGeom prst="rect">
                <a:avLst/>
              </a:prstGeom>
              <a:blipFill>
                <a:blip r:embed="rId3"/>
                <a:stretch>
                  <a:fillRect l="-3810" t="-2703" r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BD8E50-86CA-9A4C-8A3D-813F2DDE3302}"/>
                  </a:ext>
                </a:extLst>
              </p:cNvPr>
              <p:cNvSpPr txBox="1"/>
              <p:nvPr/>
            </p:nvSpPr>
            <p:spPr>
              <a:xfrm>
                <a:off x="2582248" y="4604097"/>
                <a:ext cx="13199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Sampling </a:t>
                </a:r>
              </a:p>
              <a:p>
                <a:r>
                  <a:rPr lang="en-US" dirty="0"/>
                  <a:t>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BD8E50-86CA-9A4C-8A3D-813F2DDE3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248" y="4604097"/>
                <a:ext cx="1319977" cy="923330"/>
              </a:xfrm>
              <a:prstGeom prst="rect">
                <a:avLst/>
              </a:prstGeom>
              <a:blipFill>
                <a:blip r:embed="rId4"/>
                <a:stretch>
                  <a:fillRect l="-3810" t="-2703" r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6" descr=" (d) Graph labeled sampling distribution of x bar for n = 30 has bell-shaped curve on x-axis. The area under curve is completely shaded. A vertical line starts at a point on the x axis and ends at the curve. (e) Graph labeled sampling distribution of x bar for n = 80 has bell-shaped curve on x-axis. The area under curve is completely shaded. A vertical line starts at a point on the x axis and ends at the curve.">
            <a:extLst>
              <a:ext uri="{FF2B5EF4-FFF2-40B4-BE49-F238E27FC236}">
                <a16:creationId xmlns:a16="http://schemas.microsoft.com/office/drawing/2014/main" id="{1E2F8118-8559-3546-8675-249B7776C9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3248" y="2278359"/>
            <a:ext cx="3996818" cy="3538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107A26-B195-1348-88AD-8B3391D73976}"/>
                  </a:ext>
                </a:extLst>
              </p:cNvPr>
              <p:cNvSpPr txBox="1"/>
              <p:nvPr/>
            </p:nvSpPr>
            <p:spPr>
              <a:xfrm>
                <a:off x="5105400" y="2362200"/>
                <a:ext cx="13199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Sampling </a:t>
                </a:r>
              </a:p>
              <a:p>
                <a:r>
                  <a:rPr lang="en-US" dirty="0"/>
                  <a:t>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107A26-B195-1348-88AD-8B3391D73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362200"/>
                <a:ext cx="1319977" cy="923330"/>
              </a:xfrm>
              <a:prstGeom prst="rect">
                <a:avLst/>
              </a:prstGeom>
              <a:blipFill>
                <a:blip r:embed="rId6"/>
                <a:stretch>
                  <a:fillRect l="-4808" t="-4110" r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B1FB78-747F-D54E-B6E5-C9CD8ACCE314}"/>
                  </a:ext>
                </a:extLst>
              </p:cNvPr>
              <p:cNvSpPr txBox="1"/>
              <p:nvPr/>
            </p:nvSpPr>
            <p:spPr>
              <a:xfrm>
                <a:off x="5105399" y="4089704"/>
                <a:ext cx="12945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Sampling </a:t>
                </a:r>
              </a:p>
              <a:p>
                <a:r>
                  <a:rPr lang="en-US" dirty="0"/>
                  <a:t>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B1FB78-747F-D54E-B6E5-C9CD8ACCE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399" y="4089704"/>
                <a:ext cx="1294585" cy="923330"/>
              </a:xfrm>
              <a:prstGeom prst="rect">
                <a:avLst/>
              </a:prstGeom>
              <a:blipFill>
                <a:blip r:embed="rId7"/>
                <a:stretch>
                  <a:fillRect l="-3846" t="-4110" r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D0C3A6-1903-A545-BF7B-780D124DA953}"/>
              </a:ext>
            </a:extLst>
          </p:cNvPr>
          <p:cNvCxnSpPr>
            <a:cxnSpLocks/>
          </p:cNvCxnSpPr>
          <p:nvPr/>
        </p:nvCxnSpPr>
        <p:spPr>
          <a:xfrm>
            <a:off x="2286000" y="5251937"/>
            <a:ext cx="0" cy="762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EB7EAB-9E95-3F49-90B6-02BBE75936A5}"/>
              </a:ext>
            </a:extLst>
          </p:cNvPr>
          <p:cNvCxnSpPr>
            <a:cxnSpLocks/>
          </p:cNvCxnSpPr>
          <p:nvPr/>
        </p:nvCxnSpPr>
        <p:spPr>
          <a:xfrm>
            <a:off x="2057400" y="3748678"/>
            <a:ext cx="0" cy="66505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D435B8-D1CE-CA44-9480-BD6BAB9667F7}"/>
              </a:ext>
            </a:extLst>
          </p:cNvPr>
          <p:cNvCxnSpPr>
            <a:cxnSpLocks/>
          </p:cNvCxnSpPr>
          <p:nvPr/>
        </p:nvCxnSpPr>
        <p:spPr>
          <a:xfrm>
            <a:off x="1828800" y="2439788"/>
            <a:ext cx="0" cy="44994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81E04CA-5585-7442-A0F5-F11B8FFECA96}"/>
                  </a:ext>
                </a:extLst>
              </p:cNvPr>
              <p:cNvSpPr txBox="1"/>
              <p:nvPr/>
            </p:nvSpPr>
            <p:spPr>
              <a:xfrm>
                <a:off x="0" y="6370435"/>
                <a:ext cx="8403711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vertical lines in the left graphs are used to indicate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</m:e>
                      <m:sub/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. Note skewing.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81E04CA-5585-7442-A0F5-F11B8FFEC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70435"/>
                <a:ext cx="8403711" cy="396391"/>
              </a:xfrm>
              <a:prstGeom prst="rect">
                <a:avLst/>
              </a:prstGeom>
              <a:blipFill>
                <a:blip r:embed="rId8"/>
                <a:stretch>
                  <a:fillRect l="-604"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6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49BEDA-8AA0-4CB1-90EE-E17D26F7BF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457200"/>
                <a:ext cx="9144000" cy="609599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7.4 Applications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1800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49BEDA-8AA0-4CB1-90EE-E17D26F7B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457200"/>
                <a:ext cx="9144000" cy="609599"/>
              </a:xfrm>
              <a:blipFill>
                <a:blip r:embed="rId2"/>
                <a:stretch>
                  <a:fillRect l="-1667" t="-22917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C54AD-BAA0-4417-A718-3C98F9BF50B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200" y="1175877"/>
            <a:ext cx="9067800" cy="2051831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dirty="0"/>
              <a:t>Reminder of empirical rule: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Take all possible samples of the same (large) size from a population and calculate the mean for each of the samples:</a:t>
            </a:r>
          </a:p>
          <a:p>
            <a:pPr marL="1088136" lvl="1" indent="-402336">
              <a:buClr>
                <a:schemeClr val="accent2"/>
              </a:buClr>
            </a:pPr>
            <a:r>
              <a:rPr lang="en-US" dirty="0"/>
              <a:t> ~ 68% of the sample means will be within one standard deviation of the population mean.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EDA39-2C1A-4C5C-ABB9-CFE39BA557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6" descr="Graph has z on x-axis. Bell-shaped curve has shaded area under curve between x = mu minus 1 sigma sub x bar and  x = mu + 1 sigma sub x bar. Shaded area is 0.6826.&#10;">
            <a:extLst>
              <a:ext uri="{FF2B5EF4-FFF2-40B4-BE49-F238E27FC236}">
                <a16:creationId xmlns:a16="http://schemas.microsoft.com/office/drawing/2014/main" id="{D6F7CCDA-57C0-FF4B-B3BA-BF222DDCF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27708"/>
            <a:ext cx="6591267" cy="28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3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9BEDA-8AA0-4CB1-90EE-E17D26F7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09599"/>
          </a:xfrm>
        </p:spPr>
        <p:txBody>
          <a:bodyPr>
            <a:noAutofit/>
          </a:bodyPr>
          <a:lstStyle/>
          <a:p>
            <a:r>
              <a:rPr lang="en-US" sz="3200" dirty="0"/>
              <a:t>Reminder of empirical rule (</a:t>
            </a:r>
            <a:r>
              <a:rPr lang="en-US" sz="3200" dirty="0" err="1"/>
              <a:t>cont</a:t>
            </a:r>
            <a:r>
              <a:rPr lang="en-US" sz="3200" dirty="0"/>
              <a:t>)</a:t>
            </a:r>
            <a:endParaRPr lang="en-US" sz="1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C54AD-BAA0-4417-A718-3C98F9BF50B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200" y="1175877"/>
            <a:ext cx="9067800" cy="2051831"/>
          </a:xfrm>
        </p:spPr>
        <p:txBody>
          <a:bodyPr/>
          <a:lstStyle/>
          <a:p>
            <a:pPr marL="514350" indent="-514350">
              <a:buClr>
                <a:schemeClr val="accent2"/>
              </a:buClr>
              <a:buSzPct val="100000"/>
              <a:buFont typeface="+mj-lt"/>
              <a:buAutoNum type="arabicPeriod" startAt="2"/>
            </a:pPr>
            <a:r>
              <a:rPr lang="en-US" dirty="0"/>
              <a:t>Take all possible samples of the same (large) size from a population and calculate the mean for each of the samples:</a:t>
            </a:r>
          </a:p>
          <a:p>
            <a:pPr marL="1088136" lvl="1" indent="-402336">
              <a:buClr>
                <a:schemeClr val="accent2"/>
              </a:buClr>
            </a:pPr>
            <a:r>
              <a:rPr lang="en-US" dirty="0"/>
              <a:t> ~ 95% of the sample means will be within two standard deviations of the population mean.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EDA39-2C1A-4C5C-ABB9-CFE39BA557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 descr="Graph has z on x-axis. Bell-shaped curve has shaded area under curve between x = mu minus 2 sigma sub x bar and  x = mu + 2 sigma sub x bar. Shaded area is 0.9544.&#10;">
            <a:extLst>
              <a:ext uri="{FF2B5EF4-FFF2-40B4-BE49-F238E27FC236}">
                <a16:creationId xmlns:a16="http://schemas.microsoft.com/office/drawing/2014/main" id="{85F1E779-4CFA-C848-9F2B-D78527717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22780"/>
            <a:ext cx="6580789" cy="300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73718"/>
      </p:ext>
    </p:extLst>
  </p:cSld>
  <p:clrMapOvr>
    <a:masterClrMapping/>
  </p:clrMapOvr>
</p:sld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39A3ED730EF40BC95659DEDC34250" ma:contentTypeVersion="4" ma:contentTypeDescription="Create a new document." ma:contentTypeScope="" ma:versionID="35ae4085b5cb6bde6e905c69dcb10e27">
  <xsd:schema xmlns:xsd="http://www.w3.org/2001/XMLSchema" xmlns:xs="http://www.w3.org/2001/XMLSchema" xmlns:p="http://schemas.microsoft.com/office/2006/metadata/properties" xmlns:ns2="2e108766-8a5d-4dd6-bf2d-0e83b2e3ea10" targetNamespace="http://schemas.microsoft.com/office/2006/metadata/properties" ma:root="true" ma:fieldsID="6e076ca49e7c802acdbea8cc88235627" ns2:_="">
    <xsd:import namespace="2e108766-8a5d-4dd6-bf2d-0e83b2e3e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8766-8a5d-4dd6-bf2d-0e83b2e3e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36CF6A-C1C3-4ABA-ACA7-1D450D43CCA9}">
  <ds:schemaRefs>
    <ds:schemaRef ds:uri="http://schemas.microsoft.com/office/2006/metadata/properties"/>
    <ds:schemaRef ds:uri="http://www.w3.org/XML/1998/namespace"/>
    <ds:schemaRef ds:uri="http://purl.org/dc/terms/"/>
    <ds:schemaRef ds:uri="2e108766-8a5d-4dd6-bf2d-0e83b2e3ea10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3F815B-6E6B-437C-95EA-B6C979BFB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7605ED-CCB9-4441-91E0-7F14D93A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08766-8a5d-4dd6-bf2d-0e83b2e3e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26603</TotalTime>
  <Words>961</Words>
  <Application>Microsoft Office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Source Sans Pro</vt:lpstr>
      <vt:lpstr>STIX</vt:lpstr>
      <vt:lpstr>Times New Roman</vt:lpstr>
      <vt:lpstr>Wingdings</vt:lpstr>
      <vt:lpstr>Opener</vt:lpstr>
      <vt:lpstr>Chapter Outline</vt:lpstr>
      <vt:lpstr>Learning Objectives</vt:lpstr>
      <vt:lpstr>Concept Check Question</vt:lpstr>
      <vt:lpstr>Key Term</vt:lpstr>
      <vt:lpstr>Image Slide Master</vt:lpstr>
      <vt:lpstr>Custom Design</vt:lpstr>
      <vt:lpstr>Equation</vt:lpstr>
      <vt:lpstr>Worksheet</vt:lpstr>
      <vt:lpstr>PowerPoint Presentation</vt:lpstr>
      <vt:lpstr>Opening Example</vt:lpstr>
      <vt:lpstr>7.2 REVIEW  Mean and Standard Deviation of x bar </vt:lpstr>
      <vt:lpstr>Standard error: Standard Deviation of x ̅ </vt:lpstr>
      <vt:lpstr>Two Important Observations</vt:lpstr>
      <vt:lpstr>7.3 Review Sampling from a Population That Is Not Normally Distributed</vt:lpstr>
      <vt:lpstr>Population Distribution and Sampling Distributions of x bar for nonnormal X</vt:lpstr>
      <vt:lpstr>7.4 Applications of the Sampling Distribution of x ̅</vt:lpstr>
      <vt:lpstr>Reminder of empirical rule (cont)</vt:lpstr>
      <vt:lpstr>Reminder of empirical rule (cont)</vt:lpstr>
      <vt:lpstr>Rice bags example</vt:lpstr>
      <vt:lpstr>Rice bags solution (cont)</vt:lpstr>
      <vt:lpstr>Rice bags Excel work and picture</vt:lpstr>
      <vt:lpstr>Rice bags: TI84 work and Rguroo picture</vt:lpstr>
      <vt:lpstr>Costs to a bank for servicing checking accounts</vt:lpstr>
      <vt:lpstr>Costs to bank for checking accounts solution (cont)</vt:lpstr>
      <vt:lpstr>Costs to bank for checking accounts solution (cont)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Statistics, 9e</dc:title>
  <dc:subject>Statistics</dc:subject>
  <dc:creator>Mann</dc:creator>
  <cp:lastModifiedBy>the.shining.wizard@gmail.com</cp:lastModifiedBy>
  <cp:revision>1977</cp:revision>
  <cp:lastPrinted>2021-11-08T11:58:29Z</cp:lastPrinted>
  <dcterms:created xsi:type="dcterms:W3CDTF">2017-04-21T14:49:46Z</dcterms:created>
  <dcterms:modified xsi:type="dcterms:W3CDTF">2023-08-02T04:20:10Z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0x01010070E39A3ED730EF40BC95659DEDC34250</vt:lpwstr>
  </property>
</Properties>
</file>