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4"/>
    <p:sldMasterId id="2147483936" r:id="rId5"/>
    <p:sldMasterId id="2147483943" r:id="rId6"/>
    <p:sldMasterId id="2147483965" r:id="rId7"/>
    <p:sldMasterId id="2147483968" r:id="rId8"/>
    <p:sldMasterId id="2147483971" r:id="rId9"/>
    <p:sldMasterId id="2147483976" r:id="rId10"/>
  </p:sldMasterIdLst>
  <p:notesMasterIdLst>
    <p:notesMasterId r:id="rId39"/>
  </p:notesMasterIdLst>
  <p:sldIdLst>
    <p:sldId id="658" r:id="rId11"/>
    <p:sldId id="659" r:id="rId12"/>
    <p:sldId id="465" r:id="rId13"/>
    <p:sldId id="468" r:id="rId14"/>
    <p:sldId id="470" r:id="rId15"/>
    <p:sldId id="471" r:id="rId16"/>
    <p:sldId id="473" r:id="rId17"/>
    <p:sldId id="475" r:id="rId18"/>
    <p:sldId id="478" r:id="rId19"/>
    <p:sldId id="479" r:id="rId20"/>
    <p:sldId id="481" r:id="rId21"/>
    <p:sldId id="480" r:id="rId22"/>
    <p:sldId id="483" r:id="rId23"/>
    <p:sldId id="484" r:id="rId24"/>
    <p:sldId id="663" r:id="rId25"/>
    <p:sldId id="661" r:id="rId26"/>
    <p:sldId id="259" r:id="rId27"/>
    <p:sldId id="260" r:id="rId28"/>
    <p:sldId id="266" r:id="rId29"/>
    <p:sldId id="261" r:id="rId30"/>
    <p:sldId id="660" r:id="rId31"/>
    <p:sldId id="262" r:id="rId32"/>
    <p:sldId id="581" r:id="rId33"/>
    <p:sldId id="488" r:id="rId34"/>
    <p:sldId id="580" r:id="rId35"/>
    <p:sldId id="582" r:id="rId36"/>
    <p:sldId id="496" r:id="rId37"/>
    <p:sldId id="662"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2880" userDrawn="1">
          <p15:clr>
            <a:srgbClr val="A4A3A4"/>
          </p15:clr>
        </p15:guide>
        <p15:guide id="3" orient="horz" pos="1108" userDrawn="1">
          <p15:clr>
            <a:srgbClr val="A4A3A4"/>
          </p15:clr>
        </p15:guide>
        <p15:guide id="4" pos="4458" userDrawn="1">
          <p15:clr>
            <a:srgbClr val="A4A3A4"/>
          </p15:clr>
        </p15:guide>
        <p15:guide id="5" orient="horz" pos="1584">
          <p15:clr>
            <a:srgbClr val="A4A3A4"/>
          </p15:clr>
        </p15:guide>
        <p15:guide id="6" pos="4992">
          <p15:clr>
            <a:srgbClr val="A4A3A4"/>
          </p15:clr>
        </p15:guide>
        <p15:guide id="7" pos="163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vin, Megan - Hoboken" initials="MG" lastIdx="38" clrIdx="0"/>
  <p:cmAuthor id="1" name="Michael, Leah - Indianapolis" initials="LM" lastIdx="9" clrIdx="1"/>
  <p:cmAuthor id="2" name="Heaney, Barbara - Hoboken" initials="BH" lastIdx="3" clrIdx="2"/>
  <p:cmAuthor id="3" name="Perry, Nancy - Hoboken" initials="NP" lastIdx="2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F"/>
    <a:srgbClr val="931B21"/>
    <a:srgbClr val="930000"/>
    <a:srgbClr val="EAEAE9"/>
    <a:srgbClr val="E4E5E3"/>
    <a:srgbClr val="F2F2F1"/>
    <a:srgbClr val="EB9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08" autoAdjust="0"/>
    <p:restoredTop sz="90748" autoAdjust="0"/>
  </p:normalViewPr>
  <p:slideViewPr>
    <p:cSldViewPr>
      <p:cViewPr varScale="1">
        <p:scale>
          <a:sx n="104" d="100"/>
          <a:sy n="104" d="100"/>
        </p:scale>
        <p:origin x="1422" y="102"/>
      </p:cViewPr>
      <p:guideLst>
        <p:guide orient="horz" pos="2112"/>
        <p:guide pos="2880"/>
        <p:guide orient="horz" pos="1108"/>
        <p:guide pos="4458"/>
        <p:guide orient="horz" pos="1584"/>
        <p:guide pos="4992"/>
        <p:guide pos="1632"/>
      </p:guideLst>
    </p:cSldViewPr>
  </p:slideViewPr>
  <p:outlineViewPr>
    <p:cViewPr>
      <p:scale>
        <a:sx n="33" d="100"/>
        <a:sy n="33" d="100"/>
      </p:scale>
      <p:origin x="0" y="-93864"/>
    </p:cViewPr>
  </p:outlineViewPr>
  <p:notesTextViewPr>
    <p:cViewPr>
      <p:scale>
        <a:sx n="66" d="100"/>
        <a:sy n="66" d="100"/>
      </p:scale>
      <p:origin x="0" y="0"/>
    </p:cViewPr>
  </p:notesTextViewPr>
  <p:sorterViewPr>
    <p:cViewPr>
      <p:scale>
        <a:sx n="70" d="100"/>
        <a:sy n="70" d="100"/>
      </p:scale>
      <p:origin x="0" y="6254"/>
    </p:cViewPr>
  </p:sorterViewPr>
  <p:notesViewPr>
    <p:cSldViewPr>
      <p:cViewPr varScale="1">
        <p:scale>
          <a:sx n="91" d="100"/>
          <a:sy n="91" d="100"/>
        </p:scale>
        <p:origin x="2472" y="1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194C1A8-DC4B-4329-AF88-FD913597DE85}" type="datetimeFigureOut">
              <a:rPr lang="en-US" smtClean="0"/>
              <a:pPr/>
              <a:t>7/20/2023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8073E54-D085-4E2E-B9A5-A53D7E51940E}" type="slidenum">
              <a:rPr lang="en-US" smtClean="0"/>
              <a:pPr/>
              <a:t>‹#›</a:t>
            </a:fld>
            <a:endParaRPr lang="en-US" dirty="0"/>
          </a:p>
        </p:txBody>
      </p:sp>
    </p:spTree>
    <p:extLst>
      <p:ext uri="{BB962C8B-B14F-4D97-AF65-F5344CB8AC3E}">
        <p14:creationId xmlns:p14="http://schemas.microsoft.com/office/powerpoint/2010/main" val="26307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73E54-D085-4E2E-B9A5-A53D7E51940E}" type="slidenum">
              <a:rPr lang="en-US" smtClean="0"/>
              <a:pPr/>
              <a:t>15</a:t>
            </a:fld>
            <a:endParaRPr lang="en-US" dirty="0"/>
          </a:p>
        </p:txBody>
      </p:sp>
    </p:spTree>
    <p:extLst>
      <p:ext uri="{BB962C8B-B14F-4D97-AF65-F5344CB8AC3E}">
        <p14:creationId xmlns:p14="http://schemas.microsoft.com/office/powerpoint/2010/main" val="1219740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73E54-D085-4E2E-B9A5-A53D7E51940E}" type="slidenum">
              <a:rPr lang="en-US" smtClean="0"/>
              <a:pPr/>
              <a:t>16</a:t>
            </a:fld>
            <a:endParaRPr lang="en-US" dirty="0"/>
          </a:p>
        </p:txBody>
      </p:sp>
    </p:spTree>
    <p:extLst>
      <p:ext uri="{BB962C8B-B14F-4D97-AF65-F5344CB8AC3E}">
        <p14:creationId xmlns:p14="http://schemas.microsoft.com/office/powerpoint/2010/main" val="239689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73E54-D085-4E2E-B9A5-A53D7E51940E}" type="slidenum">
              <a:rPr lang="en-US" smtClean="0"/>
              <a:pPr/>
              <a:t>18</a:t>
            </a:fld>
            <a:endParaRPr lang="en-US" dirty="0"/>
          </a:p>
        </p:txBody>
      </p:sp>
    </p:spTree>
    <p:extLst>
      <p:ext uri="{BB962C8B-B14F-4D97-AF65-F5344CB8AC3E}">
        <p14:creationId xmlns:p14="http://schemas.microsoft.com/office/powerpoint/2010/main" val="297600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er: Version A">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152400" y="365125"/>
            <a:ext cx="8839200" cy="1387475"/>
          </a:xfrm>
          <a:prstGeom prst="rect">
            <a:avLst/>
          </a:prstGeom>
        </p:spPr>
        <p:txBody>
          <a:bodyPr anchor="b"/>
          <a:lstStyle>
            <a:lvl1pPr>
              <a:defRPr sz="6200" b="0" i="0" baseline="0">
                <a:latin typeface="Times New Roman" charset="0"/>
                <a:ea typeface="Times New Roman" charset="0"/>
                <a:cs typeface="Times New Roman" charset="0"/>
              </a:defRPr>
            </a:lvl1pPr>
          </a:lstStyle>
          <a:p>
            <a:r>
              <a:rPr lang="en-US" dirty="0"/>
              <a:t>Click to Edit Book Title</a:t>
            </a:r>
          </a:p>
        </p:txBody>
      </p:sp>
      <p:sp>
        <p:nvSpPr>
          <p:cNvPr id="3" name="Edition"/>
          <p:cNvSpPr>
            <a:spLocks noGrp="1"/>
          </p:cNvSpPr>
          <p:nvPr>
            <p:ph sz="quarter" idx="21" hasCustomPrompt="1"/>
          </p:nvPr>
        </p:nvSpPr>
        <p:spPr>
          <a:xfrm>
            <a:off x="152400" y="1828800"/>
            <a:ext cx="8839200" cy="457200"/>
          </a:xfrm>
          <a:prstGeom prst="rect">
            <a:avLst/>
          </a:prstGeom>
        </p:spPr>
        <p:txBody>
          <a:bodyPr/>
          <a:lstStyle>
            <a:lvl1pPr marL="0" indent="0" algn="ctr">
              <a:buNone/>
              <a:defRPr sz="2900" b="1" i="0">
                <a:latin typeface="Times New Roman" charset="0"/>
                <a:ea typeface="Times New Roman" charset="0"/>
                <a:cs typeface="Times New Roman" charset="0"/>
              </a:defRPr>
            </a:lvl1pPr>
            <a:lvl2pPr marL="457200" indent="0" algn="ctr">
              <a:buNone/>
              <a:defRPr b="1" i="0">
                <a:latin typeface="Times New Roman" charset="0"/>
                <a:ea typeface="Times New Roman" charset="0"/>
                <a:cs typeface="Times New Roman" charset="0"/>
              </a:defRPr>
            </a:lvl2pPr>
            <a:lvl3pPr marL="914400" indent="0" algn="ctr">
              <a:buNone/>
              <a:defRPr b="1" i="0">
                <a:latin typeface="Times New Roman" charset="0"/>
                <a:ea typeface="Times New Roman" charset="0"/>
                <a:cs typeface="Times New Roman" charset="0"/>
              </a:defRPr>
            </a:lvl3pPr>
            <a:lvl4pPr marL="1371600" indent="0" algn="ctr">
              <a:buNone/>
              <a:defRPr b="1" i="0">
                <a:latin typeface="Times New Roman" charset="0"/>
                <a:ea typeface="Times New Roman" charset="0"/>
                <a:cs typeface="Times New Roman" charset="0"/>
              </a:defRPr>
            </a:lvl4pPr>
            <a:lvl5pPr marL="1828800" indent="0" algn="ctr">
              <a:buNone/>
              <a:defRPr b="1" i="0">
                <a:latin typeface="Times New Roman" charset="0"/>
                <a:ea typeface="Times New Roman" charset="0"/>
                <a:cs typeface="Times New Roman" charset="0"/>
              </a:defRPr>
            </a:lvl5pPr>
          </a:lstStyle>
          <a:p>
            <a:pPr lvl="0"/>
            <a:r>
              <a:rPr lang="en-US" dirty="0"/>
              <a:t>Third Edition</a:t>
            </a:r>
          </a:p>
        </p:txBody>
      </p:sp>
      <p:sp>
        <p:nvSpPr>
          <p:cNvPr id="5" name="Author"/>
          <p:cNvSpPr>
            <a:spLocks noGrp="1"/>
          </p:cNvSpPr>
          <p:nvPr>
            <p:ph sz="quarter" idx="22" hasCustomPrompt="1"/>
          </p:nvPr>
        </p:nvSpPr>
        <p:spPr>
          <a:xfrm>
            <a:off x="152400" y="2363724"/>
            <a:ext cx="8839200" cy="685800"/>
          </a:xfrm>
          <a:prstGeom prst="rect">
            <a:avLst/>
          </a:prstGeom>
        </p:spPr>
        <p:txBody>
          <a:bodyPr/>
          <a:lstStyle>
            <a:lvl1pPr marL="0" indent="0" algn="ctr">
              <a:buNone/>
              <a:defRPr b="0" i="0">
                <a:solidFill>
                  <a:schemeClr val="accent2"/>
                </a:solidFill>
                <a:latin typeface="Times New Roman" charset="0"/>
                <a:ea typeface="Times New Roman" charset="0"/>
                <a:cs typeface="Times New Roman" charset="0"/>
              </a:defRPr>
            </a:lvl1pPr>
          </a:lstStyle>
          <a:p>
            <a:pPr lvl="0"/>
            <a:r>
              <a:rPr lang="en-US" dirty="0"/>
              <a:t>David Klein</a:t>
            </a:r>
          </a:p>
        </p:txBody>
      </p:sp>
      <p:sp>
        <p:nvSpPr>
          <p:cNvPr id="29" name="CN"/>
          <p:cNvSpPr>
            <a:spLocks noGrp="1"/>
          </p:cNvSpPr>
          <p:nvPr>
            <p:ph sz="quarter" idx="19" hasCustomPrompt="1"/>
          </p:nvPr>
        </p:nvSpPr>
        <p:spPr>
          <a:xfrm>
            <a:off x="152400" y="3733800"/>
            <a:ext cx="8839200" cy="533400"/>
          </a:xfrm>
          <a:prstGeom prst="rect">
            <a:avLst/>
          </a:prstGeom>
        </p:spPr>
        <p:txBody>
          <a:bodyPr/>
          <a:lstStyle>
            <a:lvl1pPr marL="0" indent="0" algn="ctr">
              <a:buNone/>
              <a:defRPr sz="4000" b="1" i="0" baseline="0">
                <a:solidFill>
                  <a:schemeClr val="accent1"/>
                </a:solidFill>
                <a:latin typeface="Times New Roman" charset="0"/>
                <a:ea typeface="Times New Roman" charset="0"/>
                <a:cs typeface="Times New Roman" charset="0"/>
              </a:defRPr>
            </a:lvl1pPr>
          </a:lstStyle>
          <a:p>
            <a:pPr lvl="0"/>
            <a:r>
              <a:rPr lang="en-US" dirty="0"/>
              <a:t>Chapter 1</a:t>
            </a:r>
          </a:p>
        </p:txBody>
      </p:sp>
      <p:sp>
        <p:nvSpPr>
          <p:cNvPr id="31" name="CT"/>
          <p:cNvSpPr>
            <a:spLocks noGrp="1"/>
          </p:cNvSpPr>
          <p:nvPr>
            <p:ph sz="quarter" idx="20" hasCustomPrompt="1"/>
          </p:nvPr>
        </p:nvSpPr>
        <p:spPr>
          <a:xfrm>
            <a:off x="152400" y="4419600"/>
            <a:ext cx="8839200" cy="2286000"/>
          </a:xfrm>
          <a:prstGeom prst="rect">
            <a:avLst/>
          </a:prstGeom>
        </p:spPr>
        <p:txBody>
          <a:bodyPr anchor="ctr"/>
          <a:lstStyle>
            <a:lvl1pPr marL="0" indent="0" algn="ctr">
              <a:buNone/>
              <a:defRPr sz="3800" b="0" i="0">
                <a:latin typeface="Times New Roman" charset="0"/>
                <a:ea typeface="Times New Roman" charset="0"/>
                <a:cs typeface="Times New Roman"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Tree>
    <p:extLst>
      <p:ext uri="{BB962C8B-B14F-4D97-AF65-F5344CB8AC3E}">
        <p14:creationId xmlns:p14="http://schemas.microsoft.com/office/powerpoint/2010/main" val="826372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Outline: Version E1">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Times New Roman" charset="0"/>
                <a:ea typeface="Times New Roman" charset="0"/>
                <a:cs typeface="Times New Roman" charset="0"/>
              </a:defRPr>
            </a:lvl1pPr>
            <a:lvl2pPr marL="803275" indent="-282575">
              <a:buClr>
                <a:schemeClr val="accent2"/>
              </a:buClr>
              <a:tabLst/>
              <a:defRPr sz="2400" b="0" i="0" baseline="0">
                <a:latin typeface="Times New Roman" charset="0"/>
                <a:ea typeface="Times New Roman" charset="0"/>
                <a:cs typeface="Times New Roman"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This Is a Sample Outline with No Numbers and One-column</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34037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Outline: Version F1">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419600"/>
          </a:xfrm>
          <a:prstGeom prst="rect">
            <a:avLst/>
          </a:prstGeom>
        </p:spPr>
        <p:txBody>
          <a:bodyPr numCol="2"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1.1	This Is a Sample Outline for Two-Column and Double-numbered</a:t>
            </a:r>
          </a:p>
          <a:p>
            <a:pPr lvl="0"/>
            <a:r>
              <a:rPr lang="en-US" dirty="0"/>
              <a:t>1.2	It is Two-column </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2051878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Outline: Version F2 (2 text boxes)">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1"/>
          <p:cNvSpPr>
            <a:spLocks noGrp="1"/>
          </p:cNvSpPr>
          <p:nvPr>
            <p:ph sz="quarter" idx="14" hasCustomPrompt="1"/>
          </p:nvPr>
        </p:nvSpPr>
        <p:spPr>
          <a:xfrm>
            <a:off x="304800"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1.1	This Is a Sample Outline for Two-Column (2 Boxes) and Double-numbered</a:t>
            </a:r>
          </a:p>
          <a:p>
            <a:pPr lvl="0"/>
            <a:r>
              <a:rPr lang="en-US" dirty="0"/>
              <a:t>1.2	It is Two-column </a:t>
            </a:r>
          </a:p>
          <a:p>
            <a:pPr lvl="0"/>
            <a:r>
              <a:rPr lang="en-US" dirty="0"/>
              <a:t>1.3	This Outline Has No Sub-lists</a:t>
            </a:r>
          </a:p>
          <a:p>
            <a:pPr lvl="0"/>
            <a:r>
              <a:rPr lang="en-US" dirty="0"/>
              <a:t>1.4	This List Is Double-numbered</a:t>
            </a:r>
          </a:p>
        </p:txBody>
      </p:sp>
      <p:sp>
        <p:nvSpPr>
          <p:cNvPr id="7" name="COBNL2"/>
          <p:cNvSpPr>
            <a:spLocks noGrp="1"/>
          </p:cNvSpPr>
          <p:nvPr>
            <p:ph sz="quarter" idx="15" hasCustomPrompt="1"/>
          </p:nvPr>
        </p:nvSpPr>
        <p:spPr>
          <a:xfrm>
            <a:off x="4767262"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1.9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410060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utline: Version G">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7"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Times New Roman" charset="0"/>
                <a:ea typeface="Times New Roman" charset="0"/>
                <a:cs typeface="Times New Roman" charset="0"/>
              </a:defRPr>
            </a:lvl1pPr>
            <a:lvl2pPr marL="520700" indent="-508000">
              <a:spcBef>
                <a:spcPts val="2000"/>
              </a:spcBef>
              <a:buNone/>
              <a:tabLst/>
              <a:defRPr sz="2800" b="0" i="0" baseline="0">
                <a:solidFill>
                  <a:schemeClr val="accent2"/>
                </a:solidFill>
                <a:latin typeface="Times New Roman" charset="0"/>
                <a:ea typeface="Times New Roman" charset="0"/>
                <a:cs typeface="Times New Roman" charset="0"/>
              </a:defRPr>
            </a:lvl2pPr>
            <a:lvl3pPr marL="635000" marR="0" indent="-395288" algn="l" defTabSz="914400" rtl="0" eaLnBrk="1" fontAlgn="auto" latinLnBrk="0" hangingPunct="1">
              <a:lnSpc>
                <a:spcPct val="90000"/>
              </a:lnSpc>
              <a:spcBef>
                <a:spcPts val="1000"/>
              </a:spcBef>
              <a:spcAft>
                <a:spcPts val="0"/>
              </a:spcAft>
              <a:buClr>
                <a:schemeClr val="accent2"/>
              </a:buClr>
              <a:buSzTx/>
              <a:buFont typeface="+mj-lt"/>
              <a:buAutoNum type="arabicPeriod"/>
              <a:tabLst/>
              <a:defRPr sz="2800" b="0" i="0">
                <a:solidFill>
                  <a:schemeClr val="tx1"/>
                </a:solidFill>
                <a:latin typeface="Times New Roman" charset="0"/>
                <a:ea typeface="Times New Roman" charset="0"/>
                <a:cs typeface="Times New Roman" charset="0"/>
              </a:defRPr>
            </a:lvl3pPr>
          </a:lstStyle>
          <a:p>
            <a:pPr lvl="0"/>
            <a:r>
              <a:rPr lang="en-US" dirty="0"/>
              <a:t>This Is a Sample Outline with No Numbers</a:t>
            </a:r>
          </a:p>
          <a:p>
            <a:pPr lvl="1"/>
            <a:r>
              <a:rPr lang="en-US" dirty="0"/>
              <a:t>Learning Objective</a:t>
            </a:r>
          </a:p>
          <a:p>
            <a:pPr lvl="2"/>
            <a:r>
              <a:rPr lang="en-US" dirty="0"/>
              <a:t>Describe what racial &amp; ethnic group make up Latin America.</a:t>
            </a:r>
          </a:p>
          <a:p>
            <a:pPr lvl="2"/>
            <a:r>
              <a:rPr lang="en-US" dirty="0"/>
              <a:t>Explain Latin American agricultural systems.</a:t>
            </a:r>
          </a:p>
          <a:p>
            <a:pPr lvl="2"/>
            <a:r>
              <a:rPr lang="en-US" dirty="0"/>
              <a:t>Critically evaluate models of biodiversity conservation in the Latin American context.</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95633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arning Objectives: Version A">
    <p:spTree>
      <p:nvGrpSpPr>
        <p:cNvPr id="1" name=""/>
        <p:cNvGrpSpPr/>
        <p:nvPr/>
      </p:nvGrpSpPr>
      <p:grpSpPr>
        <a:xfrm>
          <a:off x="0" y="0"/>
          <a:ext cx="0" cy="0"/>
          <a:chOff x="0" y="0"/>
          <a:chExt cx="0" cy="0"/>
        </a:xfrm>
      </p:grpSpPr>
      <p:sp>
        <p:nvSpPr>
          <p:cNvPr id="2" name="Title "/>
          <p:cNvSpPr>
            <a:spLocks noGrp="1"/>
          </p:cNvSpPr>
          <p:nvPr>
            <p:ph type="title"/>
          </p:nvPr>
        </p:nvSpPr>
        <p:spPr>
          <a:xfrm>
            <a:off x="304800" y="762001"/>
            <a:ext cx="8534400" cy="838199"/>
          </a:xfrm>
          <a:prstGeom prst="rect">
            <a:avLst/>
          </a:prstGeom>
        </p:spPr>
        <p:txBody>
          <a:bodyPr/>
          <a:lstStyle>
            <a:lvl1pPr>
              <a:defRPr sz="4000">
                <a:solidFill>
                  <a:schemeClr val="accent2"/>
                </a:solidFill>
                <a:latin typeface="Times New Roman" charset="0"/>
                <a:ea typeface="Times New Roman" charset="0"/>
                <a:cs typeface="Times New Roman" charset="0"/>
              </a:defRPr>
            </a:lvl1pPr>
          </a:lstStyle>
          <a:p>
            <a:r>
              <a:rPr lang="en-US" dirty="0"/>
              <a:t>Click to edit Master title style</a:t>
            </a:r>
          </a:p>
        </p:txBody>
      </p:sp>
      <p:sp>
        <p:nvSpPr>
          <p:cNvPr id="9" name="LONL"/>
          <p:cNvSpPr>
            <a:spLocks noGrp="1"/>
          </p:cNvSpPr>
          <p:nvPr>
            <p:ph sz="quarter" idx="16"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6" name="Slide Number Placeholder 5"/>
          <p:cNvSpPr>
            <a:spLocks noGrp="1"/>
          </p:cNvSpPr>
          <p:nvPr>
            <p:ph type="sldNum" sz="quarter" idx="12"/>
          </p:nvPr>
        </p:nvSpPr>
        <p:spPr>
          <a:xfrm>
            <a:off x="6457950" y="6356350"/>
            <a:ext cx="2381250" cy="365125"/>
          </a:xfrm>
          <a:prstGeom prst="rect">
            <a:avLst/>
          </a:prstGeom>
        </p:spPr>
        <p:txBody>
          <a:bodyPr/>
          <a:lstStyle/>
          <a:p>
            <a:fld id="{957104EA-F2AF-1046-9253-EE8D978719B5}" type="slidenum">
              <a:rPr lang="en-US" smtClean="0"/>
              <a:pPr/>
              <a:t>‹#›</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Tree>
    <p:extLst>
      <p:ext uri="{BB962C8B-B14F-4D97-AF65-F5344CB8AC3E}">
        <p14:creationId xmlns:p14="http://schemas.microsoft.com/office/powerpoint/2010/main" val="1882321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Version B">
    <p:spTree>
      <p:nvGrpSpPr>
        <p:cNvPr id="1" name=""/>
        <p:cNvGrpSpPr/>
        <p:nvPr/>
      </p:nvGrpSpPr>
      <p:grpSpPr>
        <a:xfrm>
          <a:off x="0" y="0"/>
          <a:ext cx="0" cy="0"/>
          <a:chOff x="0" y="0"/>
          <a:chExt cx="0" cy="0"/>
        </a:xfrm>
      </p:grpSpPr>
      <p:sp>
        <p:nvSpPr>
          <p:cNvPr id="8" name="Title "/>
          <p:cNvSpPr>
            <a:spLocks noGrp="1"/>
          </p:cNvSpPr>
          <p:nvPr>
            <p:ph type="title"/>
          </p:nvPr>
        </p:nvSpPr>
        <p:spPr>
          <a:xfrm>
            <a:off x="304800" y="762001"/>
            <a:ext cx="8534400" cy="838199"/>
          </a:xfrm>
          <a:prstGeom prst="rect">
            <a:avLst/>
          </a:prstGeom>
        </p:spPr>
        <p:txBody>
          <a:bodyPr/>
          <a:lstStyle>
            <a:lvl1pPr>
              <a:defRPr sz="4000">
                <a:solidFill>
                  <a:schemeClr val="accent2"/>
                </a:solidFill>
                <a:latin typeface="Times New Roman" charset="0"/>
                <a:ea typeface="Times New Roman" charset="0"/>
                <a:cs typeface="Times New Roman" charset="0"/>
              </a:defRPr>
            </a:lvl1pPr>
          </a:lstStyle>
          <a:p>
            <a:r>
              <a:rPr lang="en-US" dirty="0"/>
              <a:t>Click to edit Master title style</a:t>
            </a:r>
          </a:p>
        </p:txBody>
      </p:sp>
      <p:sp>
        <p:nvSpPr>
          <p:cNvPr id="7" name="LOBL"/>
          <p:cNvSpPr>
            <a:spLocks noGrp="1"/>
          </p:cNvSpPr>
          <p:nvPr>
            <p:ph sz="quarter" idx="16" hasCustomPrompt="1"/>
          </p:nvPr>
        </p:nvSpPr>
        <p:spPr>
          <a:xfrm>
            <a:off x="304800" y="1752600"/>
            <a:ext cx="8534400" cy="4495800"/>
          </a:xfrm>
          <a:prstGeom prst="rect">
            <a:avLst/>
          </a:prstGeom>
        </p:spPr>
        <p:txBody>
          <a:bodyPr/>
          <a:lstStyle>
            <a:lvl1pPr marL="292608" indent="-292608">
              <a:buClr>
                <a:schemeClr val="accent2"/>
              </a:buClr>
              <a:buFont typeface="Arial" charset="0"/>
              <a:buChar char="•"/>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17718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cept Check Question (1of 2)">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pPr lvl="0"/>
            <a:r>
              <a:rPr lang="en-US" dirty="0"/>
              <a:t>1.1 Periodicity Assumption</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p:cNvSpPr>
            <a:spLocks noGrp="1"/>
          </p:cNvSpPr>
          <p:nvPr>
            <p:ph sz="quarter" idx="16" hasCustomPrompt="1"/>
          </p:nvPr>
        </p:nvSpPr>
        <p:spPr>
          <a:xfrm>
            <a:off x="304800" y="1752600"/>
            <a:ext cx="8534400" cy="4419600"/>
          </a:xfrm>
          <a:prstGeom prst="rect">
            <a:avLst/>
          </a:prstGeom>
        </p:spPr>
        <p:txBody>
          <a:bodyPr/>
          <a:lstStyle>
            <a:lvl1pPr marL="0" indent="0">
              <a:spcBef>
                <a:spcPts val="1000"/>
              </a:spcBef>
              <a:buNone/>
              <a:defRPr sz="2800" baseline="0">
                <a:latin typeface="Times New Roman" charset="0"/>
                <a:ea typeface="Times New Roman" charset="0"/>
                <a:cs typeface="Times New Roman" charset="0"/>
              </a:defRPr>
            </a:lvl1pPr>
            <a:lvl2pPr marL="804672" indent="-448056">
              <a:spcBef>
                <a:spcPts val="1000"/>
              </a:spcBef>
              <a:buClr>
                <a:schemeClr val="accent2"/>
              </a:buClr>
              <a:buFont typeface="+mj-lt"/>
              <a:buAutoNum type="alphaLcPeriod"/>
              <a:defRPr sz="2800" baseline="0">
                <a:latin typeface="Times New Roman" charset="0"/>
                <a:ea typeface="Times New Roman" charset="0"/>
                <a:cs typeface="Times New Roman" charset="0"/>
              </a:defRPr>
            </a:lvl2pPr>
            <a:lvl3pPr marL="914400" indent="0">
              <a:buNone/>
              <a:defRPr sz="3000">
                <a:latin typeface="STIX" charset="0"/>
                <a:ea typeface="STIX" charset="0"/>
                <a:cs typeface="STIX" charset="0"/>
              </a:defRPr>
            </a:lvl3pPr>
            <a:lvl4pPr marL="1371600" indent="0">
              <a:buNone/>
              <a:defRPr sz="3000">
                <a:latin typeface="STIX" charset="0"/>
                <a:ea typeface="STIX" charset="0"/>
                <a:cs typeface="STIX" charset="0"/>
              </a:defRPr>
            </a:lvl4pPr>
            <a:lvl5pPr marL="1828800" indent="0">
              <a:buNone/>
              <a:defRPr sz="3000">
                <a:latin typeface="STIX" charset="0"/>
                <a:ea typeface="STIX" charset="0"/>
                <a:cs typeface="STIX" charset="0"/>
              </a:defRPr>
            </a:lvl5pPr>
          </a:lstStyle>
          <a:p>
            <a:pPr lvl="0"/>
            <a:r>
              <a:rPr lang="en-US" dirty="0"/>
              <a:t>Which one of these statements about the accrual basis of accounting is false?</a:t>
            </a:r>
          </a:p>
          <a:p>
            <a:pPr lvl="1"/>
            <a:r>
              <a:rPr lang="en-US" dirty="0"/>
              <a:t>Companies record events that change their financial statements in the period in which event occur, even if cash was not exchanged.</a:t>
            </a:r>
          </a:p>
          <a:p>
            <a:pPr lvl="1"/>
            <a:r>
              <a:rPr lang="en-US" dirty="0"/>
              <a:t>Companies recognize revenue in the period in which the performance obligation is satisfied.</a:t>
            </a:r>
          </a:p>
          <a:p>
            <a:pPr lvl="1"/>
            <a:r>
              <a:rPr lang="en-US" dirty="0"/>
              <a:t>This basis is accord with generally accepted accounting principles.</a:t>
            </a:r>
          </a:p>
        </p:txBody>
      </p:sp>
    </p:spTree>
    <p:extLst>
      <p:ext uri="{BB962C8B-B14F-4D97-AF65-F5344CB8AC3E}">
        <p14:creationId xmlns:p14="http://schemas.microsoft.com/office/powerpoint/2010/main" val="812438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ept Check Question (2of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1.1 Periodicity Assumption</a:t>
            </a:r>
          </a:p>
        </p:txBody>
      </p:sp>
      <p:sp>
        <p:nvSpPr>
          <p:cNvPr id="12" name="Question"/>
          <p:cNvSpPr>
            <a:spLocks noGrp="1"/>
          </p:cNvSpPr>
          <p:nvPr>
            <p:ph sz="quarter" idx="15" hasCustomPrompt="1"/>
          </p:nvPr>
        </p:nvSpPr>
        <p:spPr>
          <a:xfrm>
            <a:off x="304800" y="1752600"/>
            <a:ext cx="8534400" cy="4419600"/>
          </a:xfrm>
          <a:prstGeom prst="rect">
            <a:avLst/>
          </a:prstGeom>
        </p:spPr>
        <p:txBody>
          <a:bodyPr/>
          <a:lstStyle>
            <a:lvl1pPr marL="0" indent="0">
              <a:spcBef>
                <a:spcPts val="1000"/>
              </a:spcBef>
              <a:buNone/>
              <a:tabLst/>
              <a:defRPr sz="2800" b="0" i="0" baseline="0">
                <a:solidFill>
                  <a:schemeClr val="tx1"/>
                </a:solidFill>
                <a:latin typeface="Times New Roman" charset="0"/>
                <a:ea typeface="Times New Roman" charset="0"/>
                <a:cs typeface="Times New Roman" charset="0"/>
              </a:defRPr>
            </a:lvl1pPr>
            <a:lvl2pPr marL="803275" indent="-450850">
              <a:spcBef>
                <a:spcPts val="1000"/>
              </a:spcBef>
              <a:buFont typeface="+mj-lt"/>
              <a:buNone/>
              <a:tabLst/>
              <a:defRPr sz="2800" b="0" i="0" baseline="0">
                <a:solidFill>
                  <a:schemeClr val="tx1"/>
                </a:solidFill>
                <a:latin typeface="Times New Roman" charset="0"/>
                <a:ea typeface="Times New Roman" charset="0"/>
                <a:cs typeface="Times New Roman" charset="0"/>
              </a:defRPr>
            </a:lvl2pPr>
            <a:lvl3pPr marL="349250" indent="-336550">
              <a:buClr>
                <a:schemeClr val="accent1"/>
              </a:buClr>
              <a:buFont typeface="Wingdings" charset="2"/>
              <a:buChar char="ü"/>
              <a:tabLst>
                <a:tab pos="796925" algn="l"/>
              </a:tabLst>
              <a:defRPr sz="2800" b="0" i="0">
                <a:latin typeface="Times New Roman" charset="0"/>
                <a:ea typeface="Times New Roman" charset="0"/>
                <a:cs typeface="Times New Roman" charset="0"/>
              </a:defRPr>
            </a:lvl3pPr>
          </a:lstStyle>
          <a:p>
            <a:pPr lvl="0"/>
            <a:r>
              <a:rPr lang="en-US" dirty="0"/>
              <a:t>Which one of these statements about the accrual basis of accounting is false?</a:t>
            </a:r>
          </a:p>
          <a:p>
            <a:pPr lvl="1"/>
            <a:r>
              <a:rPr lang="en-US" dirty="0"/>
              <a:t>a.  Companies record events that change their financial statements in the period in which event occur, even if cash was not exchanged.</a:t>
            </a:r>
          </a:p>
          <a:p>
            <a:pPr lvl="2"/>
            <a:r>
              <a:rPr lang="en-US" dirty="0"/>
              <a:t>b.  Companies recognize revenue in the period in which 	the performance obligation is satisfied.</a:t>
            </a:r>
          </a:p>
          <a:p>
            <a:pPr lvl="1"/>
            <a:r>
              <a:rPr lang="en-US" dirty="0"/>
              <a:t>c.  This basis is accord with generally accepted accounting principles.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52393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19050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a:extLst>
              <a:ext uri="{FF2B5EF4-FFF2-40B4-BE49-F238E27FC236}">
                <a16:creationId xmlns:a16="http://schemas.microsoft.com/office/drawing/2014/main" id="{3A107DC3-1D90-419E-B11C-A853993F33FB}"/>
              </a:ext>
            </a:extLst>
          </p:cNvPr>
          <p:cNvSpPr>
            <a:spLocks noGrp="1"/>
          </p:cNvSpPr>
          <p:nvPr>
            <p:ph sz="quarter" idx="17"/>
          </p:nvPr>
        </p:nvSpPr>
        <p:spPr>
          <a:xfrm>
            <a:off x="304800" y="3810000"/>
            <a:ext cx="8534400" cy="22860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1332506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Term: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Language</a:t>
            </a:r>
          </a:p>
        </p:txBody>
      </p:sp>
      <p:sp>
        <p:nvSpPr>
          <p:cNvPr id="7" name="Definition of Key Term"/>
          <p:cNvSpPr>
            <a:spLocks noGrp="1"/>
          </p:cNvSpPr>
          <p:nvPr>
            <p:ph sz="quarter" idx="15" hasCustomPrompt="1"/>
          </p:nvPr>
        </p:nvSpPr>
        <p:spPr>
          <a:xfrm>
            <a:off x="304800" y="1752600"/>
            <a:ext cx="8534400" cy="4114800"/>
          </a:xfrm>
          <a:prstGeom prst="rect">
            <a:avLst/>
          </a:prstGeom>
        </p:spPr>
        <p:txBody>
          <a:bodyPr/>
          <a:lstStyle>
            <a:lvl1pPr marL="292608" indent="-292608">
              <a:spcBef>
                <a:spcPts val="1000"/>
              </a:spcBef>
              <a:buClr>
                <a:schemeClr val="accent2"/>
              </a:buClr>
              <a:buFont typeface="Arial" charset="0"/>
              <a:buChar char="•"/>
              <a:defRPr sz="3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Form of communication using sounds and symbols combined according to specified rules</a:t>
            </a:r>
          </a:p>
        </p:txBody>
      </p:sp>
      <p:sp>
        <p:nvSpPr>
          <p:cNvPr id="9" name="Media LInk"/>
          <p:cNvSpPr>
            <a:spLocks noGrp="1"/>
          </p:cNvSpPr>
          <p:nvPr>
            <p:ph sz="quarter" idx="16" hasCustomPrompt="1"/>
          </p:nvPr>
        </p:nvSpPr>
        <p:spPr>
          <a:xfrm>
            <a:off x="304800" y="5867400"/>
            <a:ext cx="8534400" cy="609600"/>
          </a:xfrm>
          <a:prstGeom prst="rect">
            <a:avLst/>
          </a:prstGeom>
        </p:spPr>
        <p:txBody>
          <a:bodyPr/>
          <a:lstStyle>
            <a:lvl1pPr marL="0" indent="0" algn="r">
              <a:buNone/>
              <a:defRPr sz="2200" b="0" i="0" baseline="0">
                <a:latin typeface="Times New Roman" charset="0"/>
                <a:ea typeface="Times New Roman" charset="0"/>
                <a:cs typeface="Times New Roman" charset="0"/>
              </a:defRPr>
            </a:lvl1pPr>
            <a:lvl2pPr algn="r">
              <a:defRPr/>
            </a:lvl2pPr>
            <a:lvl3pPr algn="r">
              <a:defRPr/>
            </a:lvl3pPr>
            <a:lvl4pPr algn="r">
              <a:defRPr/>
            </a:lvl4pPr>
            <a:lvl5pPr algn="r">
              <a:defRPr/>
            </a:lvl5pPr>
          </a:lstStyle>
          <a:p>
            <a:pPr lvl="0"/>
            <a:r>
              <a:rPr lang="en-US" dirty="0"/>
              <a:t>Media link placeholder</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00609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Version B">
    <p:spTree>
      <p:nvGrpSpPr>
        <p:cNvPr id="1" name=""/>
        <p:cNvGrpSpPr/>
        <p:nvPr/>
      </p:nvGrpSpPr>
      <p:grpSpPr>
        <a:xfrm>
          <a:off x="0" y="0"/>
          <a:ext cx="0" cy="0"/>
          <a:chOff x="0" y="0"/>
          <a:chExt cx="0" cy="0"/>
        </a:xfrm>
      </p:grpSpPr>
      <p:sp>
        <p:nvSpPr>
          <p:cNvPr id="13" name="CN"/>
          <p:cNvSpPr>
            <a:spLocks noGrp="1"/>
          </p:cNvSpPr>
          <p:nvPr>
            <p:ph sz="quarter" idx="19" hasCustomPrompt="1"/>
          </p:nvPr>
        </p:nvSpPr>
        <p:spPr>
          <a:xfrm>
            <a:off x="152400" y="228600"/>
            <a:ext cx="8839200" cy="533400"/>
          </a:xfrm>
          <a:prstGeom prst="rect">
            <a:avLst/>
          </a:prstGeom>
        </p:spPr>
        <p:txBody>
          <a:bodyPr/>
          <a:lstStyle>
            <a:lvl1pPr marL="0" indent="0" algn="ctr">
              <a:buNone/>
              <a:defRPr sz="4000" b="1" i="0" baseline="0">
                <a:solidFill>
                  <a:schemeClr val="accent1"/>
                </a:solidFill>
                <a:latin typeface="Times New Roman" charset="0"/>
                <a:ea typeface="Times New Roman" charset="0"/>
                <a:cs typeface="Times New Roman" charset="0"/>
              </a:defRPr>
            </a:lvl1pPr>
          </a:lstStyle>
          <a:p>
            <a:pPr lvl="0"/>
            <a:r>
              <a:rPr lang="en-US" dirty="0"/>
              <a:t>Chapter 1</a:t>
            </a:r>
          </a:p>
        </p:txBody>
      </p:sp>
      <p:sp>
        <p:nvSpPr>
          <p:cNvPr id="14" name="CT"/>
          <p:cNvSpPr>
            <a:spLocks noGrp="1"/>
          </p:cNvSpPr>
          <p:nvPr>
            <p:ph sz="quarter" idx="20" hasCustomPrompt="1"/>
          </p:nvPr>
        </p:nvSpPr>
        <p:spPr>
          <a:xfrm>
            <a:off x="152400" y="838200"/>
            <a:ext cx="8839200" cy="2209800"/>
          </a:xfrm>
          <a:prstGeom prst="rect">
            <a:avLst/>
          </a:prstGeom>
        </p:spPr>
        <p:txBody>
          <a:bodyPr anchor="ctr"/>
          <a:lstStyle>
            <a:lvl1pPr marL="0" indent="0" algn="ctr">
              <a:buNone/>
              <a:defRPr sz="3800" b="0" i="0">
                <a:latin typeface="Times New Roman" charset="0"/>
                <a:ea typeface="Times New Roman" charset="0"/>
                <a:cs typeface="Times New Roman"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8" name="Title "/>
          <p:cNvSpPr>
            <a:spLocks noGrp="1"/>
          </p:cNvSpPr>
          <p:nvPr>
            <p:ph type="title" hasCustomPrompt="1"/>
          </p:nvPr>
        </p:nvSpPr>
        <p:spPr>
          <a:xfrm>
            <a:off x="152400" y="3505200"/>
            <a:ext cx="8839200" cy="1447800"/>
          </a:xfrm>
          <a:prstGeom prst="rect">
            <a:avLst/>
          </a:prstGeom>
        </p:spPr>
        <p:txBody>
          <a:bodyPr anchor="b"/>
          <a:lstStyle>
            <a:lvl1pPr>
              <a:defRPr sz="6200" b="0" i="0" baseline="0">
                <a:latin typeface="Times New Roman" charset="0"/>
                <a:ea typeface="Times New Roman" charset="0"/>
                <a:cs typeface="Times New Roman" charset="0"/>
              </a:defRPr>
            </a:lvl1pPr>
          </a:lstStyle>
          <a:p>
            <a:r>
              <a:rPr lang="en-US" dirty="0"/>
              <a:t>Click to Edit Book Title</a:t>
            </a:r>
          </a:p>
        </p:txBody>
      </p:sp>
      <p:sp>
        <p:nvSpPr>
          <p:cNvPr id="15" name="Edition"/>
          <p:cNvSpPr>
            <a:spLocks noGrp="1"/>
          </p:cNvSpPr>
          <p:nvPr>
            <p:ph sz="quarter" idx="17" hasCustomPrompt="1"/>
          </p:nvPr>
        </p:nvSpPr>
        <p:spPr>
          <a:xfrm>
            <a:off x="152400" y="5029200"/>
            <a:ext cx="8839200" cy="762000"/>
          </a:xfrm>
          <a:prstGeom prst="rect">
            <a:avLst/>
          </a:prstGeom>
        </p:spPr>
        <p:txBody>
          <a:bodyPr/>
          <a:lstStyle>
            <a:lvl1pPr marL="0" indent="0" algn="ctr">
              <a:buNone/>
              <a:defRPr sz="2900" b="1" i="0" baseline="0">
                <a:latin typeface="Times New Roman" charset="0"/>
                <a:ea typeface="Times New Roman" charset="0"/>
                <a:cs typeface="Times New Roman" charset="0"/>
              </a:defRPr>
            </a:lvl1pPr>
          </a:lstStyle>
          <a:p>
            <a:pPr lvl="0"/>
            <a:r>
              <a:rPr lang="en-US" dirty="0"/>
              <a:t>Third Edition</a:t>
            </a:r>
          </a:p>
        </p:txBody>
      </p:sp>
      <p:sp>
        <p:nvSpPr>
          <p:cNvPr id="16" name="Author"/>
          <p:cNvSpPr>
            <a:spLocks noGrp="1"/>
          </p:cNvSpPr>
          <p:nvPr>
            <p:ph sz="quarter" idx="18" hasCustomPrompt="1"/>
          </p:nvPr>
        </p:nvSpPr>
        <p:spPr>
          <a:xfrm>
            <a:off x="152400" y="6096000"/>
            <a:ext cx="8839200" cy="533400"/>
          </a:xfrm>
          <a:prstGeom prst="rect">
            <a:avLst/>
          </a:prstGeom>
        </p:spPr>
        <p:txBody>
          <a:bodyPr/>
          <a:lstStyle>
            <a:lvl1pPr marL="0" indent="0" algn="ctr">
              <a:buNone/>
              <a:defRPr b="0" i="0" baseline="0">
                <a:solidFill>
                  <a:schemeClr val="accent2"/>
                </a:solidFill>
                <a:latin typeface="STIX" charset="0"/>
                <a:ea typeface="STIX" charset="0"/>
                <a:cs typeface="STIX" charset="0"/>
              </a:defRPr>
            </a:lvl1pPr>
          </a:lstStyle>
          <a:p>
            <a:pPr lvl="0"/>
            <a:r>
              <a:rPr lang="en-US" dirty="0"/>
              <a:t>David Klein</a:t>
            </a:r>
          </a:p>
        </p:txBody>
      </p:sp>
    </p:spTree>
    <p:extLst>
      <p:ext uri="{BB962C8B-B14F-4D97-AF65-F5344CB8AC3E}">
        <p14:creationId xmlns:p14="http://schemas.microsoft.com/office/powerpoint/2010/main" val="1064232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Term: Version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Anatomy and Physiology Defined</a:t>
            </a:r>
          </a:p>
        </p:txBody>
      </p:sp>
      <p:sp>
        <p:nvSpPr>
          <p:cNvPr id="7" name="Definition of Key Term"/>
          <p:cNvSpPr>
            <a:spLocks noGrp="1"/>
          </p:cNvSpPr>
          <p:nvPr>
            <p:ph sz="quarter" idx="15" hasCustomPrompt="1"/>
          </p:nvPr>
        </p:nvSpPr>
        <p:spPr>
          <a:xfrm>
            <a:off x="304800" y="1905000"/>
            <a:ext cx="8534400" cy="3962400"/>
          </a:xfrm>
          <a:prstGeom prst="rect">
            <a:avLst/>
          </a:prstGeom>
        </p:spPr>
        <p:txBody>
          <a:bodyPr/>
          <a:lstStyle>
            <a:lvl1pPr marL="292608" indent="-292608">
              <a:spcBef>
                <a:spcPts val="1000"/>
              </a:spcBef>
              <a:buClr>
                <a:schemeClr val="accent2"/>
              </a:buClr>
              <a:buFont typeface="Arial" charset="0"/>
              <a:buChar char="•"/>
              <a:defRPr sz="28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Anatomy is the science of structure and the relationships among structures.</a:t>
            </a:r>
          </a:p>
          <a:p>
            <a:pPr lvl="0"/>
            <a:r>
              <a:rPr lang="en-US" dirty="0"/>
              <a:t>Physiology is the science of body functions, that is, how the body parts work.</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62271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for Figure">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11" name="Content Placeholder 10"/>
          <p:cNvSpPr>
            <a:spLocks noGrp="1"/>
          </p:cNvSpPr>
          <p:nvPr>
            <p:ph sz="quarter" idx="16"/>
          </p:nvPr>
        </p:nvSpPr>
        <p:spPr>
          <a:xfrm>
            <a:off x="304800" y="1752600"/>
            <a:ext cx="8534400" cy="3276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cNvSpPr>
            <a:spLocks noGrp="1"/>
          </p:cNvSpPr>
          <p:nvPr>
            <p:ph sz="quarter" idx="15" hasCustomPrompt="1"/>
          </p:nvPr>
        </p:nvSpPr>
        <p:spPr>
          <a:xfrm>
            <a:off x="304800" y="5029200"/>
            <a:ext cx="8534400" cy="1143000"/>
          </a:xfrm>
          <a:prstGeom prst="rect">
            <a:avLst/>
          </a:prstGeom>
        </p:spPr>
        <p:txBody>
          <a:bodyPr/>
          <a:lstStyle>
            <a:lvl1pPr marL="0" indent="0">
              <a:spcBef>
                <a:spcPts val="1000"/>
              </a:spcBef>
              <a:buFont typeface="Arial" charset="0"/>
              <a:buNone/>
              <a:defRPr sz="2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sz="2000" dirty="0"/>
              <a:t>Figure 4.5 Figure title placeholder</a:t>
            </a:r>
          </a:p>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77103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4419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3979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15240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a:extLst>
              <a:ext uri="{FF2B5EF4-FFF2-40B4-BE49-F238E27FC236}">
                <a16:creationId xmlns:a16="http://schemas.microsoft.com/office/drawing/2014/main" id="{9C45D28D-E050-4820-AFD5-BCEEE93DFAD9}"/>
              </a:ext>
            </a:extLst>
          </p:cNvPr>
          <p:cNvSpPr>
            <a:spLocks noGrp="1"/>
          </p:cNvSpPr>
          <p:nvPr>
            <p:ph sz="quarter" idx="17"/>
          </p:nvPr>
        </p:nvSpPr>
        <p:spPr>
          <a:xfrm>
            <a:off x="304800" y="3429000"/>
            <a:ext cx="8534400" cy="1524000"/>
          </a:xfrm>
          <a:prstGeom prst="rect">
            <a:avLst/>
          </a:prstGeom>
        </p:spPr>
        <p:txBody>
          <a:bodyPr/>
          <a:lstStyle>
            <a:lvl1pPr marL="0" indent="0">
              <a:buNone/>
              <a:defRPr/>
            </a:lvl1pPr>
          </a:lstStyle>
          <a:p>
            <a:pPr lvl="0"/>
            <a:endParaRPr lang="en-US" dirty="0"/>
          </a:p>
        </p:txBody>
      </p:sp>
      <p:sp>
        <p:nvSpPr>
          <p:cNvPr id="9" name="Content Placeholder 8">
            <a:extLst>
              <a:ext uri="{FF2B5EF4-FFF2-40B4-BE49-F238E27FC236}">
                <a16:creationId xmlns:a16="http://schemas.microsoft.com/office/drawing/2014/main" id="{F641CCC3-3BAF-49BA-81A2-3696342DF5C5}"/>
              </a:ext>
            </a:extLst>
          </p:cNvPr>
          <p:cNvSpPr>
            <a:spLocks noGrp="1"/>
          </p:cNvSpPr>
          <p:nvPr>
            <p:ph sz="quarter" idx="18"/>
          </p:nvPr>
        </p:nvSpPr>
        <p:spPr>
          <a:xfrm>
            <a:off x="304800" y="5029200"/>
            <a:ext cx="8534400" cy="9906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892353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990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a:extLst>
              <a:ext uri="{FF2B5EF4-FFF2-40B4-BE49-F238E27FC236}">
                <a16:creationId xmlns:a16="http://schemas.microsoft.com/office/drawing/2014/main" id="{9C45D28D-E050-4820-AFD5-BCEEE93DFAD9}"/>
              </a:ext>
            </a:extLst>
          </p:cNvPr>
          <p:cNvSpPr>
            <a:spLocks noGrp="1"/>
          </p:cNvSpPr>
          <p:nvPr>
            <p:ph sz="quarter" idx="17"/>
          </p:nvPr>
        </p:nvSpPr>
        <p:spPr>
          <a:xfrm>
            <a:off x="304800" y="2895600"/>
            <a:ext cx="8534400" cy="685800"/>
          </a:xfrm>
          <a:prstGeom prst="rect">
            <a:avLst/>
          </a:prstGeom>
        </p:spPr>
        <p:txBody>
          <a:bodyPr/>
          <a:lstStyle>
            <a:lvl1pPr marL="0" indent="0">
              <a:buNone/>
              <a:defRPr/>
            </a:lvl1pPr>
          </a:lstStyle>
          <a:p>
            <a:pPr lvl="0"/>
            <a:endParaRPr lang="en-US" dirty="0"/>
          </a:p>
        </p:txBody>
      </p:sp>
      <p:sp>
        <p:nvSpPr>
          <p:cNvPr id="9" name="Content Placeholder 8">
            <a:extLst>
              <a:ext uri="{FF2B5EF4-FFF2-40B4-BE49-F238E27FC236}">
                <a16:creationId xmlns:a16="http://schemas.microsoft.com/office/drawing/2014/main" id="{F641CCC3-3BAF-49BA-81A2-3696342DF5C5}"/>
              </a:ext>
            </a:extLst>
          </p:cNvPr>
          <p:cNvSpPr>
            <a:spLocks noGrp="1"/>
          </p:cNvSpPr>
          <p:nvPr>
            <p:ph sz="quarter" idx="18"/>
          </p:nvPr>
        </p:nvSpPr>
        <p:spPr>
          <a:xfrm>
            <a:off x="304800" y="3810000"/>
            <a:ext cx="8534400" cy="762000"/>
          </a:xfrm>
          <a:prstGeom prst="rect">
            <a:avLst/>
          </a:prstGeom>
        </p:spPr>
        <p:txBody>
          <a:bodyPr/>
          <a:lstStyle>
            <a:lvl1pPr marL="0" indent="0">
              <a:buNone/>
              <a:defRPr/>
            </a:lvl1pPr>
          </a:lstStyle>
          <a:p>
            <a:pPr lvl="0"/>
            <a:endParaRPr lang="en-US" dirty="0"/>
          </a:p>
        </p:txBody>
      </p:sp>
      <p:sp>
        <p:nvSpPr>
          <p:cNvPr id="8" name="Content Placeholder 8">
            <a:extLst>
              <a:ext uri="{FF2B5EF4-FFF2-40B4-BE49-F238E27FC236}">
                <a16:creationId xmlns:a16="http://schemas.microsoft.com/office/drawing/2014/main" id="{F641CCC3-3BAF-49BA-81A2-3696342DF5C5}"/>
              </a:ext>
            </a:extLst>
          </p:cNvPr>
          <p:cNvSpPr>
            <a:spLocks noGrp="1"/>
          </p:cNvSpPr>
          <p:nvPr>
            <p:ph sz="quarter" idx="19"/>
          </p:nvPr>
        </p:nvSpPr>
        <p:spPr>
          <a:xfrm>
            <a:off x="304800" y="4702175"/>
            <a:ext cx="8534400" cy="762000"/>
          </a:xfrm>
          <a:prstGeom prst="rect">
            <a:avLst/>
          </a:prstGeom>
        </p:spPr>
        <p:txBody>
          <a:bodyPr/>
          <a:lstStyle>
            <a:lvl1pPr marL="0" indent="0">
              <a:buNone/>
              <a:defRPr/>
            </a:lvl1pPr>
          </a:lstStyle>
          <a:p>
            <a:pPr lvl="0"/>
            <a:endParaRPr lang="en-US" dirty="0"/>
          </a:p>
        </p:txBody>
      </p:sp>
      <p:sp>
        <p:nvSpPr>
          <p:cNvPr id="10" name="Content Placeholder 8">
            <a:extLst>
              <a:ext uri="{FF2B5EF4-FFF2-40B4-BE49-F238E27FC236}">
                <a16:creationId xmlns:a16="http://schemas.microsoft.com/office/drawing/2014/main" id="{F641CCC3-3BAF-49BA-81A2-3696342DF5C5}"/>
              </a:ext>
            </a:extLst>
          </p:cNvPr>
          <p:cNvSpPr>
            <a:spLocks noGrp="1"/>
          </p:cNvSpPr>
          <p:nvPr>
            <p:ph sz="quarter" idx="20"/>
          </p:nvPr>
        </p:nvSpPr>
        <p:spPr>
          <a:xfrm>
            <a:off x="304800" y="5594350"/>
            <a:ext cx="3886200" cy="762000"/>
          </a:xfrm>
          <a:prstGeom prst="rect">
            <a:avLst/>
          </a:prstGeom>
        </p:spPr>
        <p:txBody>
          <a:bodyPr/>
          <a:lstStyle>
            <a:lvl1pPr marL="0" indent="0">
              <a:buNone/>
              <a:defRPr/>
            </a:lvl1pPr>
          </a:lstStyle>
          <a:p>
            <a:pPr lvl="0"/>
            <a:endParaRPr lang="en-US" dirty="0"/>
          </a:p>
        </p:txBody>
      </p:sp>
      <p:sp>
        <p:nvSpPr>
          <p:cNvPr id="11" name="Content Placeholder 8">
            <a:extLst>
              <a:ext uri="{FF2B5EF4-FFF2-40B4-BE49-F238E27FC236}">
                <a16:creationId xmlns:a16="http://schemas.microsoft.com/office/drawing/2014/main" id="{F641CCC3-3BAF-49BA-81A2-3696342DF5C5}"/>
              </a:ext>
            </a:extLst>
          </p:cNvPr>
          <p:cNvSpPr>
            <a:spLocks noGrp="1"/>
          </p:cNvSpPr>
          <p:nvPr>
            <p:ph sz="quarter" idx="21"/>
          </p:nvPr>
        </p:nvSpPr>
        <p:spPr>
          <a:xfrm>
            <a:off x="4343400" y="5593143"/>
            <a:ext cx="3886200" cy="747712"/>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416991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5334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a:extLst>
              <a:ext uri="{FF2B5EF4-FFF2-40B4-BE49-F238E27FC236}">
                <a16:creationId xmlns:a16="http://schemas.microsoft.com/office/drawing/2014/main" id="{9C45D28D-E050-4820-AFD5-BCEEE93DFAD9}"/>
              </a:ext>
            </a:extLst>
          </p:cNvPr>
          <p:cNvSpPr>
            <a:spLocks noGrp="1"/>
          </p:cNvSpPr>
          <p:nvPr>
            <p:ph sz="quarter" idx="17"/>
          </p:nvPr>
        </p:nvSpPr>
        <p:spPr>
          <a:xfrm>
            <a:off x="304800" y="2375848"/>
            <a:ext cx="8534400" cy="291152"/>
          </a:xfrm>
          <a:prstGeom prst="rect">
            <a:avLst/>
          </a:prstGeom>
        </p:spPr>
        <p:txBody>
          <a:bodyPr/>
          <a:lstStyle>
            <a:lvl1pPr marL="0" indent="0">
              <a:buNone/>
              <a:defRPr baseline="0">
                <a:latin typeface="Times New Roman" pitchFamily="18" charset="0"/>
              </a:defRPr>
            </a:lvl1pPr>
          </a:lstStyle>
          <a:p>
            <a:pPr lvl="0"/>
            <a:endParaRPr lang="en-US" dirty="0"/>
          </a:p>
        </p:txBody>
      </p:sp>
      <p:sp>
        <p:nvSpPr>
          <p:cNvPr id="9" name="Content Placeholder 8">
            <a:extLst>
              <a:ext uri="{FF2B5EF4-FFF2-40B4-BE49-F238E27FC236}">
                <a16:creationId xmlns:a16="http://schemas.microsoft.com/office/drawing/2014/main" id="{F641CCC3-3BAF-49BA-81A2-3696342DF5C5}"/>
              </a:ext>
            </a:extLst>
          </p:cNvPr>
          <p:cNvSpPr>
            <a:spLocks noGrp="1"/>
          </p:cNvSpPr>
          <p:nvPr>
            <p:ph sz="quarter" idx="18"/>
          </p:nvPr>
        </p:nvSpPr>
        <p:spPr>
          <a:xfrm>
            <a:off x="291152" y="2764808"/>
            <a:ext cx="8534400" cy="394648"/>
          </a:xfrm>
          <a:prstGeom prst="rect">
            <a:avLst/>
          </a:prstGeom>
        </p:spPr>
        <p:txBody>
          <a:bodyPr/>
          <a:lstStyle>
            <a:lvl1pPr marL="0" indent="0">
              <a:buNone/>
              <a:defRPr baseline="0">
                <a:latin typeface="Times New Roman" pitchFamily="18" charset="0"/>
              </a:defRPr>
            </a:lvl1pPr>
          </a:lstStyle>
          <a:p>
            <a:pPr lvl="0"/>
            <a:endParaRPr lang="en-US" dirty="0"/>
          </a:p>
        </p:txBody>
      </p:sp>
      <p:sp>
        <p:nvSpPr>
          <p:cNvPr id="10" name="Content Placeholder 9"/>
          <p:cNvSpPr>
            <a:spLocks noGrp="1"/>
          </p:cNvSpPr>
          <p:nvPr>
            <p:ph sz="quarter" idx="19"/>
          </p:nvPr>
        </p:nvSpPr>
        <p:spPr>
          <a:xfrm>
            <a:off x="304800" y="3298208"/>
            <a:ext cx="8534400" cy="381000"/>
          </a:xfrm>
          <a:prstGeom prst="rect">
            <a:avLst/>
          </a:prstGeom>
        </p:spPr>
        <p:txBody>
          <a:bodyPr/>
          <a:lstStyle>
            <a:lvl1pPr>
              <a:buNone/>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endParaRPr lang="en-US" dirty="0"/>
          </a:p>
        </p:txBody>
      </p:sp>
      <p:sp>
        <p:nvSpPr>
          <p:cNvPr id="12" name="Content Placeholder 11"/>
          <p:cNvSpPr>
            <a:spLocks noGrp="1"/>
          </p:cNvSpPr>
          <p:nvPr>
            <p:ph sz="quarter" idx="20"/>
          </p:nvPr>
        </p:nvSpPr>
        <p:spPr>
          <a:xfrm>
            <a:off x="304800" y="3831608"/>
            <a:ext cx="8534400" cy="381000"/>
          </a:xfrm>
          <a:prstGeom prst="rect">
            <a:avLst/>
          </a:prstGeom>
        </p:spPr>
        <p:txBody>
          <a:bodyPr/>
          <a:lstStyle>
            <a:lvl1pPr>
              <a:buNone/>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endParaRPr lang="en-US" dirty="0"/>
          </a:p>
        </p:txBody>
      </p:sp>
      <p:sp>
        <p:nvSpPr>
          <p:cNvPr id="14" name="Content Placeholder 13"/>
          <p:cNvSpPr>
            <a:spLocks noGrp="1"/>
          </p:cNvSpPr>
          <p:nvPr>
            <p:ph sz="quarter" idx="21"/>
          </p:nvPr>
        </p:nvSpPr>
        <p:spPr>
          <a:xfrm>
            <a:off x="304800" y="4365008"/>
            <a:ext cx="8534400" cy="304800"/>
          </a:xfrm>
          <a:prstGeom prst="rect">
            <a:avLst/>
          </a:prstGeom>
        </p:spPr>
        <p:txBody>
          <a:bodyPr/>
          <a:lstStyle>
            <a:lvl1pPr>
              <a:buNone/>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endParaRPr lang="en-US" dirty="0"/>
          </a:p>
        </p:txBody>
      </p:sp>
      <p:sp>
        <p:nvSpPr>
          <p:cNvPr id="16" name="Content Placeholder 15"/>
          <p:cNvSpPr>
            <a:spLocks noGrp="1"/>
          </p:cNvSpPr>
          <p:nvPr>
            <p:ph sz="quarter" idx="22"/>
          </p:nvPr>
        </p:nvSpPr>
        <p:spPr>
          <a:xfrm>
            <a:off x="304800" y="4822208"/>
            <a:ext cx="8534400" cy="304800"/>
          </a:xfrm>
          <a:prstGeom prst="rect">
            <a:avLst/>
          </a:prstGeom>
        </p:spPr>
        <p:txBody>
          <a:bodyPr/>
          <a:lstStyle>
            <a:lvl1pPr>
              <a:buNone/>
              <a:defRPr cap="none" baseline="0">
                <a:latin typeface="Times New Roman" pitchFamily="18" charset="0"/>
              </a:defRPr>
            </a:lvl1pPr>
          </a:lstStyle>
          <a:p>
            <a:pPr lvl="0"/>
            <a:endParaRPr lang="en-US" dirty="0"/>
          </a:p>
        </p:txBody>
      </p:sp>
      <p:sp>
        <p:nvSpPr>
          <p:cNvPr id="18" name="Content Placeholder 17"/>
          <p:cNvSpPr>
            <a:spLocks noGrp="1"/>
          </p:cNvSpPr>
          <p:nvPr>
            <p:ph sz="quarter" idx="23"/>
          </p:nvPr>
        </p:nvSpPr>
        <p:spPr>
          <a:xfrm>
            <a:off x="304800" y="5279408"/>
            <a:ext cx="8534400" cy="304800"/>
          </a:xfrm>
          <a:prstGeom prst="rect">
            <a:avLst/>
          </a:prstGeom>
        </p:spPr>
        <p:txBody>
          <a:bodyPr/>
          <a:lstStyle>
            <a:lvl1pPr>
              <a:buNone/>
              <a:defRPr baseline="0">
                <a:latin typeface="Times New Roman" pitchFamily="18" charset="0"/>
              </a:defRPr>
            </a:lvl1pPr>
          </a:lstStyle>
          <a:p>
            <a:pPr lvl="0"/>
            <a:endParaRPr lang="en-US" dirty="0"/>
          </a:p>
        </p:txBody>
      </p:sp>
      <p:sp>
        <p:nvSpPr>
          <p:cNvPr id="20" name="Content Placeholder 19"/>
          <p:cNvSpPr>
            <a:spLocks noGrp="1"/>
          </p:cNvSpPr>
          <p:nvPr>
            <p:ph sz="quarter" idx="24"/>
          </p:nvPr>
        </p:nvSpPr>
        <p:spPr>
          <a:xfrm>
            <a:off x="381000" y="5660408"/>
            <a:ext cx="8458200" cy="228600"/>
          </a:xfrm>
          <a:prstGeom prst="rect">
            <a:avLst/>
          </a:prstGeom>
        </p:spPr>
        <p:txBody>
          <a:bodyPr/>
          <a:lstStyle>
            <a:lvl1pPr>
              <a:buNone/>
              <a:defRPr baseline="0">
                <a:latin typeface="Times New Roman" pitchFamily="18" charset="0"/>
              </a:defRPr>
            </a:lvl1pPr>
          </a:lstStyle>
          <a:p>
            <a:pPr lvl="0"/>
            <a:endParaRPr lang="en-US" dirty="0"/>
          </a:p>
        </p:txBody>
      </p:sp>
    </p:spTree>
    <p:extLst>
      <p:ext uri="{BB962C8B-B14F-4D97-AF65-F5344CB8AC3E}">
        <p14:creationId xmlns:p14="http://schemas.microsoft.com/office/powerpoint/2010/main" val="892353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445135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laceholder 2"/>
          <p:cNvSpPr>
            <a:spLocks noGrp="1"/>
          </p:cNvSpPr>
          <p:nvPr>
            <p:ph sz="quarter" idx="17"/>
          </p:nvPr>
        </p:nvSpPr>
        <p:spPr>
          <a:xfrm>
            <a:off x="4724400" y="1752600"/>
            <a:ext cx="4114800" cy="445135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64760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28194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laceholder 2"/>
          <p:cNvSpPr>
            <a:spLocks noGrp="1"/>
          </p:cNvSpPr>
          <p:nvPr>
            <p:ph sz="quarter" idx="17"/>
          </p:nvPr>
        </p:nvSpPr>
        <p:spPr>
          <a:xfrm>
            <a:off x="4724400" y="1752600"/>
            <a:ext cx="4114800" cy="28194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9" name="Content Placeholder 8"/>
          <p:cNvSpPr>
            <a:spLocks noGrp="1"/>
          </p:cNvSpPr>
          <p:nvPr>
            <p:ph sz="quarter" idx="18"/>
          </p:nvPr>
        </p:nvSpPr>
        <p:spPr>
          <a:xfrm>
            <a:off x="2286000" y="4724400"/>
            <a:ext cx="4572000" cy="1489075"/>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Tree>
    <p:extLst>
      <p:ext uri="{BB962C8B-B14F-4D97-AF65-F5344CB8AC3E}">
        <p14:creationId xmlns:p14="http://schemas.microsoft.com/office/powerpoint/2010/main" val="613298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Image Slide: Version A">
    <p:spTree>
      <p:nvGrpSpPr>
        <p:cNvPr id="1" name=""/>
        <p:cNvGrpSpPr/>
        <p:nvPr/>
      </p:nvGrpSpPr>
      <p:grpSpPr>
        <a:xfrm>
          <a:off x="0" y="0"/>
          <a:ext cx="0" cy="0"/>
          <a:chOff x="0" y="0"/>
          <a:chExt cx="0" cy="0"/>
        </a:xfrm>
      </p:grpSpPr>
      <p:sp>
        <p:nvSpPr>
          <p:cNvPr id="6" name="Title 1"/>
          <p:cNvSpPr>
            <a:spLocks noGrp="1"/>
          </p:cNvSpPr>
          <p:nvPr>
            <p:ph type="title"/>
          </p:nvPr>
        </p:nvSpPr>
        <p:spPr>
          <a:xfrm>
            <a:off x="304800" y="5410201"/>
            <a:ext cx="8534400" cy="380999"/>
          </a:xfrm>
          <a:prstGeom prst="rect">
            <a:avLst/>
          </a:prstGeom>
        </p:spPr>
        <p:txBody>
          <a:bodyPr/>
          <a:lstStyle>
            <a:lvl1pPr>
              <a:defRPr sz="2000">
                <a:latin typeface="Times New Roman" charset="0"/>
                <a:ea typeface="Times New Roman" charset="0"/>
                <a:cs typeface="Times New Roman" charset="0"/>
              </a:defRPr>
            </a:lvl1pPr>
          </a:lstStyle>
          <a:p>
            <a:r>
              <a:rPr lang="en-US" dirty="0"/>
              <a:t>Click to edit Master title style</a:t>
            </a:r>
          </a:p>
        </p:txBody>
      </p:sp>
      <p:sp>
        <p:nvSpPr>
          <p:cNvPr id="5" name="Content Placeholder 2"/>
          <p:cNvSpPr>
            <a:spLocks noGrp="1"/>
          </p:cNvSpPr>
          <p:nvPr>
            <p:ph idx="1"/>
          </p:nvPr>
        </p:nvSpPr>
        <p:spPr>
          <a:xfrm>
            <a:off x="304800" y="609601"/>
            <a:ext cx="8534400" cy="4726179"/>
          </a:xfrm>
          <a:prstGeom prst="rect">
            <a:avLst/>
          </a:prstGeom>
        </p:spPr>
        <p:txBody>
          <a:bodyPr/>
          <a:lstStyle>
            <a:lvl1pPr marL="0" indent="0">
              <a:buNone/>
              <a:defRPr b="0" i="0">
                <a:latin typeface="Times New Roman" charset="0"/>
                <a:ea typeface="Times New Roman" charset="0"/>
                <a:cs typeface="Times New Roman" charset="0"/>
              </a:defRPr>
            </a:lvl1pPr>
          </a:lstStyle>
          <a:p>
            <a:pPr lvl="0"/>
            <a:endParaRPr lang="en-US" dirty="0"/>
          </a:p>
        </p:txBody>
      </p:sp>
      <p:sp>
        <p:nvSpPr>
          <p:cNvPr id="8" name="Content Placeholder 7"/>
          <p:cNvSpPr>
            <a:spLocks noGrp="1"/>
          </p:cNvSpPr>
          <p:nvPr>
            <p:ph sz="quarter" idx="12"/>
          </p:nvPr>
        </p:nvSpPr>
        <p:spPr>
          <a:xfrm>
            <a:off x="304800" y="5791200"/>
            <a:ext cx="8534400" cy="457199"/>
          </a:xfrm>
          <a:prstGeom prst="rect">
            <a:avLst/>
          </a:prstGeom>
        </p:spPr>
        <p:txBody>
          <a:bodyPr/>
          <a:lstStyle>
            <a:lvl1pPr marL="0" indent="0">
              <a:buNone/>
              <a:defRPr sz="2000" b="0" i="0">
                <a:latin typeface="Times New Roman" charset="0"/>
                <a:ea typeface="Times New Roman" charset="0"/>
                <a:cs typeface="Times New Roman" charset="0"/>
              </a:defRPr>
            </a:lvl1pPr>
          </a:lstStyle>
          <a:p>
            <a:pPr lvl="0"/>
            <a:endParaRPr lang="en-US" dirty="0"/>
          </a:p>
        </p:txBody>
      </p:sp>
      <p:sp>
        <p:nvSpPr>
          <p:cNvPr id="4" name="Slide Number Placeholder 3"/>
          <p:cNvSpPr>
            <a:spLocks noGrp="1"/>
          </p:cNvSpPr>
          <p:nvPr>
            <p:ph type="sldNum" sz="quarter" idx="11"/>
          </p:nvPr>
        </p:nvSpPr>
        <p:spPr>
          <a:xfrm>
            <a:off x="6457950" y="6356350"/>
            <a:ext cx="2381250" cy="365125"/>
          </a:xfrm>
        </p:spPr>
        <p:txBody>
          <a:bodyPr/>
          <a:lstStyle/>
          <a:p>
            <a:fld id="{43DD970A-8A59-5645-997B-8F1EF841716D}" type="slidenum">
              <a:rPr lang="en-US" smtClean="0"/>
              <a:pPr/>
              <a:t>‹#›</a:t>
            </a:fld>
            <a:endParaRPr lang="en-US" dirty="0"/>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15056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Key Term: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Language</a:t>
            </a:r>
          </a:p>
        </p:txBody>
      </p:sp>
      <p:sp>
        <p:nvSpPr>
          <p:cNvPr id="7" name="Definition of Key Term"/>
          <p:cNvSpPr>
            <a:spLocks noGrp="1"/>
          </p:cNvSpPr>
          <p:nvPr>
            <p:ph sz="quarter" idx="15"/>
          </p:nvPr>
        </p:nvSpPr>
        <p:spPr>
          <a:xfrm>
            <a:off x="304800" y="1752600"/>
            <a:ext cx="8534400" cy="762000"/>
          </a:xfrm>
          <a:prstGeom prst="rect">
            <a:avLst/>
          </a:prstGeom>
        </p:spPr>
        <p:txBody>
          <a:bodyPr/>
          <a:lstStyle>
            <a:lvl1pPr marL="292608" indent="-292608">
              <a:spcBef>
                <a:spcPts val="1000"/>
              </a:spcBef>
              <a:buClr>
                <a:schemeClr val="accent2"/>
              </a:buClr>
              <a:buFont typeface="Arial" charset="0"/>
              <a:buNone/>
              <a:defRPr sz="3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endParaRPr lang="en-US" dirty="0"/>
          </a:p>
        </p:txBody>
      </p:sp>
      <p:sp>
        <p:nvSpPr>
          <p:cNvPr id="9" name="Media LInk"/>
          <p:cNvSpPr>
            <a:spLocks noGrp="1"/>
          </p:cNvSpPr>
          <p:nvPr>
            <p:ph sz="quarter" idx="16"/>
          </p:nvPr>
        </p:nvSpPr>
        <p:spPr>
          <a:xfrm>
            <a:off x="304800" y="2667000"/>
            <a:ext cx="8534400" cy="609600"/>
          </a:xfrm>
          <a:prstGeom prst="rect">
            <a:avLst/>
          </a:prstGeom>
        </p:spPr>
        <p:txBody>
          <a:bodyPr/>
          <a:lstStyle>
            <a:lvl1pPr marL="0" indent="0" algn="r">
              <a:buNone/>
              <a:defRPr sz="2200" b="0" i="0" baseline="0">
                <a:latin typeface="Times New Roman" charset="0"/>
                <a:ea typeface="Times New Roman" charset="0"/>
                <a:cs typeface="Times New Roman" charset="0"/>
              </a:defRPr>
            </a:lvl1pPr>
            <a:lvl2pPr algn="r">
              <a:defRPr/>
            </a:lvl2pPr>
            <a:lvl3pPr algn="r">
              <a:defRPr/>
            </a:lvl3pPr>
            <a:lvl4pPr algn="r">
              <a:defRPr/>
            </a:lvl4pPr>
            <a:lvl5pPr algn="r">
              <a:defRPr/>
            </a:lvl5pPr>
          </a:lstStyle>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10" name="Content Placeholder 9"/>
          <p:cNvSpPr>
            <a:spLocks noGrp="1"/>
          </p:cNvSpPr>
          <p:nvPr>
            <p:ph sz="quarter" idx="17"/>
          </p:nvPr>
        </p:nvSpPr>
        <p:spPr>
          <a:xfrm>
            <a:off x="304800" y="3352800"/>
            <a:ext cx="8534400" cy="609600"/>
          </a:xfrm>
          <a:prstGeom prst="rect">
            <a:avLst/>
          </a:prstGeom>
        </p:spPr>
        <p:txBody>
          <a:bodyPr/>
          <a:lstStyle>
            <a:lvl1pPr>
              <a:buNone/>
              <a:defRPr/>
            </a:lvl1pPr>
          </a:lstStyle>
          <a:p>
            <a:pPr lvl="0"/>
            <a:endParaRPr lang="en-US" dirty="0"/>
          </a:p>
        </p:txBody>
      </p:sp>
      <p:sp>
        <p:nvSpPr>
          <p:cNvPr id="12" name="Content Placeholder 11"/>
          <p:cNvSpPr>
            <a:spLocks noGrp="1"/>
          </p:cNvSpPr>
          <p:nvPr>
            <p:ph sz="quarter" idx="18"/>
          </p:nvPr>
        </p:nvSpPr>
        <p:spPr>
          <a:xfrm>
            <a:off x="304800" y="4038600"/>
            <a:ext cx="8534400" cy="609600"/>
          </a:xfrm>
          <a:prstGeom prst="rect">
            <a:avLst/>
          </a:prstGeom>
        </p:spPr>
        <p:txBody>
          <a:bodyPr/>
          <a:lstStyle>
            <a:lvl1pPr>
              <a:buNone/>
              <a:defRPr/>
            </a:lvl1pPr>
          </a:lstStyle>
          <a:p>
            <a:pPr lvl="0"/>
            <a:endParaRPr lang="en-US" dirty="0"/>
          </a:p>
        </p:txBody>
      </p:sp>
      <p:sp>
        <p:nvSpPr>
          <p:cNvPr id="14" name="Content Placeholder 13"/>
          <p:cNvSpPr>
            <a:spLocks noGrp="1"/>
          </p:cNvSpPr>
          <p:nvPr>
            <p:ph sz="quarter" idx="19"/>
          </p:nvPr>
        </p:nvSpPr>
        <p:spPr>
          <a:xfrm>
            <a:off x="304800" y="4800600"/>
            <a:ext cx="8534400" cy="609600"/>
          </a:xfrm>
          <a:prstGeom prst="rect">
            <a:avLst/>
          </a:prstGeom>
        </p:spPr>
        <p:txBody>
          <a:bodyPr/>
          <a:lstStyle>
            <a:lvl1pPr>
              <a:buNone/>
              <a:defRPr/>
            </a:lvl1pPr>
          </a:lstStyle>
          <a:p>
            <a:pPr lvl="0"/>
            <a:endParaRPr lang="en-US" dirty="0"/>
          </a:p>
        </p:txBody>
      </p:sp>
      <p:sp>
        <p:nvSpPr>
          <p:cNvPr id="16" name="Content Placeholder 15"/>
          <p:cNvSpPr>
            <a:spLocks noGrp="1"/>
          </p:cNvSpPr>
          <p:nvPr>
            <p:ph sz="quarter" idx="20"/>
          </p:nvPr>
        </p:nvSpPr>
        <p:spPr>
          <a:xfrm>
            <a:off x="304800" y="5486400"/>
            <a:ext cx="8534400" cy="533400"/>
          </a:xfrm>
          <a:prstGeom prst="rect">
            <a:avLst/>
          </a:prstGeom>
        </p:spPr>
        <p:txBody>
          <a:bodyPr/>
          <a:lstStyle>
            <a:lvl1pPr>
              <a:buNone/>
              <a:defRPr/>
            </a:lvl1pPr>
          </a:lstStyle>
          <a:p>
            <a:pPr lvl="0"/>
            <a:endParaRPr lang="en-US" dirty="0"/>
          </a:p>
        </p:txBody>
      </p:sp>
    </p:spTree>
    <p:extLst>
      <p:ext uri="{BB962C8B-B14F-4D97-AF65-F5344CB8AC3E}">
        <p14:creationId xmlns:p14="http://schemas.microsoft.com/office/powerpoint/2010/main" val="70060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Outline: Version A">
    <p:spTree>
      <p:nvGrpSpPr>
        <p:cNvPr id="1" name=""/>
        <p:cNvGrpSpPr/>
        <p:nvPr/>
      </p:nvGrpSpPr>
      <p:grpSpPr>
        <a:xfrm>
          <a:off x="0" y="0"/>
          <a:ext cx="0" cy="0"/>
          <a:chOff x="0" y="0"/>
          <a:chExt cx="0" cy="0"/>
        </a:xfrm>
      </p:grpSpPr>
      <p:sp>
        <p:nvSpPr>
          <p:cNvPr id="2"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13" name="COBBL"/>
          <p:cNvSpPr>
            <a:spLocks noGrp="1"/>
          </p:cNvSpPr>
          <p:nvPr>
            <p:ph sz="quarter" idx="10" hasCustomPrompt="1"/>
          </p:nvPr>
        </p:nvSpPr>
        <p:spPr>
          <a:xfrm>
            <a:off x="304800" y="1752600"/>
            <a:ext cx="8534400" cy="4495800"/>
          </a:xfrm>
          <a:prstGeom prst="rect">
            <a:avLst/>
          </a:prstGeom>
        </p:spPr>
        <p:txBody>
          <a:bodyPr/>
          <a:lstStyle>
            <a:lvl1pPr marL="295275" indent="-295275">
              <a:buClr>
                <a:schemeClr val="accent2"/>
              </a:buClr>
              <a:tabLst/>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Bulleted</a:t>
            </a:r>
          </a:p>
          <a:p>
            <a:pPr lvl="0"/>
            <a:r>
              <a:rPr lang="en-US" dirty="0"/>
              <a:t>The Outline Slide Has a Footer</a:t>
            </a:r>
          </a:p>
          <a:p>
            <a:pPr lvl="0"/>
            <a:r>
              <a:rPr lang="en-US" dirty="0"/>
              <a:t>Outline Items Usually Have No Ending Punctuation</a:t>
            </a:r>
          </a:p>
        </p:txBody>
      </p:sp>
      <p:sp>
        <p:nvSpPr>
          <p:cNvPr id="4" name="Slide Number Placeholder 3"/>
          <p:cNvSpPr>
            <a:spLocks noGrp="1"/>
          </p:cNvSpPr>
          <p:nvPr>
            <p:ph type="sldNum" sz="quarter" idx="12"/>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1"/>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866936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Key Term: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Language</a:t>
            </a:r>
          </a:p>
        </p:txBody>
      </p:sp>
      <p:sp>
        <p:nvSpPr>
          <p:cNvPr id="7" name="Definition of Key Term"/>
          <p:cNvSpPr>
            <a:spLocks noGrp="1"/>
          </p:cNvSpPr>
          <p:nvPr>
            <p:ph sz="quarter" idx="15"/>
          </p:nvPr>
        </p:nvSpPr>
        <p:spPr>
          <a:xfrm>
            <a:off x="304800" y="1752600"/>
            <a:ext cx="8534400" cy="533400"/>
          </a:xfrm>
          <a:prstGeom prst="rect">
            <a:avLst/>
          </a:prstGeom>
        </p:spPr>
        <p:txBody>
          <a:bodyPr/>
          <a:lstStyle>
            <a:lvl1pPr marL="292608" indent="-292608">
              <a:spcBef>
                <a:spcPts val="1000"/>
              </a:spcBef>
              <a:buClr>
                <a:schemeClr val="accent2"/>
              </a:buClr>
              <a:buFont typeface="Arial" charset="0"/>
              <a:buNone/>
              <a:defRPr sz="3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endParaRPr lang="en-US" dirty="0"/>
          </a:p>
        </p:txBody>
      </p:sp>
      <p:sp>
        <p:nvSpPr>
          <p:cNvPr id="9" name="Media LInk"/>
          <p:cNvSpPr>
            <a:spLocks noGrp="1"/>
          </p:cNvSpPr>
          <p:nvPr>
            <p:ph sz="quarter" idx="16"/>
          </p:nvPr>
        </p:nvSpPr>
        <p:spPr>
          <a:xfrm>
            <a:off x="304800" y="2438400"/>
            <a:ext cx="8534400" cy="457200"/>
          </a:xfrm>
          <a:prstGeom prst="rect">
            <a:avLst/>
          </a:prstGeom>
        </p:spPr>
        <p:txBody>
          <a:bodyPr/>
          <a:lstStyle>
            <a:lvl1pPr marL="0" indent="0" algn="r">
              <a:buNone/>
              <a:defRPr sz="2200" b="0" i="0" baseline="0">
                <a:latin typeface="Times New Roman" charset="0"/>
                <a:ea typeface="Times New Roman" charset="0"/>
                <a:cs typeface="Times New Roman" charset="0"/>
              </a:defRPr>
            </a:lvl1pPr>
            <a:lvl2pPr algn="r">
              <a:defRPr/>
            </a:lvl2pPr>
            <a:lvl3pPr algn="r">
              <a:defRPr/>
            </a:lvl3pPr>
            <a:lvl4pPr algn="r">
              <a:defRPr/>
            </a:lvl4pPr>
            <a:lvl5pPr algn="r">
              <a:defRPr/>
            </a:lvl5pPr>
          </a:lstStyle>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10" name="Content Placeholder 9"/>
          <p:cNvSpPr>
            <a:spLocks noGrp="1"/>
          </p:cNvSpPr>
          <p:nvPr>
            <p:ph sz="quarter" idx="17"/>
          </p:nvPr>
        </p:nvSpPr>
        <p:spPr>
          <a:xfrm>
            <a:off x="304800" y="2971800"/>
            <a:ext cx="8534400" cy="457200"/>
          </a:xfrm>
          <a:prstGeom prst="rect">
            <a:avLst/>
          </a:prstGeom>
        </p:spPr>
        <p:txBody>
          <a:bodyPr/>
          <a:lstStyle>
            <a:lvl1pPr>
              <a:buNone/>
              <a:defRPr/>
            </a:lvl1pPr>
          </a:lstStyle>
          <a:p>
            <a:pPr lvl="0"/>
            <a:endParaRPr lang="en-US" dirty="0"/>
          </a:p>
        </p:txBody>
      </p:sp>
      <p:sp>
        <p:nvSpPr>
          <p:cNvPr id="12" name="Content Placeholder 11"/>
          <p:cNvSpPr>
            <a:spLocks noGrp="1"/>
          </p:cNvSpPr>
          <p:nvPr>
            <p:ph sz="quarter" idx="18"/>
          </p:nvPr>
        </p:nvSpPr>
        <p:spPr>
          <a:xfrm>
            <a:off x="304800" y="3505200"/>
            <a:ext cx="8534400" cy="457200"/>
          </a:xfrm>
          <a:prstGeom prst="rect">
            <a:avLst/>
          </a:prstGeom>
        </p:spPr>
        <p:txBody>
          <a:bodyPr/>
          <a:lstStyle>
            <a:lvl1pPr>
              <a:buNone/>
              <a:defRPr/>
            </a:lvl1pPr>
          </a:lstStyle>
          <a:p>
            <a:pPr lvl="0"/>
            <a:endParaRPr lang="en-US" dirty="0"/>
          </a:p>
        </p:txBody>
      </p:sp>
      <p:sp>
        <p:nvSpPr>
          <p:cNvPr id="14" name="Content Placeholder 13"/>
          <p:cNvSpPr>
            <a:spLocks noGrp="1"/>
          </p:cNvSpPr>
          <p:nvPr>
            <p:ph sz="quarter" idx="19"/>
          </p:nvPr>
        </p:nvSpPr>
        <p:spPr>
          <a:xfrm>
            <a:off x="304800" y="4038600"/>
            <a:ext cx="8534400" cy="533400"/>
          </a:xfrm>
          <a:prstGeom prst="rect">
            <a:avLst/>
          </a:prstGeom>
        </p:spPr>
        <p:txBody>
          <a:bodyPr/>
          <a:lstStyle>
            <a:lvl1pPr>
              <a:buNone/>
              <a:defRPr/>
            </a:lvl1pPr>
          </a:lstStyle>
          <a:p>
            <a:pPr lvl="0"/>
            <a:endParaRPr lang="en-US" dirty="0"/>
          </a:p>
        </p:txBody>
      </p:sp>
      <p:sp>
        <p:nvSpPr>
          <p:cNvPr id="16" name="Content Placeholder 15"/>
          <p:cNvSpPr>
            <a:spLocks noGrp="1"/>
          </p:cNvSpPr>
          <p:nvPr>
            <p:ph sz="quarter" idx="20"/>
          </p:nvPr>
        </p:nvSpPr>
        <p:spPr>
          <a:xfrm>
            <a:off x="304800" y="4648200"/>
            <a:ext cx="8534400" cy="533400"/>
          </a:xfrm>
          <a:prstGeom prst="rect">
            <a:avLst/>
          </a:prstGeom>
        </p:spPr>
        <p:txBody>
          <a:bodyPr/>
          <a:lstStyle>
            <a:lvl1pPr>
              <a:buNone/>
              <a:defRPr/>
            </a:lvl1pPr>
          </a:lstStyle>
          <a:p>
            <a:pPr lvl="0"/>
            <a:endParaRPr lang="en-US" dirty="0"/>
          </a:p>
        </p:txBody>
      </p:sp>
      <p:sp>
        <p:nvSpPr>
          <p:cNvPr id="18" name="Content Placeholder 17"/>
          <p:cNvSpPr>
            <a:spLocks noGrp="1"/>
          </p:cNvSpPr>
          <p:nvPr>
            <p:ph sz="quarter" idx="21"/>
          </p:nvPr>
        </p:nvSpPr>
        <p:spPr>
          <a:xfrm>
            <a:off x="304800" y="5257800"/>
            <a:ext cx="8534400" cy="457200"/>
          </a:xfrm>
          <a:prstGeom prst="rect">
            <a:avLst/>
          </a:prstGeom>
        </p:spPr>
        <p:txBody>
          <a:bodyPr/>
          <a:lstStyle>
            <a:lvl1pPr>
              <a:buNone/>
              <a:defRPr/>
            </a:lvl1pPr>
          </a:lstStyle>
          <a:p>
            <a:pPr lvl="0"/>
            <a:endParaRPr lang="en-US" dirty="0"/>
          </a:p>
        </p:txBody>
      </p:sp>
    </p:spTree>
    <p:extLst>
      <p:ext uri="{BB962C8B-B14F-4D97-AF65-F5344CB8AC3E}">
        <p14:creationId xmlns:p14="http://schemas.microsoft.com/office/powerpoint/2010/main" val="700609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Key Term: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Language</a:t>
            </a:r>
          </a:p>
        </p:txBody>
      </p:sp>
      <p:sp>
        <p:nvSpPr>
          <p:cNvPr id="7" name="Definition of Key Term"/>
          <p:cNvSpPr>
            <a:spLocks noGrp="1"/>
          </p:cNvSpPr>
          <p:nvPr>
            <p:ph sz="quarter" idx="15" hasCustomPrompt="1"/>
          </p:nvPr>
        </p:nvSpPr>
        <p:spPr>
          <a:xfrm>
            <a:off x="304800" y="1752600"/>
            <a:ext cx="8534400" cy="4114800"/>
          </a:xfrm>
          <a:prstGeom prst="rect">
            <a:avLst/>
          </a:prstGeom>
        </p:spPr>
        <p:txBody>
          <a:bodyPr/>
          <a:lstStyle>
            <a:lvl1pPr marL="292608" indent="-292608">
              <a:spcBef>
                <a:spcPts val="1000"/>
              </a:spcBef>
              <a:buClr>
                <a:schemeClr val="accent2"/>
              </a:buClr>
              <a:buFont typeface="Arial" charset="0"/>
              <a:buChar char="•"/>
              <a:defRPr sz="3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Form of communication using sounds and symbols combined according to specified rules</a:t>
            </a:r>
          </a:p>
        </p:txBody>
      </p:sp>
      <p:sp>
        <p:nvSpPr>
          <p:cNvPr id="9" name="Media LInk"/>
          <p:cNvSpPr>
            <a:spLocks noGrp="1"/>
          </p:cNvSpPr>
          <p:nvPr>
            <p:ph sz="quarter" idx="16" hasCustomPrompt="1"/>
          </p:nvPr>
        </p:nvSpPr>
        <p:spPr>
          <a:xfrm>
            <a:off x="304800" y="5867400"/>
            <a:ext cx="8534400" cy="609600"/>
          </a:xfrm>
          <a:prstGeom prst="rect">
            <a:avLst/>
          </a:prstGeom>
        </p:spPr>
        <p:txBody>
          <a:bodyPr/>
          <a:lstStyle>
            <a:lvl1pPr marL="0" indent="0" algn="r">
              <a:buNone/>
              <a:defRPr sz="2200" b="0" i="0" baseline="0">
                <a:latin typeface="Times New Roman" charset="0"/>
                <a:ea typeface="Times New Roman" charset="0"/>
                <a:cs typeface="Times New Roman" charset="0"/>
              </a:defRPr>
            </a:lvl1pPr>
            <a:lvl2pPr algn="r">
              <a:defRPr/>
            </a:lvl2pPr>
            <a:lvl3pPr algn="r">
              <a:defRPr/>
            </a:lvl3pPr>
            <a:lvl4pPr algn="r">
              <a:defRPr/>
            </a:lvl4pPr>
            <a:lvl5pPr algn="r">
              <a:defRPr/>
            </a:lvl5pPr>
          </a:lstStyle>
          <a:p>
            <a:pPr lvl="0"/>
            <a:r>
              <a:rPr lang="en-US" dirty="0"/>
              <a:t>Media link placeholder</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74958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993345"/>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laceholder 6">
            <a:extLst>
              <a:ext uri="{FF2B5EF4-FFF2-40B4-BE49-F238E27FC236}">
                <a16:creationId xmlns:a16="http://schemas.microsoft.com/office/drawing/2014/main" id="{9C45D28D-E050-4820-AFD5-BCEEE93DFAD9}"/>
              </a:ext>
            </a:extLst>
          </p:cNvPr>
          <p:cNvSpPr>
            <a:spLocks noGrp="1"/>
          </p:cNvSpPr>
          <p:nvPr>
            <p:ph sz="quarter" idx="17"/>
          </p:nvPr>
        </p:nvSpPr>
        <p:spPr>
          <a:xfrm>
            <a:off x="304800" y="2821840"/>
            <a:ext cx="8534400" cy="860259"/>
          </a:xfrm>
          <a:prstGeom prst="rect">
            <a:avLst/>
          </a:prstGeom>
        </p:spPr>
        <p:txBody>
          <a:bodyPr/>
          <a:lstStyle>
            <a:lvl1pPr marL="0" indent="0">
              <a:buNone/>
              <a:defRPr>
                <a:latin typeface="Times New Roman" panose="02020603050405020304" pitchFamily="18" charset="0"/>
                <a:cs typeface="Times New Roman" panose="02020603050405020304" pitchFamily="18" charset="0"/>
              </a:defRPr>
            </a:lvl1pPr>
          </a:lstStyle>
          <a:p>
            <a:pPr lvl="0"/>
            <a:endParaRPr lang="en-US" dirty="0"/>
          </a:p>
        </p:txBody>
      </p:sp>
      <p:sp>
        <p:nvSpPr>
          <p:cNvPr id="9" name="Content Placeholder 8">
            <a:extLst>
              <a:ext uri="{FF2B5EF4-FFF2-40B4-BE49-F238E27FC236}">
                <a16:creationId xmlns:a16="http://schemas.microsoft.com/office/drawing/2014/main" id="{F641CCC3-3BAF-49BA-81A2-3696342DF5C5}"/>
              </a:ext>
            </a:extLst>
          </p:cNvPr>
          <p:cNvSpPr>
            <a:spLocks noGrp="1"/>
          </p:cNvSpPr>
          <p:nvPr>
            <p:ph sz="quarter" idx="18"/>
          </p:nvPr>
        </p:nvSpPr>
        <p:spPr>
          <a:xfrm>
            <a:off x="304800" y="3732580"/>
            <a:ext cx="8534400" cy="818677"/>
          </a:xfrm>
          <a:prstGeom prst="rect">
            <a:avLst/>
          </a:prstGeom>
        </p:spPr>
        <p:txBody>
          <a:bodyPr/>
          <a:lstStyle>
            <a:lvl1pPr marL="0" indent="0">
              <a:buNone/>
              <a:defRPr>
                <a:latin typeface="Times New Roman" panose="02020603050405020304" pitchFamily="18" charset="0"/>
                <a:cs typeface="Times New Roman" panose="02020603050405020304" pitchFamily="18" charset="0"/>
              </a:defRPr>
            </a:lvl1pPr>
          </a:lstStyle>
          <a:p>
            <a:pPr lvl="0"/>
            <a:endParaRPr lang="en-US" dirty="0"/>
          </a:p>
        </p:txBody>
      </p:sp>
      <p:sp>
        <p:nvSpPr>
          <p:cNvPr id="8" name="Content Placeholder 8">
            <a:extLst>
              <a:ext uri="{FF2B5EF4-FFF2-40B4-BE49-F238E27FC236}">
                <a16:creationId xmlns:a16="http://schemas.microsoft.com/office/drawing/2014/main" id="{F641CCC3-3BAF-49BA-81A2-3696342DF5C5}"/>
              </a:ext>
            </a:extLst>
          </p:cNvPr>
          <p:cNvSpPr>
            <a:spLocks noGrp="1"/>
          </p:cNvSpPr>
          <p:nvPr>
            <p:ph sz="quarter" idx="19"/>
          </p:nvPr>
        </p:nvSpPr>
        <p:spPr>
          <a:xfrm>
            <a:off x="304800" y="4659488"/>
            <a:ext cx="8534400" cy="818677"/>
          </a:xfrm>
          <a:prstGeom prst="rect">
            <a:avLst/>
          </a:prstGeom>
        </p:spPr>
        <p:txBody>
          <a:bodyPr/>
          <a:lstStyle>
            <a:lvl1pPr marL="0" indent="0">
              <a:buNone/>
              <a:defRPr>
                <a:latin typeface="Times New Roman" panose="02020603050405020304" pitchFamily="18" charset="0"/>
                <a:cs typeface="Times New Roman" panose="02020603050405020304" pitchFamily="18" charset="0"/>
              </a:defRPr>
            </a:lvl1pPr>
          </a:lstStyle>
          <a:p>
            <a:pPr lvl="0"/>
            <a:endParaRPr lang="en-US" dirty="0"/>
          </a:p>
        </p:txBody>
      </p:sp>
      <p:sp>
        <p:nvSpPr>
          <p:cNvPr id="10" name="Content Placeholder 8">
            <a:extLst>
              <a:ext uri="{FF2B5EF4-FFF2-40B4-BE49-F238E27FC236}">
                <a16:creationId xmlns:a16="http://schemas.microsoft.com/office/drawing/2014/main" id="{F641CCC3-3BAF-49BA-81A2-3696342DF5C5}"/>
              </a:ext>
            </a:extLst>
          </p:cNvPr>
          <p:cNvSpPr>
            <a:spLocks noGrp="1"/>
          </p:cNvSpPr>
          <p:nvPr>
            <p:ph sz="quarter" idx="20"/>
          </p:nvPr>
        </p:nvSpPr>
        <p:spPr>
          <a:xfrm>
            <a:off x="304800" y="5629955"/>
            <a:ext cx="8534400" cy="615085"/>
          </a:xfrm>
          <a:prstGeom prst="rect">
            <a:avLst/>
          </a:prstGeom>
        </p:spPr>
        <p:txBody>
          <a:bodyPr/>
          <a:lstStyle>
            <a:lvl1pPr marL="0" indent="0">
              <a:buNone/>
              <a:defRPr>
                <a:latin typeface="Times New Roman" panose="02020603050405020304" pitchFamily="18" charset="0"/>
                <a:cs typeface="Times New Roman" panose="02020603050405020304" pitchFamily="18"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41764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993345"/>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laceholder 6">
            <a:extLst>
              <a:ext uri="{FF2B5EF4-FFF2-40B4-BE49-F238E27FC236}">
                <a16:creationId xmlns:a16="http://schemas.microsoft.com/office/drawing/2014/main" id="{9C45D28D-E050-4820-AFD5-BCEEE93DFAD9}"/>
              </a:ext>
            </a:extLst>
          </p:cNvPr>
          <p:cNvSpPr>
            <a:spLocks noGrp="1"/>
          </p:cNvSpPr>
          <p:nvPr>
            <p:ph sz="quarter" idx="17"/>
          </p:nvPr>
        </p:nvSpPr>
        <p:spPr>
          <a:xfrm>
            <a:off x="304800" y="2897735"/>
            <a:ext cx="8534400" cy="946285"/>
          </a:xfrm>
          <a:prstGeom prst="rect">
            <a:avLst/>
          </a:prstGeom>
        </p:spPr>
        <p:txBody>
          <a:bodyPr/>
          <a:lstStyle>
            <a:lvl1pPr marL="0" indent="0">
              <a:buNone/>
              <a:defRPr>
                <a:latin typeface="Times New Roman" panose="02020603050405020304" pitchFamily="18" charset="0"/>
                <a:cs typeface="Times New Roman" panose="02020603050405020304" pitchFamily="18" charset="0"/>
              </a:defRPr>
            </a:lvl1pPr>
          </a:lstStyle>
          <a:p>
            <a:pPr lvl="0"/>
            <a:endParaRPr lang="en-US" dirty="0"/>
          </a:p>
        </p:txBody>
      </p:sp>
      <p:sp>
        <p:nvSpPr>
          <p:cNvPr id="9" name="Content Placeholder 8">
            <a:extLst>
              <a:ext uri="{FF2B5EF4-FFF2-40B4-BE49-F238E27FC236}">
                <a16:creationId xmlns:a16="http://schemas.microsoft.com/office/drawing/2014/main" id="{F641CCC3-3BAF-49BA-81A2-3696342DF5C5}"/>
              </a:ext>
            </a:extLst>
          </p:cNvPr>
          <p:cNvSpPr>
            <a:spLocks noGrp="1"/>
          </p:cNvSpPr>
          <p:nvPr>
            <p:ph sz="quarter" idx="18"/>
          </p:nvPr>
        </p:nvSpPr>
        <p:spPr>
          <a:xfrm>
            <a:off x="304800" y="3970460"/>
            <a:ext cx="8534400" cy="900545"/>
          </a:xfrm>
          <a:prstGeom prst="rect">
            <a:avLst/>
          </a:prstGeom>
        </p:spPr>
        <p:txBody>
          <a:bodyPr/>
          <a:lstStyle>
            <a:lvl1pPr marL="0" indent="0">
              <a:buNone/>
              <a:defRPr>
                <a:latin typeface="Times New Roman" panose="02020603050405020304" pitchFamily="18" charset="0"/>
                <a:cs typeface="Times New Roman" panose="02020603050405020304" pitchFamily="18" charset="0"/>
              </a:defRPr>
            </a:lvl1pPr>
          </a:lstStyle>
          <a:p>
            <a:pPr lvl="0"/>
            <a:endParaRPr lang="en-US" dirty="0"/>
          </a:p>
        </p:txBody>
      </p:sp>
      <p:sp>
        <p:nvSpPr>
          <p:cNvPr id="8" name="Content Placeholder 8">
            <a:extLst>
              <a:ext uri="{FF2B5EF4-FFF2-40B4-BE49-F238E27FC236}">
                <a16:creationId xmlns:a16="http://schemas.microsoft.com/office/drawing/2014/main" id="{F641CCC3-3BAF-49BA-81A2-3696342DF5C5}"/>
              </a:ext>
            </a:extLst>
          </p:cNvPr>
          <p:cNvSpPr>
            <a:spLocks noGrp="1"/>
          </p:cNvSpPr>
          <p:nvPr>
            <p:ph sz="quarter" idx="19"/>
          </p:nvPr>
        </p:nvSpPr>
        <p:spPr>
          <a:xfrm>
            <a:off x="304800" y="5022795"/>
            <a:ext cx="8534400" cy="900545"/>
          </a:xfrm>
          <a:prstGeom prst="rect">
            <a:avLst/>
          </a:prstGeom>
        </p:spPr>
        <p:txBody>
          <a:bodyPr/>
          <a:lstStyle>
            <a:lvl1pPr marL="0" indent="0">
              <a:buNone/>
              <a:defRPr>
                <a:latin typeface="Times New Roman" panose="02020603050405020304" pitchFamily="18" charset="0"/>
                <a:cs typeface="Times New Roman" panose="02020603050405020304" pitchFamily="18"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39331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6788667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Slide: Version A">
    <p:spTree>
      <p:nvGrpSpPr>
        <p:cNvPr id="1" name=""/>
        <p:cNvGrpSpPr/>
        <p:nvPr/>
      </p:nvGrpSpPr>
      <p:grpSpPr>
        <a:xfrm>
          <a:off x="0" y="0"/>
          <a:ext cx="0" cy="0"/>
          <a:chOff x="0" y="0"/>
          <a:chExt cx="0" cy="0"/>
        </a:xfrm>
      </p:grpSpPr>
      <p:sp>
        <p:nvSpPr>
          <p:cNvPr id="6" name="Title 1"/>
          <p:cNvSpPr>
            <a:spLocks noGrp="1"/>
          </p:cNvSpPr>
          <p:nvPr>
            <p:ph type="title"/>
          </p:nvPr>
        </p:nvSpPr>
        <p:spPr>
          <a:xfrm>
            <a:off x="304800" y="5410201"/>
            <a:ext cx="8534400" cy="380999"/>
          </a:xfrm>
          <a:prstGeom prst="rect">
            <a:avLst/>
          </a:prstGeom>
        </p:spPr>
        <p:txBody>
          <a:bodyPr/>
          <a:lstStyle>
            <a:lvl1pPr>
              <a:defRPr sz="2000">
                <a:latin typeface="Times New Roman" charset="0"/>
                <a:ea typeface="Times New Roman" charset="0"/>
                <a:cs typeface="Times New Roman" charset="0"/>
              </a:defRPr>
            </a:lvl1pPr>
          </a:lstStyle>
          <a:p>
            <a:r>
              <a:rPr lang="en-US" dirty="0"/>
              <a:t>Click to edit Master title style</a:t>
            </a:r>
          </a:p>
        </p:txBody>
      </p:sp>
      <p:sp>
        <p:nvSpPr>
          <p:cNvPr id="5" name="Content Placeholder 2"/>
          <p:cNvSpPr>
            <a:spLocks noGrp="1"/>
          </p:cNvSpPr>
          <p:nvPr>
            <p:ph idx="1"/>
          </p:nvPr>
        </p:nvSpPr>
        <p:spPr>
          <a:xfrm>
            <a:off x="304800" y="609601"/>
            <a:ext cx="8534400" cy="4726179"/>
          </a:xfrm>
          <a:prstGeom prst="rect">
            <a:avLst/>
          </a:prstGeom>
        </p:spPr>
        <p:txBody>
          <a:bodyPr/>
          <a:lstStyle>
            <a:lvl1pPr marL="0" indent="0">
              <a:buNone/>
              <a:defRPr b="0" i="0">
                <a:latin typeface="Times New Roman" charset="0"/>
                <a:ea typeface="Times New Roman" charset="0"/>
                <a:cs typeface="Times New Roman" charset="0"/>
              </a:defRPr>
            </a:lvl1pPr>
          </a:lstStyle>
          <a:p>
            <a:pPr lvl="0"/>
            <a:endParaRPr lang="en-US" dirty="0"/>
          </a:p>
        </p:txBody>
      </p:sp>
      <p:sp>
        <p:nvSpPr>
          <p:cNvPr id="8" name="Content Placeholder 7"/>
          <p:cNvSpPr>
            <a:spLocks noGrp="1"/>
          </p:cNvSpPr>
          <p:nvPr>
            <p:ph sz="quarter" idx="12"/>
          </p:nvPr>
        </p:nvSpPr>
        <p:spPr>
          <a:xfrm>
            <a:off x="304800" y="5791200"/>
            <a:ext cx="8534400" cy="457199"/>
          </a:xfrm>
          <a:prstGeom prst="rect">
            <a:avLst/>
          </a:prstGeom>
        </p:spPr>
        <p:txBody>
          <a:bodyPr/>
          <a:lstStyle>
            <a:lvl1pPr marL="0" indent="0">
              <a:buNone/>
              <a:defRPr sz="2000" b="0" i="0">
                <a:latin typeface="Times New Roman" charset="0"/>
                <a:ea typeface="Times New Roman" charset="0"/>
                <a:cs typeface="Times New Roman" charset="0"/>
              </a:defRPr>
            </a:lvl1pPr>
          </a:lstStyle>
          <a:p>
            <a:pPr lvl="0"/>
            <a:endParaRPr lang="en-US" dirty="0"/>
          </a:p>
        </p:txBody>
      </p:sp>
      <p:sp>
        <p:nvSpPr>
          <p:cNvPr id="4" name="Slide Number Placeholder 3"/>
          <p:cNvSpPr>
            <a:spLocks noGrp="1"/>
          </p:cNvSpPr>
          <p:nvPr>
            <p:ph type="sldNum" sz="quarter" idx="11"/>
          </p:nvPr>
        </p:nvSpPr>
        <p:spPr>
          <a:xfrm>
            <a:off x="6457950" y="6356350"/>
            <a:ext cx="2381250" cy="365125"/>
          </a:xfrm>
        </p:spPr>
        <p:txBody>
          <a:bodyPr/>
          <a:lstStyle/>
          <a:p>
            <a:fld id="{43DD970A-8A59-5645-997B-8F1EF841716D}" type="slidenum">
              <a:rPr lang="en-US" smtClean="0"/>
              <a:pPr/>
              <a:t>‹#›</a:t>
            </a:fld>
            <a:endParaRPr lang="en-US" dirty="0"/>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521057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Image Slide: Version B">
    <p:spTree>
      <p:nvGrpSpPr>
        <p:cNvPr id="1" name=""/>
        <p:cNvGrpSpPr/>
        <p:nvPr/>
      </p:nvGrpSpPr>
      <p:grpSpPr>
        <a:xfrm>
          <a:off x="0" y="0"/>
          <a:ext cx="0" cy="0"/>
          <a:chOff x="0" y="0"/>
          <a:chExt cx="0" cy="0"/>
        </a:xfrm>
      </p:grpSpPr>
      <p:sp>
        <p:nvSpPr>
          <p:cNvPr id="2" name="Title 1"/>
          <p:cNvSpPr>
            <a:spLocks noGrp="1"/>
          </p:cNvSpPr>
          <p:nvPr>
            <p:ph type="title"/>
          </p:nvPr>
        </p:nvSpPr>
        <p:spPr>
          <a:xfrm>
            <a:off x="304800" y="5961253"/>
            <a:ext cx="8534400" cy="320675"/>
          </a:xfrm>
          <a:prstGeom prst="rect">
            <a:avLst/>
          </a:prstGeom>
        </p:spPr>
        <p:txBody>
          <a:bodyPr/>
          <a:lstStyle>
            <a:lvl1pPr algn="ctr">
              <a:defRPr>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a:xfrm>
            <a:off x="304800" y="609601"/>
            <a:ext cx="8534400" cy="5277230"/>
          </a:xfrm>
          <a:prstGeom prst="rect">
            <a:avLst/>
          </a:prstGeom>
        </p:spPr>
        <p:txBody>
          <a:bodyPr/>
          <a:lstStyle>
            <a:lvl1pPr marL="0" indent="0">
              <a:buNone/>
              <a:defRPr b="0" i="0">
                <a:latin typeface="Times New Roman" charset="0"/>
                <a:ea typeface="Times New Roman" charset="0"/>
                <a:cs typeface="Times New Roman" charset="0"/>
              </a:defRPr>
            </a:lvl1pPr>
          </a:lstStyle>
          <a:p>
            <a:pPr lvl="0"/>
            <a:endParaRPr lang="en-US" dirty="0"/>
          </a:p>
        </p:txBody>
      </p:sp>
      <p:sp>
        <p:nvSpPr>
          <p:cNvPr id="6" name="Slide Number Placeholder 5"/>
          <p:cNvSpPr>
            <a:spLocks noGrp="1"/>
          </p:cNvSpPr>
          <p:nvPr>
            <p:ph type="sldNum" sz="quarter" idx="12"/>
          </p:nvPr>
        </p:nvSpPr>
        <p:spPr>
          <a:xfrm>
            <a:off x="6457950" y="6356350"/>
            <a:ext cx="2381250" cy="365125"/>
          </a:xfrm>
        </p:spPr>
        <p:txBody>
          <a:bodyPr/>
          <a:lstStyle/>
          <a:p>
            <a:fld id="{43DD970A-8A59-5645-997B-8F1EF841716D}" type="slidenum">
              <a:rPr lang="en-US" smtClean="0"/>
              <a:pPr/>
              <a:t>‹#›</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7168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Outline: Version B">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BL 2-col"/>
          <p:cNvSpPr>
            <a:spLocks noGrp="1"/>
          </p:cNvSpPr>
          <p:nvPr>
            <p:ph sz="quarter" idx="12" hasCustomPrompt="1"/>
          </p:nvPr>
        </p:nvSpPr>
        <p:spPr>
          <a:xfrm>
            <a:off x="304800" y="1752600"/>
            <a:ext cx="8534400" cy="4419600"/>
          </a:xfrm>
          <a:prstGeom prst="rect">
            <a:avLst/>
          </a:prstGeom>
        </p:spPr>
        <p:txBody>
          <a:bodyPr numCol="2" spcCol="548640"/>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Two-Column</a:t>
            </a:r>
          </a:p>
          <a:p>
            <a:pPr lvl="0"/>
            <a:r>
              <a:rPr lang="en-US" dirty="0"/>
              <a:t>This Outline Has No Sub-lists</a:t>
            </a:r>
          </a:p>
          <a:p>
            <a:pPr lvl="0"/>
            <a:r>
              <a:rPr lang="en-US" dirty="0"/>
              <a:t>This List Is Bulleted</a:t>
            </a:r>
          </a:p>
          <a:p>
            <a:pPr lvl="0"/>
            <a:r>
              <a:rPr lang="en-US" dirty="0"/>
              <a:t>The Outline Slide Has A Footer</a:t>
            </a:r>
          </a:p>
          <a:p>
            <a:pPr lvl="0"/>
            <a:r>
              <a:rPr lang="en-US" dirty="0"/>
              <a:t>Outline Items Usually Have No Ending Punctuation</a:t>
            </a:r>
          </a:p>
          <a:p>
            <a:pPr lvl="0"/>
            <a:r>
              <a:rPr lang="en-US" dirty="0"/>
              <a:t>This is Another Heading</a:t>
            </a:r>
          </a:p>
          <a:p>
            <a:pPr lvl="0"/>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p:txBody>
      </p:sp>
      <p:sp>
        <p:nvSpPr>
          <p:cNvPr id="7" name="Slide Number Placeholder 6"/>
          <p:cNvSpPr>
            <a:spLocks noGrp="1"/>
          </p:cNvSpPr>
          <p:nvPr>
            <p:ph type="sldNum" sz="quarter" idx="14"/>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99360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Outline: Version C1 (single#)">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2"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Numbered</a:t>
            </a:r>
          </a:p>
          <a:p>
            <a:pPr lvl="0"/>
            <a:r>
              <a:rPr lang="en-US" dirty="0"/>
              <a:t>The Outline Slide Has a Footer</a:t>
            </a:r>
          </a:p>
          <a:p>
            <a:pPr lvl="0"/>
            <a:r>
              <a:rPr lang="en-US" dirty="0"/>
              <a:t>Outline Items Usually Have No Ending Punctuation</a:t>
            </a:r>
          </a:p>
        </p:txBody>
      </p:sp>
      <p:sp>
        <p:nvSpPr>
          <p:cNvPr id="7" name="Slide Number Placeholder 6"/>
          <p:cNvSpPr>
            <a:spLocks noGrp="1"/>
          </p:cNvSpPr>
          <p:nvPr>
            <p:ph type="sldNum" sz="quarter" idx="14"/>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786427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Outline: Version C2 (double#)">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10" name="COBNL"/>
          <p:cNvSpPr>
            <a:spLocks noGrp="1"/>
          </p:cNvSpPr>
          <p:nvPr>
            <p:ph sz="quarter" idx="14" hasCustomPrompt="1"/>
          </p:nvPr>
        </p:nvSpPr>
        <p:spPr>
          <a:xfrm>
            <a:off x="304800" y="1752600"/>
            <a:ext cx="8534400" cy="4114800"/>
          </a:xfrm>
          <a:prstGeom prst="rect">
            <a:avLst/>
          </a:prstGeom>
        </p:spPr>
        <p:txBody>
          <a:bodyPr/>
          <a:lstStyle>
            <a:lvl1pPr marL="803275" indent="-803275">
              <a:buNone/>
              <a:tabLst/>
              <a:defRPr sz="2800" b="0" i="0" baseline="0">
                <a:latin typeface="Times New Roman" charset="0"/>
                <a:ea typeface="Times New Roman" charset="0"/>
                <a:cs typeface="Times New Roman" charset="0"/>
              </a:defRPr>
            </a:lvl1pPr>
          </a:lstStyle>
          <a:p>
            <a:pPr lvl="0"/>
            <a:r>
              <a:rPr lang="en-US" dirty="0"/>
              <a:t>1.1	This Is a Sample Outline for One-Column and Double-numbered</a:t>
            </a:r>
          </a:p>
          <a:p>
            <a:pPr lvl="0"/>
            <a:r>
              <a:rPr lang="en-US" dirty="0"/>
              <a:t>1.2	It is One-column Only</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10.6	Outline Items Usually Have No Ending Punctuation</a:t>
            </a:r>
          </a:p>
        </p:txBody>
      </p:sp>
      <p:sp>
        <p:nvSpPr>
          <p:cNvPr id="8" name="Slide Number Placeholder 7"/>
          <p:cNvSpPr>
            <a:spLocks noGrp="1"/>
          </p:cNvSpPr>
          <p:nvPr>
            <p:ph type="sldNum" sz="quarter" idx="16"/>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5"/>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12357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Outline: Version D">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8" name="COBBL"/>
          <p:cNvSpPr>
            <a:spLocks noGrp="1"/>
          </p:cNvSpPr>
          <p:nvPr>
            <p:ph sz="quarter" idx="12" hasCustomPrompt="1"/>
          </p:nvPr>
        </p:nvSpPr>
        <p:spPr>
          <a:xfrm>
            <a:off x="304800" y="1752600"/>
            <a:ext cx="8534400" cy="4495800"/>
          </a:xfrm>
          <a:prstGeom prst="rect">
            <a:avLst/>
          </a:prstGeom>
        </p:spPr>
        <p:txBody>
          <a:bodyPr/>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Times New Roman" charset="0"/>
                <a:ea typeface="Times New Roman" charset="0"/>
                <a:cs typeface="Times New Roman" charset="0"/>
              </a:defRPr>
            </a:lvl1pPr>
            <a:lvl2pPr marL="621792" marR="0" indent="-320040" algn="l" defTabSz="914400" rtl="0" eaLnBrk="1" fontAlgn="auto" latinLnBrk="0" hangingPunct="1">
              <a:lnSpc>
                <a:spcPct val="90000"/>
              </a:lnSpc>
              <a:spcBef>
                <a:spcPts val="500"/>
              </a:spcBef>
              <a:spcAft>
                <a:spcPts val="0"/>
              </a:spcAft>
              <a:buClr>
                <a:schemeClr val="accent2"/>
              </a:buClr>
              <a:buSzPct val="80000"/>
              <a:buFont typeface="Courier New" charset="0"/>
              <a:buChar char="o"/>
              <a:tabLst/>
              <a:defRPr sz="2400" b="0" i="0" baseline="0">
                <a:latin typeface="Times New Roman" charset="0"/>
                <a:ea typeface="Times New Roman" charset="0"/>
                <a:cs typeface="Times New Roman"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1-Column </a:t>
            </a:r>
          </a:p>
          <a:p>
            <a:pPr lvl="1"/>
            <a:r>
              <a:rPr lang="en-US" dirty="0"/>
              <a:t>It Has H2s</a:t>
            </a:r>
          </a:p>
          <a:p>
            <a:pPr lvl="0"/>
            <a:r>
              <a:rPr lang="en-US" dirty="0"/>
              <a:t>It Is One-column Only</a:t>
            </a:r>
          </a:p>
          <a:p>
            <a:pPr lvl="1"/>
            <a:r>
              <a:rPr lang="en-US" dirty="0"/>
              <a:t>It Will Probably Not Have Art</a:t>
            </a:r>
          </a:p>
          <a:p>
            <a:pPr lvl="0"/>
            <a:r>
              <a:rPr lang="en-US" dirty="0"/>
              <a:t>This Is a Bulleted List</a:t>
            </a:r>
          </a:p>
          <a:p>
            <a:pPr lvl="1"/>
            <a:r>
              <a:rPr lang="en-US" dirty="0"/>
              <a:t>Make Sure That Any Links Included Here, for Any Reason, Have Descriptive Hyperlinks</a:t>
            </a:r>
          </a:p>
          <a:p>
            <a:pPr lvl="0"/>
            <a:r>
              <a:rPr lang="en-US" dirty="0"/>
              <a:t>Outline Items Usually Have No Ending Punctuation</a:t>
            </a:r>
          </a:p>
          <a:p>
            <a:pPr lvl="1"/>
            <a:r>
              <a:rPr lang="en-US" dirty="0"/>
              <a:t>There is a Footer</a:t>
            </a:r>
          </a:p>
        </p:txBody>
      </p:sp>
      <p:sp>
        <p:nvSpPr>
          <p:cNvPr id="4" name="Slide Number Placeholder 3"/>
          <p:cNvSpPr>
            <a:spLocks noGrp="1"/>
          </p:cNvSpPr>
          <p:nvPr>
            <p:ph type="sldNum" sz="quarter" idx="11"/>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837909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Outline: Version E1 (single#)">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419600"/>
          </a:xfrm>
          <a:prstGeom prst="rect">
            <a:avLst/>
          </a:prstGeom>
        </p:spPr>
        <p:txBody>
          <a:bodyPr/>
          <a:lstStyle>
            <a:lvl1pPr marL="465138" indent="-465138">
              <a:buClr>
                <a:schemeClr val="accent2"/>
              </a:buClr>
              <a:buFont typeface="+mj-lt"/>
              <a:buAutoNum type="arabicPeriod"/>
              <a:tabLst/>
              <a:defRPr sz="2800" b="0" i="0" baseline="0">
                <a:latin typeface="Times New Roman" charset="0"/>
                <a:ea typeface="Times New Roman" charset="0"/>
                <a:cs typeface="Times New Roman" charset="0"/>
              </a:defRPr>
            </a:lvl1pPr>
            <a:lvl2pPr marL="803275" indent="-282575">
              <a:buClr>
                <a:schemeClr val="accent2"/>
              </a:buClr>
              <a:tabLst/>
              <a:defRPr sz="2400" b="0" i="0" baseline="0">
                <a:latin typeface="Times New Roman" charset="0"/>
                <a:ea typeface="Times New Roman" charset="0"/>
                <a:cs typeface="Times New Roman"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This Is a Sample Outline for One-Column and single number</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263432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Outline: Version E2 (double#)">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343400"/>
          </a:xfrm>
          <a:prstGeom prst="rect">
            <a:avLst/>
          </a:prstGeom>
        </p:spPr>
        <p:txBody>
          <a:bodyPr/>
          <a:lstStyle>
            <a:lvl1pPr marL="803275" indent="-803275">
              <a:buNone/>
              <a:tabLst/>
              <a:defRPr sz="2800" b="0" i="0" baseline="0">
                <a:latin typeface="Times New Roman" charset="0"/>
                <a:ea typeface="Times New Roman" charset="0"/>
                <a:cs typeface="Times New Roman" charset="0"/>
              </a:defRPr>
            </a:lvl1pPr>
            <a:lvl2pPr marL="1143000" indent="-292608">
              <a:buClr>
                <a:schemeClr val="accent2"/>
              </a:buClr>
              <a:defRPr sz="2400" b="0" i="0" baseline="0">
                <a:latin typeface="Times New Roman" charset="0"/>
                <a:ea typeface="Times New Roman" charset="0"/>
                <a:cs typeface="Times New Roman" charset="0"/>
              </a:defRPr>
            </a:lvl2pPr>
            <a:lvl3pPr marL="1143000" marR="0" indent="-292608"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1.1	This Is a Sample Outline for One-Column and Double-numbered</a:t>
            </a:r>
          </a:p>
          <a:p>
            <a:pPr lvl="1"/>
            <a:r>
              <a:rPr lang="en-US" dirty="0"/>
              <a:t>The H2 Level Does Not Have a Number</a:t>
            </a:r>
          </a:p>
          <a:p>
            <a:pPr lvl="2"/>
            <a:r>
              <a:rPr lang="en-US" dirty="0"/>
              <a:t>One of the Subheadings May Be a Special Feature </a:t>
            </a:r>
          </a:p>
          <a:p>
            <a:pPr lvl="0"/>
            <a:r>
              <a:rPr lang="en-US" dirty="0"/>
              <a:t>10.2	This Outline Has Two Levels</a:t>
            </a:r>
          </a:p>
          <a:p>
            <a:pPr lvl="1"/>
            <a:r>
              <a:rPr lang="en-US" dirty="0"/>
              <a:t>Outline Items Usually Have No Ending Punctuation</a:t>
            </a:r>
          </a:p>
          <a:p>
            <a:pPr lvl="2"/>
            <a:r>
              <a:rPr lang="en-US" dirty="0"/>
              <a:t>Special Feature </a:t>
            </a:r>
          </a:p>
        </p:txBody>
      </p:sp>
      <p:sp>
        <p:nvSpPr>
          <p:cNvPr id="4" name="Slide Number Placeholder 3"/>
          <p:cNvSpPr>
            <a:spLocks noGrp="1"/>
          </p:cNvSpPr>
          <p:nvPr>
            <p:ph type="sldNum" sz="quarter" idx="11"/>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042655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6.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04800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3880275"/>
      </p:ext>
    </p:extLst>
  </p:cSld>
  <p:clrMap bg1="lt1" tx1="dk1" bg2="lt2" tx2="dk2" accent1="accent1" accent2="accent2" accent3="accent3" accent4="accent4" accent5="accent5" accent6="accent6" hlink="hlink" folHlink="folHlink"/>
  <p:sldLayoutIdLst>
    <p:sldLayoutId id="2147483940" r:id="rId1"/>
    <p:sldLayoutId id="2147483941" r:id="rId2"/>
  </p:sldLayoutIdLst>
  <p:hf hdr="0" ftr="0" dt="0"/>
  <p:txStyles>
    <p:titleStyle>
      <a:lvl1pPr algn="ctr" defTabSz="914400" rtl="0" eaLnBrk="1" latinLnBrk="0" hangingPunct="1">
        <a:lnSpc>
          <a:spcPct val="90000"/>
        </a:lnSpc>
        <a:spcBef>
          <a:spcPct val="0"/>
        </a:spcBef>
        <a:buNone/>
        <a:defRPr sz="1100" kern="1200">
          <a:solidFill>
            <a:schemeClr val="tx1"/>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0"/>
            <a:ext cx="8534400" cy="838198"/>
          </a:xfrm>
          <a:prstGeom prst="rect">
            <a:avLst/>
          </a:prstGeom>
        </p:spPr>
        <p:txBody>
          <a:bodyPr vert="horz" lIns="91440" tIns="45720" rIns="91440" bIns="45720" rtlCol="0" anchor="t">
            <a:normAutofit/>
          </a:bodyPr>
          <a:lstStyle/>
          <a:p>
            <a:r>
              <a:rPr lang="en-US" dirty="0"/>
              <a:t>Click to edit Master title style</a:t>
            </a:r>
          </a:p>
        </p:txBody>
      </p:sp>
      <p:sp>
        <p:nvSpPr>
          <p:cNvPr id="16" name="Rectangle 15"/>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charset="0"/>
                <a:ea typeface="Source Sans Pro" charset="0"/>
                <a:cs typeface="Source Sans Pro" charset="0"/>
              </a:defRPr>
            </a:lvl1pPr>
          </a:lstStyle>
          <a:p>
            <a:fld id="{67B19427-F580-D146-B60E-4CADEE75497F}" type="slidenum">
              <a:rPr lang="en-US" smtClean="0"/>
              <a:pPr/>
              <a:t>‹#›</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611586285"/>
      </p:ext>
    </p:extLst>
  </p:cSld>
  <p:clrMap bg1="lt1" tx1="dk1" bg2="lt2" tx2="dk2" accent1="accent1" accent2="accent2" accent3="accent3" accent4="accent4" accent5="accent5" accent6="accent6" hlink="hlink" folHlink="folHlink"/>
  <p:sldLayoutIdLst>
    <p:sldLayoutId id="2147483937" r:id="rId1"/>
    <p:sldLayoutId id="2147483942" r:id="rId2"/>
    <p:sldLayoutId id="2147483956" r:id="rId3"/>
    <p:sldLayoutId id="2147483955" r:id="rId4"/>
    <p:sldLayoutId id="2147483957" r:id="rId5"/>
    <p:sldLayoutId id="2147483959" r:id="rId6"/>
    <p:sldLayoutId id="2147483958" r:id="rId7"/>
    <p:sldLayoutId id="2147483960" r:id="rId8"/>
    <p:sldLayoutId id="2147483961" r:id="rId9"/>
    <p:sldLayoutId id="2147483962" r:id="rId10"/>
    <p:sldLayoutId id="2147483963" r:id="rId11"/>
  </p:sldLayoutIdLst>
  <p:hf hdr="0" ftr="0" dt="0"/>
  <p:txStyles>
    <p:titleStyle>
      <a:lvl1pPr algn="l" defTabSz="914400" rtl="0" eaLnBrk="1" latinLnBrk="0" hangingPunct="1">
        <a:lnSpc>
          <a:spcPct val="90000"/>
        </a:lnSpc>
        <a:spcBef>
          <a:spcPct val="0"/>
        </a:spcBef>
        <a:buNone/>
        <a:defRPr sz="4400" b="1" i="0" kern="1200">
          <a:solidFill>
            <a:schemeClr val="accent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1066800"/>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811935529"/>
      </p:ext>
    </p:extLst>
  </p:cSld>
  <p:clrMap bg1="lt1" tx1="dk1" bg2="lt2" tx2="dk2" accent1="accent1" accent2="accent2" accent3="accent3" accent4="accent4" accent5="accent5" accent6="accent6" hlink="hlink" folHlink="folHlink"/>
  <p:sldLayoutIdLst>
    <p:sldLayoutId id="2147483944" r:id="rId1"/>
    <p:sldLayoutId id="2147483964" r:id="rId2"/>
  </p:sldLayoutIdLst>
  <p:hf hdr="0" ftr="0" dt="0"/>
  <p:txStyles>
    <p:titleStyle>
      <a:lvl1pPr algn="l" defTabSz="914400" rtl="0" eaLnBrk="1" latinLnBrk="0" hangingPunct="1">
        <a:lnSpc>
          <a:spcPct val="90000"/>
        </a:lnSpc>
        <a:spcBef>
          <a:spcPct val="0"/>
        </a:spcBef>
        <a:buNone/>
        <a:defRPr sz="4000" b="1" i="0" kern="1200">
          <a:solidFill>
            <a:schemeClr val="accent2"/>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838197"/>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33219470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94" r:id="rId3"/>
  </p:sldLayoutIdLst>
  <p:hf hdr="0" ftr="0" dt="0"/>
  <p:txStyles>
    <p:titleStyle>
      <a:lvl1pPr algn="l" defTabSz="914400" rtl="0" eaLnBrk="1" latinLnBrk="0" hangingPunct="1">
        <a:lnSpc>
          <a:spcPct val="90000"/>
        </a:lnSpc>
        <a:spcBef>
          <a:spcPct val="0"/>
        </a:spcBef>
        <a:buNone/>
        <a:defRPr sz="4000" b="1" i="0" kern="1200">
          <a:solidFill>
            <a:schemeClr val="accent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2"/>
            <a:ext cx="8534400" cy="838198"/>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616953850"/>
      </p:ext>
    </p:extLst>
  </p:cSld>
  <p:clrMap bg1="lt1" tx1="dk1" bg2="lt2" tx2="dk2" accent1="accent1" accent2="accent2" accent3="accent3" accent4="accent4" accent5="accent5" accent6="accent6" hlink="hlink" folHlink="folHlink"/>
  <p:sldLayoutIdLst>
    <p:sldLayoutId id="2147483969" r:id="rId1"/>
    <p:sldLayoutId id="2147483970" r:id="rId2"/>
  </p:sldLayoutIdLst>
  <p:hf hdr="0" ftr="0" dt="0"/>
  <p:txStyles>
    <p:titleStyle>
      <a:lvl1pPr algn="l" defTabSz="914400" rtl="0" eaLnBrk="1" latinLnBrk="0" hangingPunct="1">
        <a:lnSpc>
          <a:spcPct val="90000"/>
        </a:lnSpc>
        <a:spcBef>
          <a:spcPct val="0"/>
        </a:spcBef>
        <a:buNone/>
        <a:defRPr sz="4000" b="1" i="0" kern="1200">
          <a:solidFill>
            <a:schemeClr val="accent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838198"/>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302625734"/>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91" r:id="rId3"/>
    <p:sldLayoutId id="2147484004" r:id="rId4"/>
    <p:sldLayoutId id="2147483997" r:id="rId5"/>
    <p:sldLayoutId id="2147483974" r:id="rId6"/>
    <p:sldLayoutId id="2147483975" r:id="rId7"/>
    <p:sldLayoutId id="2147484000" r:id="rId8"/>
    <p:sldLayoutId id="2147484003" r:id="rId9"/>
    <p:sldLayoutId id="2147484002" r:id="rId10"/>
    <p:sldLayoutId id="2147484005" r:id="rId11"/>
    <p:sldLayoutId id="2147484006" r:id="rId12"/>
    <p:sldLayoutId id="2147484007" r:id="rId13"/>
    <p:sldLayoutId id="2147484008" r:id="rId14"/>
  </p:sldLayoutIdLst>
  <p:hf hdr="0" ftr="0" dt="0"/>
  <p:txStyles>
    <p:titleStyle>
      <a:lvl1pPr algn="l" defTabSz="914400" rtl="0" eaLnBrk="1" latinLnBrk="0" hangingPunct="1">
        <a:lnSpc>
          <a:spcPct val="90000"/>
        </a:lnSpc>
        <a:spcBef>
          <a:spcPct val="0"/>
        </a:spcBef>
        <a:buNone/>
        <a:defRPr sz="4000" b="1" i="0" kern="1200">
          <a:solidFill>
            <a:schemeClr val="accent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ea typeface="Times New Roman" charset="0"/>
                <a:cs typeface="Times New Roman" charset="0"/>
              </a:defRPr>
            </a:lvl1pPr>
          </a:lstStyle>
          <a:p>
            <a:endParaRPr lang="en-US" dirty="0"/>
          </a:p>
        </p:txBody>
      </p:sp>
      <p:sp>
        <p:nvSpPr>
          <p:cNvPr id="6" name="Slide Number Placeholder 5"/>
          <p:cNvSpPr>
            <a:spLocks noGrp="1"/>
          </p:cNvSpPr>
          <p:nvPr>
            <p:ph type="sldNum" sz="quarter" idx="4"/>
          </p:nvPr>
        </p:nvSpPr>
        <p:spPr>
          <a:xfrm>
            <a:off x="6457950" y="6356350"/>
            <a:ext cx="245745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ea typeface="Times New Roman" charset="0"/>
                <a:cs typeface="Times New Roman" charset="0"/>
              </a:defRPr>
            </a:lvl1pPr>
          </a:lstStyle>
          <a:p>
            <a:fld id="{43DD970A-8A59-5645-997B-8F1EF841716D}" type="slidenum">
              <a:rPr lang="en-US" smtClean="0"/>
              <a:pPr/>
              <a:t>‹#›</a:t>
            </a:fld>
            <a:endParaRPr lang="en-US" dirty="0"/>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740712"/>
      </p:ext>
    </p:extLst>
  </p:cSld>
  <p:clrMap bg1="lt1" tx1="dk1" bg2="lt2" tx2="dk2" accent1="accent1" accent2="accent2" accent3="accent3" accent4="accent4" accent5="accent5" accent6="accent6" hlink="hlink" folHlink="folHlink"/>
  <p:sldLayoutIdLst>
    <p:sldLayoutId id="2147483988" r:id="rId1"/>
    <p:sldLayoutId id="2147483978" r:id="rId2"/>
  </p:sldLayoutIdLst>
  <p:hf hdr="0" ftr="0" dt="0"/>
  <p:txStyles>
    <p:titleStyle>
      <a:lvl1pPr algn="l" defTabSz="914400" rtl="0" eaLnBrk="1" latinLnBrk="0" hangingPunct="1">
        <a:lnSpc>
          <a:spcPct val="90000"/>
        </a:lnSpc>
        <a:spcBef>
          <a:spcPct val="0"/>
        </a:spcBef>
        <a:buNone/>
        <a:defRPr sz="1600" b="0" i="0" kern="1200">
          <a:solidFill>
            <a:schemeClr val="tx1"/>
          </a:solidFill>
          <a:latin typeface="STIX" charset="0"/>
          <a:ea typeface="STIX" charset="0"/>
          <a:cs typeface="STIX"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3.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3.xml"/><Relationship Id="rId1" Type="http://schemas.openxmlformats.org/officeDocument/2006/relationships/vmlDrawing" Target="../drawings/vmlDrawing6.vml"/><Relationship Id="rId6" Type="http://schemas.openxmlformats.org/officeDocument/2006/relationships/image" Target="../media/image14.wmf"/><Relationship Id="rId5" Type="http://schemas.openxmlformats.org/officeDocument/2006/relationships/oleObject" Target="../embeddings/oleObject11.bin"/><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vmlDrawing" Target="../drawings/vmlDrawing7.vml"/><Relationship Id="rId6" Type="http://schemas.openxmlformats.org/officeDocument/2006/relationships/image" Target="../media/image2.wmf"/><Relationship Id="rId5" Type="http://schemas.openxmlformats.org/officeDocument/2006/relationships/oleObject" Target="../embeddings/oleObject12.bin"/><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xml"/><Relationship Id="rId7" Type="http://schemas.openxmlformats.org/officeDocument/2006/relationships/image" Target="../media/image16.png"/><Relationship Id="rId2" Type="http://schemas.openxmlformats.org/officeDocument/2006/relationships/slideLayout" Target="../slideLayouts/slideLayout23.xml"/><Relationship Id="rId1" Type="http://schemas.openxmlformats.org/officeDocument/2006/relationships/vmlDrawing" Target="../drawings/vmlDrawing8.vml"/><Relationship Id="rId6" Type="http://schemas.openxmlformats.org/officeDocument/2006/relationships/image" Target="../media/image15.png"/><Relationship Id="rId5" Type="http://schemas.openxmlformats.org/officeDocument/2006/relationships/image" Target="../media/image2.wmf"/><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slideLayout" Target="../slideLayouts/slideLayout34.xml"/><Relationship Id="rId1" Type="http://schemas.openxmlformats.org/officeDocument/2006/relationships/vmlDrawing" Target="../drawings/vmlDrawing9.vml"/><Relationship Id="rId6" Type="http://schemas.openxmlformats.org/officeDocument/2006/relationships/image" Target="../media/image18.jpeg"/><Relationship Id="rId5" Type="http://schemas.openxmlformats.org/officeDocument/2006/relationships/image" Target="../media/image17.w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34.xml"/><Relationship Id="rId1" Type="http://schemas.openxmlformats.org/officeDocument/2006/relationships/vmlDrawing" Target="../drawings/vmlDrawing10.v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11.vml"/><Relationship Id="rId4" Type="http://schemas.openxmlformats.org/officeDocument/2006/relationships/image" Target="../media/image20.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21.bin"/><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25.wmf"/><Relationship Id="rId2" Type="http://schemas.openxmlformats.org/officeDocument/2006/relationships/slideLayout" Target="../slideLayouts/slideLayout32.xml"/><Relationship Id="rId1" Type="http://schemas.openxmlformats.org/officeDocument/2006/relationships/vmlDrawing" Target="../drawings/vmlDrawing12.vml"/><Relationship Id="rId6" Type="http://schemas.openxmlformats.org/officeDocument/2006/relationships/image" Target="../media/image22.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9.bin"/><Relationship Id="rId14" Type="http://schemas.openxmlformats.org/officeDocument/2006/relationships/image" Target="../media/image26.wmf"/></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2.xml"/><Relationship Id="rId1" Type="http://schemas.openxmlformats.org/officeDocument/2006/relationships/vmlDrawing" Target="../drawings/vmlDrawing13.vml"/><Relationship Id="rId4" Type="http://schemas.openxmlformats.org/officeDocument/2006/relationships/image" Target="../media/image2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vmlDrawing" Target="../drawings/vmlDrawing14.vml"/><Relationship Id="rId6" Type="http://schemas.openxmlformats.org/officeDocument/2006/relationships/image" Target="../media/image16.png"/><Relationship Id="rId5" Type="http://schemas.openxmlformats.org/officeDocument/2006/relationships/image" Target="../media/image2.wmf"/><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5.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5.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D7B39C-BF00-4F13-B06E-082B0BDAE183}"/>
              </a:ext>
            </a:extLst>
          </p:cNvPr>
          <p:cNvSpPr>
            <a:spLocks noGrp="1"/>
          </p:cNvSpPr>
          <p:nvPr>
            <p:ph sz="quarter" idx="19"/>
          </p:nvPr>
        </p:nvSpPr>
        <p:spPr>
          <a:xfrm>
            <a:off x="152400" y="152400"/>
            <a:ext cx="8839200" cy="533400"/>
          </a:xfrm>
        </p:spPr>
        <p:txBody>
          <a:bodyPr/>
          <a:lstStyle/>
          <a:p>
            <a:r>
              <a:rPr lang="en-US" dirty="0"/>
              <a:t>Sections 5.2 – 5.3 </a:t>
            </a:r>
          </a:p>
        </p:txBody>
      </p:sp>
      <p:sp>
        <p:nvSpPr>
          <p:cNvPr id="3" name="Content Placeholder 2">
            <a:extLst>
              <a:ext uri="{FF2B5EF4-FFF2-40B4-BE49-F238E27FC236}">
                <a16:creationId xmlns:a16="http://schemas.microsoft.com/office/drawing/2014/main" id="{AED7E4D3-8A97-4719-BC9B-B3AFE3509321}"/>
              </a:ext>
            </a:extLst>
          </p:cNvPr>
          <p:cNvSpPr>
            <a:spLocks noGrp="1"/>
          </p:cNvSpPr>
          <p:nvPr>
            <p:ph sz="quarter" idx="20"/>
          </p:nvPr>
        </p:nvSpPr>
        <p:spPr>
          <a:xfrm>
            <a:off x="335423" y="685800"/>
            <a:ext cx="8839200" cy="2286000"/>
          </a:xfrm>
        </p:spPr>
        <p:txBody>
          <a:bodyPr/>
          <a:lstStyle/>
          <a:p>
            <a:r>
              <a:rPr lang="en-US" sz="3200" b="1" dirty="0"/>
              <a:t>Probability Distributions of a Discrete Random Variable (DRV)</a:t>
            </a:r>
          </a:p>
          <a:p>
            <a:r>
              <a:rPr lang="en-US" sz="3200" b="1" dirty="0"/>
              <a:t>Mean and Standard Deviation of a DRV</a:t>
            </a:r>
          </a:p>
        </p:txBody>
      </p:sp>
      <p:sp>
        <p:nvSpPr>
          <p:cNvPr id="11" name="Content Placeholder 5">
            <a:extLst>
              <a:ext uri="{FF2B5EF4-FFF2-40B4-BE49-F238E27FC236}">
                <a16:creationId xmlns:a16="http://schemas.microsoft.com/office/drawing/2014/main" id="{A5E8E772-A5C1-CC4B-8415-2CFD3BA5F8BA}"/>
              </a:ext>
            </a:extLst>
          </p:cNvPr>
          <p:cNvSpPr txBox="1">
            <a:spLocks/>
          </p:cNvSpPr>
          <p:nvPr/>
        </p:nvSpPr>
        <p:spPr>
          <a:xfrm>
            <a:off x="152400" y="3730447"/>
            <a:ext cx="8839200" cy="533400"/>
          </a:xfrm>
          <a:prstGeom prst="rect">
            <a:avLst/>
          </a:prstGeom>
        </p:spPr>
        <p:txBody>
          <a:bodyPr/>
          <a:lstStyle>
            <a:lvl1pPr marL="0" indent="0" algn="ctr" defTabSz="914400" rtl="0" eaLnBrk="1" latinLnBrk="0" hangingPunct="1">
              <a:lnSpc>
                <a:spcPct val="90000"/>
              </a:lnSpc>
              <a:spcBef>
                <a:spcPts val="1000"/>
              </a:spcBef>
              <a:buFont typeface="Arial"/>
              <a:buNone/>
              <a:defRPr sz="2800" b="0" i="0" kern="1200" baseline="0">
                <a:solidFill>
                  <a:schemeClr val="accent2"/>
                </a:solidFill>
                <a:latin typeface="STIX" charset="0"/>
                <a:ea typeface="STIX" charset="0"/>
                <a:cs typeface="STIX"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Times New Roman" panose="02020603050405020304" pitchFamily="18" charset="0"/>
              </a:rPr>
              <a:t>Ezra Halleck, City Tech (CUNY), Spring 2023</a:t>
            </a: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C5B92FB6-29E2-4004-89F9-3AB7D08E5CE9}"/>
                  </a:ext>
                </a:extLst>
              </p:cNvPr>
              <p:cNvSpPr/>
              <p:nvPr/>
            </p:nvSpPr>
            <p:spPr>
              <a:xfrm>
                <a:off x="10401763" y="1656834"/>
                <a:ext cx="475323"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𝑥</m:t>
                          </m:r>
                        </m:sub>
                      </m:sSub>
                    </m:oMath>
                  </m:oMathPara>
                </a14:m>
                <a:endParaRPr lang="en-US" dirty="0"/>
              </a:p>
            </p:txBody>
          </p:sp>
        </mc:Choice>
        <mc:Fallback>
          <p:sp>
            <p:nvSpPr>
              <p:cNvPr id="4" name="Rectangle 3">
                <a:extLst>
                  <a:ext uri="{FF2B5EF4-FFF2-40B4-BE49-F238E27FC236}">
                    <a16:creationId xmlns:a16="http://schemas.microsoft.com/office/drawing/2014/main" id="{C5B92FB6-29E2-4004-89F9-3AB7D08E5CE9}"/>
                  </a:ext>
                </a:extLst>
              </p:cNvPr>
              <p:cNvSpPr>
                <a:spLocks noRot="1" noChangeAspect="1" noMove="1" noResize="1" noEditPoints="1" noAdjustHandles="1" noChangeArrowheads="1" noChangeShapeType="1" noTextEdit="1"/>
              </p:cNvSpPr>
              <p:nvPr/>
            </p:nvSpPr>
            <p:spPr>
              <a:xfrm>
                <a:off x="10401763" y="1656834"/>
                <a:ext cx="475323" cy="369332"/>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87205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B7B49-0B96-4C32-8D22-7CF8633FC246}"/>
              </a:ext>
            </a:extLst>
          </p:cNvPr>
          <p:cNvSpPr>
            <a:spLocks noGrp="1"/>
          </p:cNvSpPr>
          <p:nvPr>
            <p:ph type="title"/>
          </p:nvPr>
        </p:nvSpPr>
        <p:spPr>
          <a:xfrm>
            <a:off x="336575" y="386368"/>
            <a:ext cx="8534400" cy="696308"/>
          </a:xfrm>
        </p:spPr>
        <p:txBody>
          <a:bodyPr/>
          <a:lstStyle/>
          <a:p>
            <a:r>
              <a:rPr lang="en-GB" dirty="0"/>
              <a:t>Example 5-5: math anxiety</a:t>
            </a:r>
            <a:endParaRPr lang="en-US" dirty="0"/>
          </a:p>
        </p:txBody>
      </p:sp>
      <p:sp>
        <p:nvSpPr>
          <p:cNvPr id="3" name="Content Placeholder 2">
            <a:extLst>
              <a:ext uri="{FF2B5EF4-FFF2-40B4-BE49-F238E27FC236}">
                <a16:creationId xmlns:a16="http://schemas.microsoft.com/office/drawing/2014/main" id="{B952DA1A-DDF8-482B-8424-F1313E7EE1CE}"/>
              </a:ext>
            </a:extLst>
          </p:cNvPr>
          <p:cNvSpPr>
            <a:spLocks noGrp="1"/>
          </p:cNvSpPr>
          <p:nvPr>
            <p:ph sz="quarter" idx="16"/>
          </p:nvPr>
        </p:nvSpPr>
        <p:spPr>
          <a:xfrm>
            <a:off x="76200" y="1065503"/>
            <a:ext cx="9067800" cy="5638800"/>
          </a:xfrm>
        </p:spPr>
        <p:txBody>
          <a:bodyPr/>
          <a:lstStyle/>
          <a:p>
            <a:r>
              <a:rPr lang="en-GB" b="1" dirty="0"/>
              <a:t>Problem</a:t>
            </a:r>
            <a:r>
              <a:rPr lang="en-GB" dirty="0"/>
              <a:t>: According to a survey, 60% of all students at a large university suffer from math anxiety.</a:t>
            </a:r>
          </a:p>
          <a:p>
            <a:r>
              <a:rPr lang="en-GB" dirty="0"/>
              <a:t>Two students are randomly selected from this university.</a:t>
            </a:r>
          </a:p>
          <a:p>
            <a:r>
              <a:rPr lang="en-GB" dirty="0"/>
              <a:t>Let </a:t>
            </a:r>
            <a:r>
              <a:rPr lang="en-GB" i="1" dirty="0"/>
              <a:t>x</a:t>
            </a:r>
            <a:r>
              <a:rPr lang="en-GB" dirty="0"/>
              <a:t> denote the number of students in this sample who suffer from math anxiety. Construct the probability distribution of </a:t>
            </a:r>
            <a:r>
              <a:rPr lang="en-GB" i="1" dirty="0"/>
              <a:t>x</a:t>
            </a:r>
            <a:r>
              <a:rPr lang="en-GB" dirty="0"/>
              <a:t>.</a:t>
            </a:r>
          </a:p>
          <a:p>
            <a:pPr marL="15875"/>
            <a:r>
              <a:rPr lang="en-GB" b="1" dirty="0"/>
              <a:t>Solution</a:t>
            </a:r>
            <a:r>
              <a:rPr lang="en-GB" dirty="0"/>
              <a:t>: Let us define the following two events:</a:t>
            </a:r>
            <a:endParaRPr lang="en-US" dirty="0"/>
          </a:p>
          <a:p>
            <a:pPr marL="15875"/>
            <a:r>
              <a:rPr lang="en-GB" i="1" dirty="0"/>
              <a:t>N</a:t>
            </a:r>
            <a:r>
              <a:rPr lang="en-GB" dirty="0"/>
              <a:t> = the student selected does not suffer from math anxiety</a:t>
            </a:r>
            <a:br>
              <a:rPr lang="en-GB" dirty="0"/>
            </a:br>
            <a:r>
              <a:rPr lang="en-GB" i="1" dirty="0"/>
              <a:t>M </a:t>
            </a:r>
            <a:r>
              <a:rPr lang="en-GB" dirty="0"/>
              <a:t>= the student selected suffers from math anxiety</a:t>
            </a:r>
          </a:p>
          <a:p>
            <a:r>
              <a:rPr lang="en-GB" dirty="0"/>
              <a:t>We construct a tree to find the outcomes and their probs</a:t>
            </a:r>
          </a:p>
          <a:p>
            <a:r>
              <a:rPr lang="en-GB" dirty="0"/>
              <a:t>This part does not give a random variable.</a:t>
            </a:r>
          </a:p>
          <a:p>
            <a:r>
              <a:rPr lang="en-GB" dirty="0"/>
              <a:t>Additional processing of information from the tree is needed.</a:t>
            </a:r>
          </a:p>
        </p:txBody>
      </p:sp>
      <p:sp>
        <p:nvSpPr>
          <p:cNvPr id="4" name="Slide Number Placeholder 3">
            <a:extLst>
              <a:ext uri="{FF2B5EF4-FFF2-40B4-BE49-F238E27FC236}">
                <a16:creationId xmlns:a16="http://schemas.microsoft.com/office/drawing/2014/main" id="{385B106B-5F66-4208-8AB4-EC7D2228B936}"/>
              </a:ext>
            </a:extLst>
          </p:cNvPr>
          <p:cNvSpPr>
            <a:spLocks noGrp="1"/>
          </p:cNvSpPr>
          <p:nvPr>
            <p:ph type="sldNum" sz="quarter" idx="10"/>
          </p:nvPr>
        </p:nvSpPr>
        <p:spPr/>
        <p:txBody>
          <a:bodyPr/>
          <a:lstStyle/>
          <a:p>
            <a:fld id="{67B19427-F580-D146-B60E-4CADEE75497F}" type="slidenum">
              <a:rPr lang="en-US" smtClean="0"/>
              <a:pPr/>
              <a:t>10</a:t>
            </a:fld>
            <a:endParaRPr lang="en-US" dirty="0"/>
          </a:p>
        </p:txBody>
      </p:sp>
    </p:spTree>
    <p:extLst>
      <p:ext uri="{BB962C8B-B14F-4D97-AF65-F5344CB8AC3E}">
        <p14:creationId xmlns:p14="http://schemas.microsoft.com/office/powerpoint/2010/main" val="340980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5EE2-86A2-4C48-BB78-CAAA82E4DF5B}"/>
              </a:ext>
            </a:extLst>
          </p:cNvPr>
          <p:cNvSpPr>
            <a:spLocks noGrp="1"/>
          </p:cNvSpPr>
          <p:nvPr>
            <p:ph type="title"/>
          </p:nvPr>
        </p:nvSpPr>
        <p:spPr>
          <a:xfrm>
            <a:off x="304800" y="502551"/>
            <a:ext cx="8534400" cy="838199"/>
          </a:xfrm>
        </p:spPr>
        <p:txBody>
          <a:bodyPr/>
          <a:lstStyle/>
          <a:p>
            <a:pPr lvl="0">
              <a:defRPr/>
            </a:pPr>
            <a:r>
              <a:rPr lang="en-GB" dirty="0"/>
              <a:t>Example 5-5: </a:t>
            </a:r>
            <a:r>
              <a:rPr lang="en-GB" sz="3200" dirty="0"/>
              <a:t>Tree Diagram</a:t>
            </a:r>
            <a:endParaRPr lang="en-US" sz="2400" dirty="0">
              <a:effectLst/>
            </a:endParaRPr>
          </a:p>
        </p:txBody>
      </p:sp>
      <p:pic>
        <p:nvPicPr>
          <p:cNvPr id="8" name="Content Placeholder 7" descr="Tree diagram: first student gives N 0.40 or M 0.60; second student N or M; final outcomes P(NN)=(0.40)(0.40)= 0.16, P(NM)=(0.40)(0.60)= 0.24, P(MN)=(0.60)(0.40)= 0.24, P(MM) = (0.60)(0.60) = 0.36."/>
          <p:cNvPicPr>
            <a:picLocks noGrp="1" noChangeAspect="1"/>
          </p:cNvPicPr>
          <p:nvPr>
            <p:ph sz="quarter" idx="17"/>
          </p:nvPr>
        </p:nvPicPr>
        <p:blipFill>
          <a:blip r:embed="rId2"/>
          <a:stretch>
            <a:fillRect/>
          </a:stretch>
        </p:blipFill>
        <p:spPr>
          <a:xfrm>
            <a:off x="888629" y="1340750"/>
            <a:ext cx="7366741" cy="5275051"/>
          </a:xfrm>
          <a:prstGeom prst="rect">
            <a:avLst/>
          </a:prstGeom>
        </p:spPr>
      </p:pic>
      <p:sp>
        <p:nvSpPr>
          <p:cNvPr id="5" name="Slide Number Placeholder 4">
            <a:extLst>
              <a:ext uri="{FF2B5EF4-FFF2-40B4-BE49-F238E27FC236}">
                <a16:creationId xmlns:a16="http://schemas.microsoft.com/office/drawing/2014/main" id="{E404DB6E-F28A-4E59-BA2C-CA831434A02E}"/>
              </a:ext>
            </a:extLst>
          </p:cNvPr>
          <p:cNvSpPr>
            <a:spLocks noGrp="1"/>
          </p:cNvSpPr>
          <p:nvPr>
            <p:ph type="sldNum" sz="quarter" idx="10"/>
          </p:nvPr>
        </p:nvSpPr>
        <p:spPr/>
        <p:txBody>
          <a:bodyPr/>
          <a:lstStyle/>
          <a:p>
            <a:fld id="{67B19427-F580-D146-B60E-4CADEE75497F}" type="slidenum">
              <a:rPr lang="en-US" smtClean="0"/>
              <a:pPr/>
              <a:t>11</a:t>
            </a:fld>
            <a:endParaRPr lang="en-US" dirty="0"/>
          </a:p>
        </p:txBody>
      </p:sp>
    </p:spTree>
    <p:extLst>
      <p:ext uri="{BB962C8B-B14F-4D97-AF65-F5344CB8AC3E}">
        <p14:creationId xmlns:p14="http://schemas.microsoft.com/office/powerpoint/2010/main" val="1357687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38D46-95F6-443F-9A10-1B9C00A2734C}"/>
              </a:ext>
            </a:extLst>
          </p:cNvPr>
          <p:cNvSpPr>
            <a:spLocks noGrp="1"/>
          </p:cNvSpPr>
          <p:nvPr>
            <p:ph type="title"/>
          </p:nvPr>
        </p:nvSpPr>
        <p:spPr>
          <a:xfrm>
            <a:off x="304800" y="470299"/>
            <a:ext cx="8534400" cy="681852"/>
          </a:xfr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t>Example 5-5: processing of tree info</a:t>
            </a:r>
            <a:endParaRPr lang="en-US" sz="2400" dirty="0">
              <a:effectLst/>
            </a:endParaRPr>
          </a:p>
        </p:txBody>
      </p:sp>
      <p:sp>
        <p:nvSpPr>
          <p:cNvPr id="6" name="Content Placeholder 5">
            <a:extLst>
              <a:ext uri="{FF2B5EF4-FFF2-40B4-BE49-F238E27FC236}">
                <a16:creationId xmlns:a16="http://schemas.microsoft.com/office/drawing/2014/main" id="{F30F1F15-58E7-49F1-8792-BA2FC63C4AD2}"/>
              </a:ext>
            </a:extLst>
          </p:cNvPr>
          <p:cNvSpPr>
            <a:spLocks noGrp="1"/>
          </p:cNvSpPr>
          <p:nvPr>
            <p:ph sz="quarter" idx="17"/>
          </p:nvPr>
        </p:nvSpPr>
        <p:spPr>
          <a:xfrm>
            <a:off x="304800" y="1152150"/>
            <a:ext cx="8534400" cy="5705850"/>
          </a:xfrm>
        </p:spPr>
        <p:txBody>
          <a:bodyPr/>
          <a:lstStyle/>
          <a:p>
            <a:pPr marL="15875"/>
            <a:r>
              <a:rPr lang="en-US" sz="2400" dirty="0"/>
              <a:t>From the tree calculations, we gather that</a:t>
            </a:r>
            <a:endParaRPr lang="en-GB" sz="2400" dirty="0"/>
          </a:p>
          <a:p>
            <a:pPr marL="15875" algn="ctr"/>
            <a:r>
              <a:rPr lang="en-GB" sz="2400" i="1" dirty="0"/>
              <a:t>P</a:t>
            </a:r>
            <a:r>
              <a:rPr lang="en-GB" sz="2400" dirty="0"/>
              <a:t>(0) = </a:t>
            </a:r>
            <a:r>
              <a:rPr lang="en-GB" sz="2400" i="1" dirty="0"/>
              <a:t>P</a:t>
            </a:r>
            <a:r>
              <a:rPr lang="en-GB" sz="2400" dirty="0"/>
              <a:t>(</a:t>
            </a:r>
            <a:r>
              <a:rPr lang="en-GB" sz="2400" i="1" dirty="0"/>
              <a:t>NN</a:t>
            </a:r>
            <a:r>
              <a:rPr lang="en-GB" sz="2400" dirty="0"/>
              <a:t>) = .16</a:t>
            </a:r>
          </a:p>
          <a:p>
            <a:pPr marL="15875" algn="ctr"/>
            <a:r>
              <a:rPr lang="en-GB" sz="2400" i="1" dirty="0"/>
              <a:t>P</a:t>
            </a:r>
            <a:r>
              <a:rPr lang="en-GB" sz="2400" dirty="0"/>
              <a:t>(2) = P(</a:t>
            </a:r>
            <a:r>
              <a:rPr lang="en-GB" sz="2400" i="1" dirty="0"/>
              <a:t>MM</a:t>
            </a:r>
            <a:r>
              <a:rPr lang="en-GB" sz="2400" dirty="0"/>
              <a:t>) = .36</a:t>
            </a:r>
          </a:p>
          <a:p>
            <a:pPr marL="15875" algn="ctr"/>
            <a:endParaRPr lang="en-GB" sz="2400" dirty="0"/>
          </a:p>
          <a:p>
            <a:pPr marL="15875" algn="ctr"/>
            <a:endParaRPr lang="en-GB" sz="2400" dirty="0"/>
          </a:p>
          <a:p>
            <a:pPr marL="15875"/>
            <a:r>
              <a:rPr lang="en-GB" sz="2400" dirty="0"/>
              <a:t>We conclude that our random variable is the following:</a:t>
            </a:r>
          </a:p>
          <a:p>
            <a:pPr marL="15875"/>
            <a:endParaRPr lang="en-GB" sz="2400" dirty="0"/>
          </a:p>
          <a:p>
            <a:pPr marL="15875"/>
            <a:endParaRPr lang="en-GB" sz="2400" dirty="0"/>
          </a:p>
          <a:p>
            <a:pPr marL="15875"/>
            <a:endParaRPr lang="en-GB" dirty="0"/>
          </a:p>
          <a:p>
            <a:pPr marL="15875"/>
            <a:endParaRPr lang="en-GB" dirty="0"/>
          </a:p>
          <a:p>
            <a:pPr marL="15875"/>
            <a:r>
              <a:rPr lang="en-GB" sz="2400" dirty="0"/>
              <a:t>This is an example of a </a:t>
            </a:r>
            <a:r>
              <a:rPr lang="en-GB" sz="2400" b="1" dirty="0"/>
              <a:t>binomial distribution</a:t>
            </a:r>
            <a:r>
              <a:rPr lang="en-GB" sz="2400" dirty="0"/>
              <a:t>, </a:t>
            </a:r>
          </a:p>
          <a:p>
            <a:pPr marL="15875"/>
            <a:r>
              <a:rPr lang="en-GB" sz="2400" dirty="0"/>
              <a:t>which is the topic for the next session.</a:t>
            </a:r>
            <a:endParaRPr lang="en-US" sz="2400" dirty="0"/>
          </a:p>
          <a:p>
            <a:pPr marL="15875"/>
            <a:endParaRPr lang="en-GB" sz="2400" dirty="0"/>
          </a:p>
          <a:p>
            <a:pPr marL="15875"/>
            <a:endParaRPr lang="en-US" sz="2400" dirty="0"/>
          </a:p>
          <a:p>
            <a:pPr marL="15875"/>
            <a:endParaRPr lang="en-US" dirty="0"/>
          </a:p>
        </p:txBody>
      </p:sp>
      <p:graphicFrame>
        <p:nvGraphicFramePr>
          <p:cNvPr id="10" name="Content Placeholder 9" descr="P of 1 = P of, N M or M N = P of N M + P of M N = 0.24 + 0.24 = 0.48.">
            <a:extLst>
              <a:ext uri="{FF2B5EF4-FFF2-40B4-BE49-F238E27FC236}">
                <a16:creationId xmlns:a16="http://schemas.microsoft.com/office/drawing/2014/main" id="{6A5BC5CD-EFBF-4551-9CE8-058F402A2802}"/>
              </a:ext>
            </a:extLst>
          </p:cNvPr>
          <p:cNvGraphicFramePr>
            <a:graphicFrameLocks noGrp="1" noChangeAspect="1"/>
          </p:cNvGraphicFramePr>
          <p:nvPr>
            <p:ph sz="quarter" idx="19"/>
            <p:extLst>
              <p:ext uri="{D42A27DB-BD31-4B8C-83A1-F6EECF244321}">
                <p14:modId xmlns:p14="http://schemas.microsoft.com/office/powerpoint/2010/main" val="2478287092"/>
              </p:ext>
            </p:extLst>
          </p:nvPr>
        </p:nvGraphicFramePr>
        <p:xfrm>
          <a:off x="1981200" y="2557696"/>
          <a:ext cx="5919537" cy="906597"/>
        </p:xfrm>
        <a:graphic>
          <a:graphicData uri="http://schemas.openxmlformats.org/presentationml/2006/ole">
            <mc:AlternateContent xmlns:mc="http://schemas.openxmlformats.org/markup-compatibility/2006">
              <mc:Choice xmlns:v="urn:schemas-microsoft-com:vml" Requires="v">
                <p:oleObj spid="_x0000_s5124" name="Equation" r:id="rId3" imgW="4228920" imgH="647640" progId="Equation.DSMT4">
                  <p:embed/>
                </p:oleObj>
              </mc:Choice>
              <mc:Fallback>
                <p:oleObj name="Equation" r:id="rId3" imgW="4228920" imgH="647640" progId="Equation.DSMT4">
                  <p:embed/>
                  <p:pic>
                    <p:nvPicPr>
                      <p:cNvPr id="10" name="Content Placeholder 9" descr="P of 1 = P of, N M or M N = P of N M + P of M N = 0.24 + 0.24 = 0.48.">
                        <a:extLst>
                          <a:ext uri="{FF2B5EF4-FFF2-40B4-BE49-F238E27FC236}">
                            <a16:creationId xmlns:a16="http://schemas.microsoft.com/office/drawing/2014/main" id="{6A5BC5CD-EFBF-4551-9CE8-058F402A2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557696"/>
                        <a:ext cx="5919537" cy="906597"/>
                      </a:xfrm>
                      <a:prstGeom prst="rect">
                        <a:avLst/>
                      </a:prstGeom>
                      <a:noFill/>
                    </p:spPr>
                  </p:pic>
                </p:oleObj>
              </mc:Fallback>
            </mc:AlternateContent>
          </a:graphicData>
        </a:graphic>
      </p:graphicFrame>
      <p:sp>
        <p:nvSpPr>
          <p:cNvPr id="4" name="Slide Number Placeholder 3">
            <a:extLst>
              <a:ext uri="{FF2B5EF4-FFF2-40B4-BE49-F238E27FC236}">
                <a16:creationId xmlns:a16="http://schemas.microsoft.com/office/drawing/2014/main" id="{814452C1-C08B-4887-AB97-88836BED4A69}"/>
              </a:ext>
            </a:extLst>
          </p:cNvPr>
          <p:cNvSpPr>
            <a:spLocks noGrp="1"/>
          </p:cNvSpPr>
          <p:nvPr>
            <p:ph type="sldNum" sz="quarter" idx="10"/>
          </p:nvPr>
        </p:nvSpPr>
        <p:spPr>
          <a:xfrm>
            <a:off x="8077200" y="6356350"/>
            <a:ext cx="762000" cy="365125"/>
          </a:xfrm>
        </p:spPr>
        <p:txBody>
          <a:bodyPr/>
          <a:lstStyle/>
          <a:p>
            <a:fld id="{67B19427-F580-D146-B60E-4CADEE75497F}" type="slidenum">
              <a:rPr lang="en-US" smtClean="0"/>
              <a:pPr/>
              <a:t>12</a:t>
            </a:fld>
            <a:endParaRPr lang="en-US" dirty="0"/>
          </a:p>
        </p:txBody>
      </p:sp>
      <p:graphicFrame>
        <p:nvGraphicFramePr>
          <p:cNvPr id="7" name="Content Placeholder 9" descr="Table is accessible to screenreaders">
            <a:extLst>
              <a:ext uri="{FF2B5EF4-FFF2-40B4-BE49-F238E27FC236}">
                <a16:creationId xmlns:a16="http://schemas.microsoft.com/office/drawing/2014/main" id="{8AC02C81-1D60-A741-8FEF-73020B4DCE18}"/>
              </a:ext>
            </a:extLst>
          </p:cNvPr>
          <p:cNvGraphicFramePr>
            <a:graphicFrameLocks noGrp="1"/>
          </p:cNvGraphicFramePr>
          <p:nvPr>
            <p:ph sz="quarter" idx="16"/>
            <p:extLst>
              <p:ext uri="{D42A27DB-BD31-4B8C-83A1-F6EECF244321}">
                <p14:modId xmlns:p14="http://schemas.microsoft.com/office/powerpoint/2010/main" val="1157163148"/>
              </p:ext>
            </p:extLst>
          </p:nvPr>
        </p:nvGraphicFramePr>
        <p:xfrm>
          <a:off x="2476500" y="3863742"/>
          <a:ext cx="4191000" cy="1981200"/>
        </p:xfrm>
        <a:graphic>
          <a:graphicData uri="http://schemas.openxmlformats.org/drawingml/2006/table">
            <a:tbl>
              <a:tblPr firstRow="1" bandRow="1">
                <a:tableStyleId>{2D5ABB26-0587-4C30-8999-92F81FD0307C}</a:tableStyleId>
              </a:tblPr>
              <a:tblGrid>
                <a:gridCol w="1561098">
                  <a:extLst>
                    <a:ext uri="{9D8B030D-6E8A-4147-A177-3AD203B41FA5}">
                      <a16:colId xmlns:a16="http://schemas.microsoft.com/office/drawing/2014/main" val="2618400287"/>
                    </a:ext>
                  </a:extLst>
                </a:gridCol>
                <a:gridCol w="2629902">
                  <a:extLst>
                    <a:ext uri="{9D8B030D-6E8A-4147-A177-3AD203B41FA5}">
                      <a16:colId xmlns:a16="http://schemas.microsoft.com/office/drawing/2014/main" val="3276672071"/>
                    </a:ext>
                  </a:extLst>
                </a:gridCol>
              </a:tblGrid>
              <a:tr h="365471">
                <a:tc>
                  <a:txBody>
                    <a:bodyPr/>
                    <a:lstStyle/>
                    <a:p>
                      <a:r>
                        <a:rPr lang="en-US" sz="2000" b="1" i="1" dirty="0">
                          <a:solidFill>
                            <a:schemeClr val="bg1"/>
                          </a:solidFill>
                          <a:latin typeface="Times New Roman" panose="02020603050405020304" pitchFamily="18" charset="0"/>
                          <a:cs typeface="Times New Roman" panose="02020603050405020304" pitchFamily="18" charset="0"/>
                        </a:rPr>
                        <a:t>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000" b="1" i="1" u="none" dirty="0">
                          <a:solidFill>
                            <a:schemeClr val="bg1"/>
                          </a:solidFill>
                          <a:latin typeface="Times New Roman" panose="02020603050405020304" pitchFamily="18" charset="0"/>
                          <a:cs typeface="Times New Roman" panose="02020603050405020304" pitchFamily="18" charset="0"/>
                        </a:rPr>
                        <a:t>P</a:t>
                      </a:r>
                      <a:r>
                        <a:rPr lang="en-US" sz="2000" b="1" i="0" u="none" dirty="0">
                          <a:solidFill>
                            <a:schemeClr val="bg1"/>
                          </a:solidFill>
                          <a:latin typeface="Times New Roman" panose="02020603050405020304" pitchFamily="18" charset="0"/>
                          <a:cs typeface="Times New Roman" panose="02020603050405020304" pitchFamily="18" charset="0"/>
                        </a:rPr>
                        <a:t>(</a:t>
                      </a:r>
                      <a:r>
                        <a:rPr lang="en-US" sz="2000" b="1" i="1" u="none" dirty="0">
                          <a:solidFill>
                            <a:schemeClr val="bg1"/>
                          </a:solidFill>
                          <a:latin typeface="Times New Roman" panose="02020603050405020304" pitchFamily="18" charset="0"/>
                          <a:cs typeface="Times New Roman" panose="02020603050405020304" pitchFamily="18" charset="0"/>
                        </a:rPr>
                        <a:t>x</a:t>
                      </a:r>
                      <a:r>
                        <a:rPr lang="en-US" sz="2000" b="1" i="0" u="none" dirty="0">
                          <a:solidFill>
                            <a:schemeClr val="bg1"/>
                          </a:solidFill>
                          <a:latin typeface="Times New Roman" panose="02020603050405020304" pitchFamily="18" charset="0"/>
                          <a:cs typeface="Times New Roman" panose="02020603050405020304" pitchFamily="18"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959678017"/>
                  </a:ext>
                </a:extLst>
              </a:tr>
              <a:tr h="365471">
                <a:tc>
                  <a:txBody>
                    <a:bodyPr/>
                    <a:lstStyle/>
                    <a:p>
                      <a:r>
                        <a:rPr lang="en-US" sz="2000" dirty="0">
                          <a:latin typeface="Times New Roman" panose="02020603050405020304" pitchFamily="18" charset="0"/>
                          <a:cs typeface="Times New Roman" panose="02020603050405020304" pitchFamily="18"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latin typeface="Times New Roman" panose="02020603050405020304" pitchFamily="18" charset="0"/>
                          <a:cs typeface="Times New Roman" panose="02020603050405020304" pitchFamily="18" charset="0"/>
                        </a:rPr>
                        <a:t>.16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6588002"/>
                  </a:ext>
                </a:extLst>
              </a:tr>
              <a:tr h="365471">
                <a:tc>
                  <a:txBody>
                    <a:bodyPr/>
                    <a:lstStyle/>
                    <a:p>
                      <a:r>
                        <a:rPr lang="en-US" sz="2000" dirty="0">
                          <a:latin typeface="Times New Roman" panose="02020603050405020304" pitchFamily="18" charset="0"/>
                          <a:cs typeface="Times New Roman" panose="02020603050405020304" pitchFamily="18"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latin typeface="Times New Roman" panose="02020603050405020304" pitchFamily="18" charset="0"/>
                          <a:cs typeface="Times New Roman" panose="02020603050405020304" pitchFamily="18" charset="0"/>
                        </a:rPr>
                        <a:t>.48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4245821"/>
                  </a:ext>
                </a:extLst>
              </a:tr>
              <a:tr h="365471">
                <a:tc>
                  <a:txBody>
                    <a:bodyPr/>
                    <a:lstStyle/>
                    <a:p>
                      <a:r>
                        <a:rPr lang="en-US" sz="2000" dirty="0">
                          <a:latin typeface="Times New Roman" panose="02020603050405020304" pitchFamily="18" charset="0"/>
                          <a:cs typeface="Times New Roman" panose="02020603050405020304" pitchFamily="18"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latin typeface="Times New Roman" panose="02020603050405020304" pitchFamily="18" charset="0"/>
                          <a:cs typeface="Times New Roman" panose="02020603050405020304" pitchFamily="18" charset="0"/>
                        </a:rPr>
                        <a:t>.36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2696113"/>
                  </a:ext>
                </a:extLst>
              </a:tr>
              <a:tr h="3778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Blank</a:t>
                      </a:r>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600" dirty="0">
                          <a:solidFill>
                            <a:schemeClr val="bg2"/>
                          </a:solidFill>
                          <a:latin typeface="Times New Roman" panose="02020603050405020304" pitchFamily="18" charset="0"/>
                          <a:cs typeface="Times New Roman" panose="02020603050405020304" pitchFamily="18" charset="0"/>
                        </a:rPr>
                        <a:t>summation P(x) = 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5364565"/>
                  </a:ext>
                </a:extLst>
              </a:tr>
            </a:tbl>
          </a:graphicData>
        </a:graphic>
      </p:graphicFrame>
      <p:graphicFrame>
        <p:nvGraphicFramePr>
          <p:cNvPr id="8" name="Content Placeholder 10" descr="Image description is in table cell">
            <a:extLst>
              <a:ext uri="{FF2B5EF4-FFF2-40B4-BE49-F238E27FC236}">
                <a16:creationId xmlns:a16="http://schemas.microsoft.com/office/drawing/2014/main" id="{0C5C7029-2F18-184F-A862-D8BD284AFD44}"/>
              </a:ext>
            </a:extLst>
          </p:cNvPr>
          <p:cNvGraphicFramePr>
            <a:graphicFrameLocks noChangeAspect="1"/>
          </p:cNvGraphicFramePr>
          <p:nvPr>
            <p:extLst>
              <p:ext uri="{D42A27DB-BD31-4B8C-83A1-F6EECF244321}">
                <p14:modId xmlns:p14="http://schemas.microsoft.com/office/powerpoint/2010/main" val="1032492528"/>
              </p:ext>
            </p:extLst>
          </p:nvPr>
        </p:nvGraphicFramePr>
        <p:xfrm>
          <a:off x="4576813" y="5450755"/>
          <a:ext cx="1591345" cy="394187"/>
        </p:xfrm>
        <a:graphic>
          <a:graphicData uri="http://schemas.openxmlformats.org/presentationml/2006/ole">
            <mc:AlternateContent xmlns:mc="http://schemas.openxmlformats.org/markup-compatibility/2006">
              <mc:Choice xmlns:v="urn:schemas-microsoft-com:vml" Requires="v">
                <p:oleObj spid="_x0000_s5125" name="Equation" r:id="rId5" imgW="1384200" imgH="342720" progId="Equation.DSMT4">
                  <p:embed/>
                </p:oleObj>
              </mc:Choice>
              <mc:Fallback>
                <p:oleObj name="Equation" r:id="rId5" imgW="1384200" imgH="342720" progId="Equation.DSMT4">
                  <p:embed/>
                  <p:pic>
                    <p:nvPicPr>
                      <p:cNvPr id="11" name="Content Placeholder 10" descr="Image description is in table cell">
                        <a:extLst>
                          <a:ext uri="{FF2B5EF4-FFF2-40B4-BE49-F238E27FC236}">
                            <a16:creationId xmlns:a16="http://schemas.microsoft.com/office/drawing/2014/main" id="{00870C3F-6ED1-4EFD-A6C0-1D00CB74A3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6813" y="5450755"/>
                        <a:ext cx="1591345" cy="394187"/>
                      </a:xfrm>
                      <a:prstGeom prst="rect">
                        <a:avLst/>
                      </a:prstGeom>
                      <a:noFill/>
                    </p:spPr>
                  </p:pic>
                </p:oleObj>
              </mc:Fallback>
            </mc:AlternateContent>
          </a:graphicData>
        </a:graphic>
      </p:graphicFrame>
    </p:spTree>
    <p:extLst>
      <p:ext uri="{BB962C8B-B14F-4D97-AF65-F5344CB8AC3E}">
        <p14:creationId xmlns:p14="http://schemas.microsoft.com/office/powerpoint/2010/main" val="276609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D6D63-6C48-453B-B0AB-C111C1756FC3}"/>
              </a:ext>
            </a:extLst>
          </p:cNvPr>
          <p:cNvSpPr>
            <a:spLocks noGrp="1"/>
          </p:cNvSpPr>
          <p:nvPr>
            <p:ph type="title"/>
          </p:nvPr>
        </p:nvSpPr>
        <p:spPr>
          <a:xfrm>
            <a:off x="304800" y="762001"/>
            <a:ext cx="8534400" cy="952711"/>
          </a:xfrm>
        </p:spPr>
        <p:txBody>
          <a:bodyPr>
            <a:noAutofit/>
          </a:bodyPr>
          <a:lstStyle/>
          <a:p>
            <a:r>
              <a:rPr lang="en-US" sz="3400" dirty="0"/>
              <a:t>5.3 Mean and Standard Deviation of a Discrete Random Variable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37D0A3-8EDD-4F92-AA18-9BA3437275F2}"/>
                  </a:ext>
                </a:extLst>
              </p:cNvPr>
              <p:cNvSpPr>
                <a:spLocks noGrp="1"/>
              </p:cNvSpPr>
              <p:nvPr>
                <p:ph sz="quarter" idx="16"/>
              </p:nvPr>
            </p:nvSpPr>
            <p:spPr>
              <a:xfrm>
                <a:off x="304800" y="1866602"/>
                <a:ext cx="8534400" cy="2466974"/>
              </a:xfrm>
            </p:spPr>
            <p:txBody>
              <a:bodyPr/>
              <a:lstStyle/>
              <a:p>
                <a:r>
                  <a:rPr lang="en-US" dirty="0"/>
                  <a:t>The </a:t>
                </a:r>
                <a:r>
                  <a:rPr lang="en-US" b="1" dirty="0">
                    <a:solidFill>
                      <a:schemeClr val="accent2"/>
                    </a:solidFill>
                  </a:rPr>
                  <a:t>mean </a:t>
                </a:r>
                <a:r>
                  <a:rPr lang="en-US" dirty="0"/>
                  <a:t>is the value that is expected to occur per repetition, on average, if an experiment is repeated a large number of times. It is denoted by Greek letter “mu”:</a:t>
                </a:r>
              </a:p>
              <a:p>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μ</m:t>
                      </m:r>
                      <m:r>
                        <a:rPr lang="en-US" b="0" i="0" smtClean="0">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rPr>
                        <m:t>E</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X</m:t>
                          </m:r>
                        </m:e>
                      </m:d>
                      <m:r>
                        <a:rPr lang="en-US">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a:latin typeface="Cambria Math" panose="02040503050406030204" pitchFamily="18" charset="0"/>
                            </a:rPr>
                            <m:t>=1</m:t>
                          </m:r>
                        </m:sub>
                        <m:sup>
                          <m:r>
                            <a:rPr lang="en-US" i="1">
                              <a:latin typeface="Cambria Math" panose="02040503050406030204" pitchFamily="18" charset="0"/>
                            </a:rPr>
                            <m:t>𝑛</m:t>
                          </m:r>
                        </m:sup>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𝑃</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e>
                      </m:nary>
                      <m:r>
                        <a:rPr lang="en-US" b="0" i="1" smtClean="0">
                          <a:latin typeface="Cambria Math" panose="02040503050406030204" pitchFamily="18" charset="0"/>
                        </a:rPr>
                        <m:t>=</m:t>
                      </m:r>
                      <m:nary>
                        <m:naryPr>
                          <m:chr m:val="∑"/>
                          <m:subHide m:val="on"/>
                          <m:supHide m:val="on"/>
                          <m:ctrlPr>
                            <a:rPr lang="en-US" i="1" smtClean="0">
                              <a:latin typeface="Cambria Math" panose="02040503050406030204" pitchFamily="18" charset="0"/>
                            </a:rPr>
                          </m:ctrlPr>
                        </m:naryPr>
                        <m:sub/>
                        <m:sup/>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nary>
                    </m:oMath>
                  </m:oMathPara>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5237D0A3-8EDD-4F92-AA18-9BA3437275F2}"/>
                  </a:ext>
                </a:extLst>
              </p:cNvPr>
              <p:cNvSpPr>
                <a:spLocks noGrp="1" noRot="1" noChangeAspect="1" noMove="1" noResize="1" noEditPoints="1" noAdjustHandles="1" noChangeArrowheads="1" noChangeShapeType="1" noTextEdit="1"/>
              </p:cNvSpPr>
              <p:nvPr>
                <p:ph sz="quarter" idx="16"/>
              </p:nvPr>
            </p:nvSpPr>
            <p:spPr>
              <a:xfrm>
                <a:off x="304800" y="1866602"/>
                <a:ext cx="8534400" cy="2466974"/>
              </a:xfrm>
              <a:blipFill>
                <a:blip r:embed="rId2"/>
                <a:stretch>
                  <a:fillRect l="-1637" t="-11735" r="-1339" b="-78061"/>
                </a:stretch>
              </a:blipFill>
            </p:spPr>
            <p:txBody>
              <a:bodyPr/>
              <a:lstStyle/>
              <a:p>
                <a:r>
                  <a:rPr lang="en-US">
                    <a:noFill/>
                  </a:rPr>
                  <a:t> </a:t>
                </a:r>
              </a:p>
            </p:txBody>
          </p:sp>
        </mc:Fallback>
      </mc:AlternateContent>
      <p:sp>
        <p:nvSpPr>
          <p:cNvPr id="6" name="Content Placeholder 5">
            <a:extLst>
              <a:ext uri="{FF2B5EF4-FFF2-40B4-BE49-F238E27FC236}">
                <a16:creationId xmlns:a16="http://schemas.microsoft.com/office/drawing/2014/main" id="{C3C3936D-A95F-414C-9620-BB9564942822}"/>
              </a:ext>
            </a:extLst>
          </p:cNvPr>
          <p:cNvSpPr>
            <a:spLocks noGrp="1"/>
          </p:cNvSpPr>
          <p:nvPr>
            <p:ph sz="quarter" idx="17"/>
          </p:nvPr>
        </p:nvSpPr>
        <p:spPr>
          <a:xfrm>
            <a:off x="304800" y="4333576"/>
            <a:ext cx="8534400" cy="1610024"/>
          </a:xfrm>
        </p:spPr>
        <p:txBody>
          <a:bodyPr/>
          <a:lstStyle/>
          <a:p>
            <a:r>
              <a:rPr lang="en-US" dirty="0"/>
              <a:t>The function notation which uses the letter “E” results from the fact that the mean is often called the</a:t>
            </a:r>
          </a:p>
          <a:p>
            <a:pPr algn="ctr"/>
            <a:r>
              <a:rPr lang="en-US" dirty="0"/>
              <a:t> </a:t>
            </a:r>
            <a:r>
              <a:rPr lang="en-US" b="1" dirty="0">
                <a:solidFill>
                  <a:schemeClr val="accent2"/>
                </a:solidFill>
              </a:rPr>
              <a:t>Expected value </a:t>
            </a:r>
            <a:r>
              <a:rPr lang="en-US" dirty="0"/>
              <a:t>or </a:t>
            </a:r>
            <a:r>
              <a:rPr lang="en-US" b="1" dirty="0">
                <a:solidFill>
                  <a:schemeClr val="accent2"/>
                </a:solidFill>
              </a:rPr>
              <a:t>Expectation.</a:t>
            </a:r>
            <a:endParaRPr lang="en-US" dirty="0"/>
          </a:p>
        </p:txBody>
      </p:sp>
      <p:sp>
        <p:nvSpPr>
          <p:cNvPr id="4" name="Slide Number Placeholder 3">
            <a:extLst>
              <a:ext uri="{FF2B5EF4-FFF2-40B4-BE49-F238E27FC236}">
                <a16:creationId xmlns:a16="http://schemas.microsoft.com/office/drawing/2014/main" id="{0B66B69F-609A-4BB1-ACD9-D23CE1EE02B7}"/>
              </a:ext>
            </a:extLst>
          </p:cNvPr>
          <p:cNvSpPr>
            <a:spLocks noGrp="1"/>
          </p:cNvSpPr>
          <p:nvPr>
            <p:ph type="sldNum" sz="quarter" idx="10"/>
          </p:nvPr>
        </p:nvSpPr>
        <p:spPr/>
        <p:txBody>
          <a:bodyPr/>
          <a:lstStyle/>
          <a:p>
            <a:fld id="{67B19427-F580-D146-B60E-4CADEE75497F}" type="slidenum">
              <a:rPr lang="en-US" smtClean="0"/>
              <a:pPr/>
              <a:t>13</a:t>
            </a:fld>
            <a:endParaRPr lang="en-US" dirty="0"/>
          </a:p>
        </p:txBody>
      </p:sp>
    </p:spTree>
    <p:extLst>
      <p:ext uri="{BB962C8B-B14F-4D97-AF65-F5344CB8AC3E}">
        <p14:creationId xmlns:p14="http://schemas.microsoft.com/office/powerpoint/2010/main" val="31586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E48F8-DE55-4864-86CE-B776E97DFEDF}"/>
              </a:ext>
            </a:extLst>
          </p:cNvPr>
          <p:cNvSpPr>
            <a:spLocks noGrp="1"/>
          </p:cNvSpPr>
          <p:nvPr>
            <p:ph type="title"/>
          </p:nvPr>
        </p:nvSpPr>
        <p:spPr>
          <a:xfrm>
            <a:off x="304800" y="472196"/>
            <a:ext cx="8534400" cy="838199"/>
          </a:xfrm>
        </p:spPr>
        <p:txBody>
          <a:bodyPr/>
          <a:lstStyle/>
          <a:p>
            <a:r>
              <a:rPr lang="en-GB" dirty="0"/>
              <a:t>Example 5-6</a:t>
            </a:r>
            <a:endParaRPr lang="en-US" dirty="0"/>
          </a:p>
        </p:txBody>
      </p:sp>
      <p:sp>
        <p:nvSpPr>
          <p:cNvPr id="3" name="Content Placeholder 2">
            <a:extLst>
              <a:ext uri="{FF2B5EF4-FFF2-40B4-BE49-F238E27FC236}">
                <a16:creationId xmlns:a16="http://schemas.microsoft.com/office/drawing/2014/main" id="{C58E8B2E-A968-449F-AF9D-416540079209}"/>
              </a:ext>
            </a:extLst>
          </p:cNvPr>
          <p:cNvSpPr>
            <a:spLocks noGrp="1"/>
          </p:cNvSpPr>
          <p:nvPr>
            <p:ph sz="quarter" idx="16"/>
          </p:nvPr>
        </p:nvSpPr>
        <p:spPr>
          <a:xfrm>
            <a:off x="275802" y="1006818"/>
            <a:ext cx="8868197" cy="838200"/>
          </a:xfrm>
        </p:spPr>
        <p:txBody>
          <a:bodyPr/>
          <a:lstStyle/>
          <a:p>
            <a:r>
              <a:rPr lang="en-US" dirty="0"/>
              <a:t>The following table lists # of breakdowns per week and their probabilities for a machine based on past data.</a:t>
            </a:r>
          </a:p>
        </p:txBody>
      </p:sp>
      <p:graphicFrame>
        <p:nvGraphicFramePr>
          <p:cNvPr id="9" name="Content Placeholder 8" descr="Table is accessible to screenreaders">
            <a:extLst>
              <a:ext uri="{FF2B5EF4-FFF2-40B4-BE49-F238E27FC236}">
                <a16:creationId xmlns:a16="http://schemas.microsoft.com/office/drawing/2014/main" id="{556EB596-FC60-4D6D-BF8D-805B29258D21}"/>
              </a:ext>
            </a:extLst>
          </p:cNvPr>
          <p:cNvGraphicFramePr>
            <a:graphicFrameLocks noGrp="1"/>
          </p:cNvGraphicFramePr>
          <p:nvPr>
            <p:ph sz="quarter" idx="18"/>
            <p:extLst>
              <p:ext uri="{D42A27DB-BD31-4B8C-83A1-F6EECF244321}">
                <p14:modId xmlns:p14="http://schemas.microsoft.com/office/powerpoint/2010/main" val="4186299983"/>
              </p:ext>
            </p:extLst>
          </p:nvPr>
        </p:nvGraphicFramePr>
        <p:xfrm>
          <a:off x="1156725" y="2036729"/>
          <a:ext cx="4250120" cy="2286000"/>
        </p:xfrm>
        <a:graphic>
          <a:graphicData uri="http://schemas.openxmlformats.org/drawingml/2006/table">
            <a:tbl>
              <a:tblPr firstRow="1" bandRow="1">
                <a:tableStyleId>{2D5ABB26-0587-4C30-8999-92F81FD0307C}</a:tableStyleId>
              </a:tblPr>
              <a:tblGrid>
                <a:gridCol w="2125060">
                  <a:extLst>
                    <a:ext uri="{9D8B030D-6E8A-4147-A177-3AD203B41FA5}">
                      <a16:colId xmlns:a16="http://schemas.microsoft.com/office/drawing/2014/main" val="646320206"/>
                    </a:ext>
                  </a:extLst>
                </a:gridCol>
                <a:gridCol w="2125060">
                  <a:extLst>
                    <a:ext uri="{9D8B030D-6E8A-4147-A177-3AD203B41FA5}">
                      <a16:colId xmlns:a16="http://schemas.microsoft.com/office/drawing/2014/main" val="2280616355"/>
                    </a:ext>
                  </a:extLst>
                </a:gridCol>
              </a:tblGrid>
              <a:tr h="370840">
                <a:tc>
                  <a:txBody>
                    <a:bodyPr/>
                    <a:lstStyle/>
                    <a:p>
                      <a:r>
                        <a:rPr lang="en-US" sz="2400" b="1" dirty="0">
                          <a:solidFill>
                            <a:schemeClr val="bg1"/>
                          </a:solidFill>
                          <a:latin typeface="Times New Roman" panose="02020603050405020304" pitchFamily="18" charset="0"/>
                          <a:cs typeface="Times New Roman" panose="02020603050405020304" pitchFamily="18" charset="0"/>
                        </a:rPr>
                        <a:t>Breakdowns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b="1" dirty="0">
                          <a:solidFill>
                            <a:schemeClr val="bg1"/>
                          </a:solidFill>
                          <a:latin typeface="Times New Roman" panose="02020603050405020304" pitchFamily="18" charset="0"/>
                          <a:cs typeface="Times New Roman" panose="02020603050405020304" pitchFamily="18" charset="0"/>
                        </a:rPr>
                        <a:t>Probability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834296033"/>
                  </a:ext>
                </a:extLst>
              </a:tr>
              <a:tr h="370840">
                <a:tc>
                  <a:txBody>
                    <a:bodyPr/>
                    <a:lstStyle/>
                    <a:p>
                      <a:pPr algn="ctr"/>
                      <a:r>
                        <a:rPr lang="en-US" sz="2400" dirty="0">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olid"/>
                      <a:round/>
                      <a:headEnd type="none" w="med" len="med"/>
                      <a:tailEnd type="none" w="med" len="med"/>
                    </a:lnT>
                  </a:tcPr>
                </a:tc>
                <a:tc>
                  <a:txBody>
                    <a:bodyPr/>
                    <a:lstStyle/>
                    <a:p>
                      <a:pPr algn="ctr"/>
                      <a:r>
                        <a:rPr lang="en-US" sz="2400" dirty="0">
                          <a:latin typeface="Times New Roman" panose="02020603050405020304" pitchFamily="18" charset="0"/>
                          <a:cs typeface="Times New Roman" panose="02020603050405020304" pitchFamily="18" charset="0"/>
                        </a:rPr>
                        <a:t>.15</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51666660"/>
                  </a:ext>
                </a:extLst>
              </a:tr>
              <a:tr h="370840">
                <a:tc>
                  <a:txBody>
                    <a:bodyPr/>
                    <a:lstStyle/>
                    <a:p>
                      <a:pPr algn="ctr"/>
                      <a:r>
                        <a:rPr lang="en-US" sz="2400" dirty="0">
                          <a:latin typeface="Times New Roman" panose="02020603050405020304" pitchFamily="18" charset="0"/>
                          <a:cs typeface="Times New Roman" panose="02020603050405020304" pitchFamily="18" charset="0"/>
                        </a:rPr>
                        <a:t>1</a:t>
                      </a:r>
                    </a:p>
                  </a:txBody>
                  <a:tcPr/>
                </a:tc>
                <a:tc>
                  <a:txBody>
                    <a:bodyPr/>
                    <a:lstStyle/>
                    <a:p>
                      <a:pPr algn="ctr"/>
                      <a:r>
                        <a:rPr lang="en-US" sz="2400" dirty="0">
                          <a:latin typeface="Times New Roman" panose="02020603050405020304" pitchFamily="18" charset="0"/>
                          <a:cs typeface="Times New Roman" panose="02020603050405020304" pitchFamily="18" charset="0"/>
                        </a:rPr>
                        <a:t>.20</a:t>
                      </a:r>
                    </a:p>
                  </a:txBody>
                  <a:tcPr/>
                </a:tc>
                <a:extLst>
                  <a:ext uri="{0D108BD9-81ED-4DB2-BD59-A6C34878D82A}">
                    <a16:rowId xmlns:a16="http://schemas.microsoft.com/office/drawing/2014/main" val="2346820188"/>
                  </a:ext>
                </a:extLst>
              </a:tr>
              <a:tr h="370840">
                <a:tc>
                  <a:txBody>
                    <a:bodyPr/>
                    <a:lstStyle/>
                    <a:p>
                      <a:pPr algn="ctr"/>
                      <a:r>
                        <a:rPr lang="en-US" sz="2400" dirty="0">
                          <a:latin typeface="Times New Roman" panose="02020603050405020304" pitchFamily="18" charset="0"/>
                          <a:cs typeface="Times New Roman" panose="02020603050405020304" pitchFamily="18" charset="0"/>
                        </a:rPr>
                        <a:t>2</a:t>
                      </a:r>
                    </a:p>
                  </a:txBody>
                  <a:tcPr/>
                </a:tc>
                <a:tc>
                  <a:txBody>
                    <a:bodyPr/>
                    <a:lstStyle/>
                    <a:p>
                      <a:pPr algn="ctr"/>
                      <a:r>
                        <a:rPr lang="en-US" sz="2400" dirty="0">
                          <a:latin typeface="Times New Roman" panose="02020603050405020304" pitchFamily="18" charset="0"/>
                          <a:cs typeface="Times New Roman" panose="02020603050405020304" pitchFamily="18" charset="0"/>
                        </a:rPr>
                        <a:t>.35</a:t>
                      </a:r>
                    </a:p>
                  </a:txBody>
                  <a:tcPr/>
                </a:tc>
                <a:extLst>
                  <a:ext uri="{0D108BD9-81ED-4DB2-BD59-A6C34878D82A}">
                    <a16:rowId xmlns:a16="http://schemas.microsoft.com/office/drawing/2014/main" val="3962917643"/>
                  </a:ext>
                </a:extLst>
              </a:tr>
              <a:tr h="370840">
                <a:tc>
                  <a:txBody>
                    <a:bodyPr/>
                    <a:lstStyle/>
                    <a:p>
                      <a:pPr algn="ctr"/>
                      <a:r>
                        <a:rPr lang="en-US" sz="2400" dirty="0">
                          <a:latin typeface="Times New Roman" panose="02020603050405020304" pitchFamily="18" charset="0"/>
                          <a:cs typeface="Times New Roman" panose="02020603050405020304" pitchFamily="18" charset="0"/>
                        </a:rPr>
                        <a:t>3</a:t>
                      </a:r>
                    </a:p>
                  </a:txBody>
                  <a:tcPr>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.30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6087185"/>
                  </a:ext>
                </a:extLst>
              </a:tr>
            </a:tbl>
          </a:graphicData>
        </a:graphic>
      </p:graphicFrame>
      <p:sp>
        <p:nvSpPr>
          <p:cNvPr id="6" name="Content Placeholder 5">
            <a:extLst>
              <a:ext uri="{FF2B5EF4-FFF2-40B4-BE49-F238E27FC236}">
                <a16:creationId xmlns:a16="http://schemas.microsoft.com/office/drawing/2014/main" id="{3D98284A-DB7C-4845-8CAE-4467800C5E15}"/>
              </a:ext>
            </a:extLst>
          </p:cNvPr>
          <p:cNvSpPr>
            <a:spLocks noGrp="1"/>
          </p:cNvSpPr>
          <p:nvPr>
            <p:ph sz="quarter" idx="17"/>
          </p:nvPr>
        </p:nvSpPr>
        <p:spPr>
          <a:xfrm>
            <a:off x="275802" y="5040779"/>
            <a:ext cx="8698108" cy="810403"/>
          </a:xfrm>
        </p:spPr>
        <p:txBody>
          <a:bodyPr/>
          <a:lstStyle/>
          <a:p>
            <a:r>
              <a:rPr lang="en-US" dirty="0">
                <a:latin typeface="Times New Roman" panose="02020603050405020304" pitchFamily="18" charset="0"/>
                <a:cs typeface="Times New Roman" panose="02020603050405020304" pitchFamily="18" charset="0"/>
              </a:rPr>
              <a:t>Find the mean # of breakdowns per week for this machine.</a:t>
            </a:r>
          </a:p>
        </p:txBody>
      </p:sp>
      <p:sp>
        <p:nvSpPr>
          <p:cNvPr id="4" name="Slide Number Placeholder 3">
            <a:extLst>
              <a:ext uri="{FF2B5EF4-FFF2-40B4-BE49-F238E27FC236}">
                <a16:creationId xmlns:a16="http://schemas.microsoft.com/office/drawing/2014/main" id="{9A3E1D71-9CF2-4475-A628-E4CACFC230FA}"/>
              </a:ext>
            </a:extLst>
          </p:cNvPr>
          <p:cNvSpPr>
            <a:spLocks noGrp="1"/>
          </p:cNvSpPr>
          <p:nvPr>
            <p:ph type="sldNum" sz="quarter" idx="10"/>
          </p:nvPr>
        </p:nvSpPr>
        <p:spPr/>
        <p:txBody>
          <a:bodyPr/>
          <a:lstStyle/>
          <a:p>
            <a:fld id="{67B19427-F580-D146-B60E-4CADEE75497F}" type="slidenum">
              <a:rPr lang="en-US" smtClean="0"/>
              <a:pPr/>
              <a:t>14</a:t>
            </a:fld>
            <a:endParaRPr lang="en-US" dirty="0"/>
          </a:p>
        </p:txBody>
      </p:sp>
      <p:graphicFrame>
        <p:nvGraphicFramePr>
          <p:cNvPr id="8" name="Content Placeholder 11" descr="&#10;Table is accessible to screenreaders">
            <a:extLst>
              <a:ext uri="{FF2B5EF4-FFF2-40B4-BE49-F238E27FC236}">
                <a16:creationId xmlns:a16="http://schemas.microsoft.com/office/drawing/2014/main" id="{06364F3C-BB82-7F49-8F22-9937E569DD72}"/>
              </a:ext>
            </a:extLst>
          </p:cNvPr>
          <p:cNvGraphicFramePr>
            <a:graphicFrameLocks/>
          </p:cNvGraphicFramePr>
          <p:nvPr>
            <p:extLst>
              <p:ext uri="{D42A27DB-BD31-4B8C-83A1-F6EECF244321}">
                <p14:modId xmlns:p14="http://schemas.microsoft.com/office/powerpoint/2010/main" val="3433853897"/>
              </p:ext>
            </p:extLst>
          </p:nvPr>
        </p:nvGraphicFramePr>
        <p:xfrm>
          <a:off x="1182977" y="2036729"/>
          <a:ext cx="6096000" cy="2808115"/>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636523863"/>
                    </a:ext>
                  </a:extLst>
                </a:gridCol>
                <a:gridCol w="2191868">
                  <a:extLst>
                    <a:ext uri="{9D8B030D-6E8A-4147-A177-3AD203B41FA5}">
                      <a16:colId xmlns:a16="http://schemas.microsoft.com/office/drawing/2014/main" val="2264124340"/>
                    </a:ext>
                  </a:extLst>
                </a:gridCol>
                <a:gridCol w="1872132">
                  <a:extLst>
                    <a:ext uri="{9D8B030D-6E8A-4147-A177-3AD203B41FA5}">
                      <a16:colId xmlns:a16="http://schemas.microsoft.com/office/drawing/2014/main" val="211726125"/>
                    </a:ext>
                  </a:extLst>
                </a:gridCol>
              </a:tblGrid>
              <a:tr h="370840">
                <a:tc>
                  <a:txBody>
                    <a:bodyPr/>
                    <a:lstStyle/>
                    <a:p>
                      <a:pPr algn="ctr"/>
                      <a:r>
                        <a:rPr lang="en-US" sz="2400" b="1" i="1" dirty="0">
                          <a:solidFill>
                            <a:schemeClr val="bg1"/>
                          </a:solidFill>
                          <a:latin typeface="Times New Roman" panose="02020603050405020304" pitchFamily="18" charset="0"/>
                          <a:cs typeface="Times New Roman" panose="02020603050405020304" pitchFamily="18" charset="0"/>
                        </a:rPr>
                        <a:t>x</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b="1" i="1">
                          <a:solidFill>
                            <a:schemeClr val="bg1"/>
                          </a:solidFill>
                          <a:latin typeface="Times New Roman" panose="02020603050405020304" pitchFamily="18" charset="0"/>
                          <a:cs typeface="Times New Roman" panose="02020603050405020304" pitchFamily="18" charset="0"/>
                        </a:rPr>
                        <a:t>P</a:t>
                      </a:r>
                      <a:r>
                        <a:rPr lang="en-US" sz="2400" b="1" i="0">
                          <a:solidFill>
                            <a:schemeClr val="bg1"/>
                          </a:solidFill>
                          <a:latin typeface="Times New Roman" panose="02020603050405020304" pitchFamily="18" charset="0"/>
                          <a:cs typeface="Times New Roman" panose="02020603050405020304" pitchFamily="18" charset="0"/>
                        </a:rPr>
                        <a:t>(</a:t>
                      </a:r>
                      <a:r>
                        <a:rPr lang="en-US" sz="2400" b="1" i="1">
                          <a:solidFill>
                            <a:schemeClr val="bg1"/>
                          </a:solidFill>
                          <a:latin typeface="Times New Roman" panose="02020603050405020304" pitchFamily="18" charset="0"/>
                          <a:cs typeface="Times New Roman" panose="02020603050405020304" pitchFamily="18" charset="0"/>
                        </a:rPr>
                        <a:t>x</a:t>
                      </a:r>
                      <a:r>
                        <a:rPr lang="en-US" sz="2400" b="1" i="0">
                          <a:solidFill>
                            <a:schemeClr val="bg1"/>
                          </a:solidFill>
                          <a:latin typeface="Times New Roman" panose="02020603050405020304" pitchFamily="18" charset="0"/>
                          <a:cs typeface="Times New Roman" panose="02020603050405020304" pitchFamily="18" charset="0"/>
                        </a:rPr>
                        <a:t>)</a:t>
                      </a:r>
                      <a:endParaRPr lang="en-US" sz="2400" b="1" i="0" dirty="0">
                        <a:solidFill>
                          <a:schemeClr val="bg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a:r>
                        <a:rPr lang="en-US" sz="2400" b="1" i="1" dirty="0">
                          <a:solidFill>
                            <a:schemeClr val="bg1"/>
                          </a:solidFill>
                          <a:latin typeface="Times New Roman" panose="02020603050405020304" pitchFamily="18" charset="0"/>
                          <a:cs typeface="Times New Roman" panose="02020603050405020304" pitchFamily="18" charset="0"/>
                        </a:rPr>
                        <a:t>xP</a:t>
                      </a:r>
                      <a:r>
                        <a:rPr lang="en-US" sz="2400" b="1" i="0" dirty="0">
                          <a:solidFill>
                            <a:schemeClr val="bg1"/>
                          </a:solidFill>
                          <a:latin typeface="Times New Roman" panose="02020603050405020304" pitchFamily="18" charset="0"/>
                          <a:cs typeface="Times New Roman" panose="02020603050405020304" pitchFamily="18" charset="0"/>
                        </a:rPr>
                        <a:t>(</a:t>
                      </a:r>
                      <a:r>
                        <a:rPr lang="en-US" sz="2400" b="1" i="1" dirty="0">
                          <a:solidFill>
                            <a:schemeClr val="bg1"/>
                          </a:solidFill>
                          <a:latin typeface="Times New Roman" panose="02020603050405020304" pitchFamily="18" charset="0"/>
                          <a:cs typeface="Times New Roman" panose="02020603050405020304" pitchFamily="18" charset="0"/>
                        </a:rPr>
                        <a:t>x</a:t>
                      </a:r>
                      <a:r>
                        <a:rPr lang="en-US" sz="2400" b="1" i="0" dirty="0">
                          <a:solidFill>
                            <a:schemeClr val="bg1"/>
                          </a:solidFill>
                          <a:latin typeface="Times New Roman" panose="02020603050405020304" pitchFamily="18" charset="0"/>
                          <a:cs typeface="Times New Roman" panose="02020603050405020304" pitchFamily="18" charset="0"/>
                        </a:rPr>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952536420"/>
                  </a:ext>
                </a:extLst>
              </a:tr>
              <a:tr h="370840">
                <a:tc>
                  <a:txBody>
                    <a:bodyPr/>
                    <a:lstStyle/>
                    <a:p>
                      <a:pPr algn="ctr"/>
                      <a:endParaRPr lang="en-US" sz="24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400" dirty="0">
                          <a:latin typeface="Times New Roman" panose="02020603050405020304" pitchFamily="18" charset="0"/>
                          <a:cs typeface="Times New Roman" panose="02020603050405020304" pitchFamily="18" charset="0"/>
                        </a:rPr>
                        <a:t>0(.15) = .00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81319513"/>
                  </a:ext>
                </a:extLst>
              </a:tr>
              <a:tr h="370840">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r"/>
                      <a:r>
                        <a:rPr lang="en-US" sz="2400" dirty="0">
                          <a:latin typeface="Times New Roman" panose="02020603050405020304" pitchFamily="18" charset="0"/>
                          <a:cs typeface="Times New Roman" panose="02020603050405020304" pitchFamily="18" charset="0"/>
                        </a:rPr>
                        <a:t>1(.20) = .20</a:t>
                      </a:r>
                    </a:p>
                  </a:txBody>
                  <a:tcPr/>
                </a:tc>
                <a:extLst>
                  <a:ext uri="{0D108BD9-81ED-4DB2-BD59-A6C34878D82A}">
                    <a16:rowId xmlns:a16="http://schemas.microsoft.com/office/drawing/2014/main" val="2758014549"/>
                  </a:ext>
                </a:extLst>
              </a:tr>
              <a:tr h="370840">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r"/>
                      <a:r>
                        <a:rPr lang="en-US" sz="2400" dirty="0">
                          <a:latin typeface="Times New Roman" panose="02020603050405020304" pitchFamily="18" charset="0"/>
                          <a:cs typeface="Times New Roman" panose="02020603050405020304" pitchFamily="18" charset="0"/>
                        </a:rPr>
                        <a:t>2(.35) = .70</a:t>
                      </a:r>
                    </a:p>
                  </a:txBody>
                  <a:tcPr/>
                </a:tc>
                <a:extLst>
                  <a:ext uri="{0D108BD9-81ED-4DB2-BD59-A6C34878D82A}">
                    <a16:rowId xmlns:a16="http://schemas.microsoft.com/office/drawing/2014/main" val="2579904313"/>
                  </a:ext>
                </a:extLst>
              </a:tr>
              <a:tr h="370840">
                <a:tc>
                  <a:txBody>
                    <a:bodyPr/>
                    <a:lstStyle/>
                    <a:p>
                      <a:pPr algn="ctr"/>
                      <a:endParaRPr lang="en-US" sz="24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400" dirty="0">
                          <a:latin typeface="Times New Roman" panose="02020603050405020304" pitchFamily="18" charset="0"/>
                          <a:cs typeface="Times New Roman" panose="02020603050405020304" pitchFamily="18" charset="0"/>
                        </a:rPr>
                        <a:t>3(.30) = .90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294059"/>
                  </a:ext>
                </a:extLst>
              </a:tr>
              <a:tr h="522115">
                <a:tc>
                  <a:txBody>
                    <a:bodyPr/>
                    <a:lstStyle/>
                    <a:p>
                      <a:r>
                        <a:rPr lang="en-US" sz="2400" dirty="0">
                          <a:solidFill>
                            <a:schemeClr val="bg1"/>
                          </a:solidFill>
                          <a:latin typeface="Times New Roman" panose="02020603050405020304" pitchFamily="18" charset="0"/>
                          <a:cs typeface="Times New Roman" panose="02020603050405020304" pitchFamily="18" charset="0"/>
                        </a:rPr>
                        <a:t>Blank</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bg1"/>
                          </a:solidFill>
                          <a:latin typeface="Times New Roman" panose="02020603050405020304" pitchFamily="18" charset="0"/>
                          <a:cs typeface="Times New Roman" panose="02020603050405020304" pitchFamily="18" charset="0"/>
                        </a:rPr>
                        <a:t>Blank</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700" dirty="0">
                          <a:solidFill>
                            <a:schemeClr val="bg2"/>
                          </a:solidFill>
                          <a:latin typeface="Times New Roman" panose="02020603050405020304" pitchFamily="18" charset="0"/>
                          <a:cs typeface="Times New Roman" panose="02020603050405020304" pitchFamily="18" charset="0"/>
                        </a:rPr>
                        <a:t>summation x P(x) = 1.80.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2467331"/>
                  </a:ext>
                </a:extLst>
              </a:tr>
            </a:tbl>
          </a:graphicData>
        </a:graphic>
      </p:graphicFrame>
      <p:graphicFrame>
        <p:nvGraphicFramePr>
          <p:cNvPr id="10" name="Content Placeholder 12" descr="Image description is in table cell">
            <a:extLst>
              <a:ext uri="{FF2B5EF4-FFF2-40B4-BE49-F238E27FC236}">
                <a16:creationId xmlns:a16="http://schemas.microsoft.com/office/drawing/2014/main" id="{EF89A1B8-537F-384E-9334-F80BA4D70237}"/>
              </a:ext>
            </a:extLst>
          </p:cNvPr>
          <p:cNvGraphicFramePr>
            <a:graphicFrameLocks noChangeAspect="1"/>
          </p:cNvGraphicFramePr>
          <p:nvPr>
            <p:extLst>
              <p:ext uri="{D42A27DB-BD31-4B8C-83A1-F6EECF244321}">
                <p14:modId xmlns:p14="http://schemas.microsoft.com/office/powerpoint/2010/main" val="2422577503"/>
              </p:ext>
            </p:extLst>
          </p:nvPr>
        </p:nvGraphicFramePr>
        <p:xfrm>
          <a:off x="5406845" y="4329160"/>
          <a:ext cx="2006153" cy="459035"/>
        </p:xfrm>
        <a:graphic>
          <a:graphicData uri="http://schemas.openxmlformats.org/presentationml/2006/ole">
            <mc:AlternateContent xmlns:mc="http://schemas.openxmlformats.org/markup-compatibility/2006">
              <mc:Choice xmlns:v="urn:schemas-microsoft-com:vml" Requires="v">
                <p:oleObj spid="_x0000_s6148" name="Equation" r:id="rId3" imgW="1498320" imgH="342720" progId="Equation.DSMT4">
                  <p:embed/>
                </p:oleObj>
              </mc:Choice>
              <mc:Fallback>
                <p:oleObj name="Equation" r:id="rId3" imgW="1498320" imgH="342720" progId="Equation.DSMT4">
                  <p:embed/>
                  <p:pic>
                    <p:nvPicPr>
                      <p:cNvPr id="10" name="Content Placeholder 12" descr="Image description is in table cell">
                        <a:extLst>
                          <a:ext uri="{FF2B5EF4-FFF2-40B4-BE49-F238E27FC236}">
                            <a16:creationId xmlns:a16="http://schemas.microsoft.com/office/drawing/2014/main" id="{EF89A1B8-537F-384E-9334-F80BA4D702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6845" y="4329160"/>
                        <a:ext cx="2006153" cy="4590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Content Placeholder 13" descr="the mean is mu equals summation x P(x) = 1.80.">
            <a:extLst>
              <a:ext uri="{FF2B5EF4-FFF2-40B4-BE49-F238E27FC236}">
                <a16:creationId xmlns:a16="http://schemas.microsoft.com/office/drawing/2014/main" id="{86F28C31-373E-CB42-BA17-A059FCCD7243}"/>
              </a:ext>
            </a:extLst>
          </p:cNvPr>
          <p:cNvGraphicFramePr>
            <a:graphicFrameLocks noChangeAspect="1"/>
          </p:cNvGraphicFramePr>
          <p:nvPr/>
        </p:nvGraphicFramePr>
        <p:xfrm>
          <a:off x="1612095" y="5562894"/>
          <a:ext cx="4418240" cy="494990"/>
        </p:xfrm>
        <a:graphic>
          <a:graphicData uri="http://schemas.openxmlformats.org/presentationml/2006/ole">
            <mc:AlternateContent xmlns:mc="http://schemas.openxmlformats.org/markup-compatibility/2006">
              <mc:Choice xmlns:v="urn:schemas-microsoft-com:vml" Requires="v">
                <p:oleObj spid="_x0000_s6149" name="Equation" r:id="rId5" imgW="3060360" imgH="342720" progId="Equation.DSMT4">
                  <p:embed/>
                </p:oleObj>
              </mc:Choice>
              <mc:Fallback>
                <p:oleObj name="Equation" r:id="rId5" imgW="3060360" imgH="342720" progId="Equation.DSMT4">
                  <p:embed/>
                  <p:pic>
                    <p:nvPicPr>
                      <p:cNvPr id="11" name="Content Placeholder 13" descr="the mean is mu equals summation x P(x) = 1.80.">
                        <a:extLst>
                          <a:ext uri="{FF2B5EF4-FFF2-40B4-BE49-F238E27FC236}">
                            <a16:creationId xmlns:a16="http://schemas.microsoft.com/office/drawing/2014/main" id="{86F28C31-373E-CB42-BA17-A059FCCD72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2095" y="5562894"/>
                        <a:ext cx="4418240" cy="4949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2474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92E94-76FC-406D-8C49-96C33547D757}"/>
              </a:ext>
            </a:extLst>
          </p:cNvPr>
          <p:cNvSpPr>
            <a:spLocks noGrp="1"/>
          </p:cNvSpPr>
          <p:nvPr>
            <p:ph sz="quarter" idx="16"/>
          </p:nvPr>
        </p:nvSpPr>
        <p:spPr>
          <a:xfrm>
            <a:off x="-18391" y="492186"/>
            <a:ext cx="9144000" cy="5873628"/>
          </a:xfrm>
        </p:spPr>
        <p:txBody>
          <a:bodyPr/>
          <a:lstStyle/>
          <a:p>
            <a:r>
              <a:rPr lang="en-US" dirty="0"/>
              <a:t>Recall Probability </a:t>
            </a:r>
            <a:r>
              <a:rPr lang="en-US" dirty="0" err="1"/>
              <a:t>Dist</a:t>
            </a:r>
            <a:r>
              <a:rPr lang="en-US" dirty="0"/>
              <a:t> for # of Vehicles Owned by Families</a:t>
            </a:r>
          </a:p>
          <a:p>
            <a:endParaRPr lang="en-US" dirty="0"/>
          </a:p>
          <a:p>
            <a:endParaRPr lang="en-US" dirty="0"/>
          </a:p>
          <a:p>
            <a:endParaRPr lang="en-US" dirty="0"/>
          </a:p>
          <a:p>
            <a:endParaRPr lang="en-US" dirty="0"/>
          </a:p>
          <a:p>
            <a:endParaRPr lang="en-US" dirty="0"/>
          </a:p>
          <a:p>
            <a:endParaRPr lang="en-US" sz="3600" dirty="0"/>
          </a:p>
          <a:p>
            <a:endParaRPr lang="en-US" dirty="0"/>
          </a:p>
        </p:txBody>
      </p:sp>
      <p:graphicFrame>
        <p:nvGraphicFramePr>
          <p:cNvPr id="10" name="Content Placeholder 9" descr="Table is accessible to screenreaders">
            <a:extLst>
              <a:ext uri="{FF2B5EF4-FFF2-40B4-BE49-F238E27FC236}">
                <a16:creationId xmlns:a16="http://schemas.microsoft.com/office/drawing/2014/main" id="{5B70A528-EB88-46AD-A2A6-10A469B4986C}"/>
              </a:ext>
            </a:extLst>
          </p:cNvPr>
          <p:cNvGraphicFramePr>
            <a:graphicFrameLocks noGrp="1"/>
          </p:cNvGraphicFramePr>
          <p:nvPr>
            <p:ph sz="quarter" idx="17"/>
          </p:nvPr>
        </p:nvGraphicFramePr>
        <p:xfrm>
          <a:off x="143533" y="1054880"/>
          <a:ext cx="4276677" cy="3078480"/>
        </p:xfrm>
        <a:graphic>
          <a:graphicData uri="http://schemas.openxmlformats.org/drawingml/2006/table">
            <a:tbl>
              <a:tblPr firstRow="1" bandRow="1">
                <a:tableStyleId>{2D5ABB26-0587-4C30-8999-92F81FD0307C}</a:tableStyleId>
              </a:tblPr>
              <a:tblGrid>
                <a:gridCol w="2606987">
                  <a:extLst>
                    <a:ext uri="{9D8B030D-6E8A-4147-A177-3AD203B41FA5}">
                      <a16:colId xmlns:a16="http://schemas.microsoft.com/office/drawing/2014/main" val="2544904701"/>
                    </a:ext>
                  </a:extLst>
                </a:gridCol>
                <a:gridCol w="1669690">
                  <a:extLst>
                    <a:ext uri="{9D8B030D-6E8A-4147-A177-3AD203B41FA5}">
                      <a16:colId xmlns:a16="http://schemas.microsoft.com/office/drawing/2014/main" val="843216392"/>
                    </a:ext>
                  </a:extLst>
                </a:gridCol>
              </a:tblGrid>
              <a:tr h="629371">
                <a:tc>
                  <a:txBody>
                    <a:bodyPr/>
                    <a:lstStyle/>
                    <a:p>
                      <a:r>
                        <a:rPr lang="en-US" sz="2000" b="1" dirty="0">
                          <a:solidFill>
                            <a:schemeClr val="bg1"/>
                          </a:solidFill>
                          <a:latin typeface="Times New Roman" panose="02020603050405020304" pitchFamily="18" charset="0"/>
                          <a:cs typeface="Times New Roman" panose="02020603050405020304" pitchFamily="18" charset="0"/>
                        </a:rPr>
                        <a:t># of Vehicles Owned </a:t>
                      </a:r>
                    </a:p>
                    <a:p>
                      <a:pPr algn="ctr"/>
                      <a:r>
                        <a:rPr lang="en-US" sz="2000" b="1" i="1" dirty="0">
                          <a:solidFill>
                            <a:schemeClr val="bg1"/>
                          </a:solidFill>
                          <a:latin typeface="Times New Roman" panose="02020603050405020304" pitchFamily="18" charset="0"/>
                          <a:cs typeface="Times New Roman" panose="02020603050405020304" pitchFamily="18" charset="0"/>
                        </a:rPr>
                        <a:t>x</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b="1" dirty="0">
                          <a:solidFill>
                            <a:schemeClr val="bg1"/>
                          </a:solidFill>
                          <a:latin typeface="Times New Roman" panose="02020603050405020304" pitchFamily="18" charset="0"/>
                          <a:cs typeface="Times New Roman" panose="02020603050405020304" pitchFamily="18" charset="0"/>
                        </a:rPr>
                        <a:t>Probability</a:t>
                      </a:r>
                    </a:p>
                    <a:p>
                      <a:pPr algn="ctr"/>
                      <a:r>
                        <a:rPr lang="en-US" sz="2000" b="1" i="1" dirty="0">
                          <a:solidFill>
                            <a:schemeClr val="bg1"/>
                          </a:solidFill>
                          <a:latin typeface="Times New Roman" panose="02020603050405020304" pitchFamily="18" charset="0"/>
                          <a:cs typeface="Times New Roman" panose="02020603050405020304" pitchFamily="18" charset="0"/>
                        </a:rPr>
                        <a:t>P</a:t>
                      </a:r>
                      <a:r>
                        <a:rPr lang="en-US" sz="2000" b="1" i="0" dirty="0">
                          <a:solidFill>
                            <a:schemeClr val="bg1"/>
                          </a:solidFill>
                          <a:latin typeface="Times New Roman" panose="02020603050405020304" pitchFamily="18" charset="0"/>
                          <a:cs typeface="Times New Roman" panose="02020603050405020304" pitchFamily="18" charset="0"/>
                        </a:rPr>
                        <a:t>(</a:t>
                      </a:r>
                      <a:r>
                        <a:rPr lang="en-US" sz="2000" b="1" i="1" dirty="0">
                          <a:solidFill>
                            <a:schemeClr val="bg1"/>
                          </a:solidFill>
                          <a:latin typeface="Times New Roman" panose="02020603050405020304" pitchFamily="18" charset="0"/>
                          <a:cs typeface="Times New Roman" panose="02020603050405020304" pitchFamily="18" charset="0"/>
                        </a:rPr>
                        <a:t>x</a:t>
                      </a:r>
                      <a:r>
                        <a:rPr lang="en-US" sz="2000" b="1" i="0" dirty="0">
                          <a:solidFill>
                            <a:schemeClr val="bg1"/>
                          </a:solidFill>
                          <a:latin typeface="Times New Roman" panose="02020603050405020304" pitchFamily="18" charset="0"/>
                          <a:cs typeface="Times New Roman" panose="02020603050405020304" pitchFamily="18" charset="0"/>
                        </a:rPr>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823521916"/>
                  </a:ext>
                </a:extLst>
              </a:tr>
              <a:tr h="355731">
                <a:tc>
                  <a:txBody>
                    <a:bodyPr/>
                    <a:lstStyle/>
                    <a:p>
                      <a:pPr algn="ctr"/>
                      <a:r>
                        <a:rPr lang="en-US" sz="2000" dirty="0">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olid"/>
                      <a:round/>
                      <a:headEnd type="none" w="med" len="med"/>
                      <a:tailEnd type="none" w="med" len="med"/>
                    </a:lnT>
                  </a:tcPr>
                </a:tc>
                <a:tc>
                  <a:txBody>
                    <a:bodyPr/>
                    <a:lstStyle/>
                    <a:p>
                      <a:pPr algn="ctr"/>
                      <a:r>
                        <a:rPr lang="en-US" sz="2000" dirty="0">
                          <a:latin typeface="Times New Roman" panose="02020603050405020304" pitchFamily="18" charset="0"/>
                          <a:cs typeface="Times New Roman" panose="02020603050405020304" pitchFamily="18" charset="0"/>
                        </a:rPr>
                        <a:t>.015</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30687490"/>
                  </a:ext>
                </a:extLst>
              </a:tr>
              <a:tr h="355731">
                <a:tc>
                  <a:txBody>
                    <a:bodyPr/>
                    <a:lstStyle/>
                    <a:p>
                      <a:pPr algn="ctr"/>
                      <a:r>
                        <a:rPr lang="en-US" sz="2000" dirty="0">
                          <a:latin typeface="Times New Roman" panose="02020603050405020304" pitchFamily="18" charset="0"/>
                          <a:cs typeface="Times New Roman" panose="02020603050405020304" pitchFamily="18" charset="0"/>
                        </a:rPr>
                        <a:t>1</a:t>
                      </a:r>
                    </a:p>
                  </a:txBody>
                  <a:tcPr/>
                </a:tc>
                <a:tc>
                  <a:txBody>
                    <a:bodyPr/>
                    <a:lstStyle/>
                    <a:p>
                      <a:pPr algn="ctr"/>
                      <a:r>
                        <a:rPr lang="en-US" sz="2000" dirty="0">
                          <a:latin typeface="Times New Roman" panose="02020603050405020304" pitchFamily="18" charset="0"/>
                          <a:cs typeface="Times New Roman" panose="02020603050405020304" pitchFamily="18" charset="0"/>
                        </a:rPr>
                        <a:t>.235</a:t>
                      </a:r>
                    </a:p>
                  </a:txBody>
                  <a:tcPr/>
                </a:tc>
                <a:extLst>
                  <a:ext uri="{0D108BD9-81ED-4DB2-BD59-A6C34878D82A}">
                    <a16:rowId xmlns:a16="http://schemas.microsoft.com/office/drawing/2014/main" val="1316037072"/>
                  </a:ext>
                </a:extLst>
              </a:tr>
              <a:tr h="355731">
                <a:tc>
                  <a:txBody>
                    <a:bodyPr/>
                    <a:lstStyle/>
                    <a:p>
                      <a:pPr algn="ctr"/>
                      <a:r>
                        <a:rPr lang="en-US" sz="2000" dirty="0">
                          <a:latin typeface="Times New Roman" panose="02020603050405020304" pitchFamily="18" charset="0"/>
                          <a:cs typeface="Times New Roman" panose="02020603050405020304" pitchFamily="18" charset="0"/>
                        </a:rPr>
                        <a:t>2</a:t>
                      </a:r>
                    </a:p>
                  </a:txBody>
                  <a:tcPr/>
                </a:tc>
                <a:tc>
                  <a:txBody>
                    <a:bodyPr/>
                    <a:lstStyle/>
                    <a:p>
                      <a:pPr algn="ctr"/>
                      <a:r>
                        <a:rPr lang="en-US" sz="2000" dirty="0">
                          <a:latin typeface="Times New Roman" panose="02020603050405020304" pitchFamily="18" charset="0"/>
                          <a:cs typeface="Times New Roman" panose="02020603050405020304" pitchFamily="18" charset="0"/>
                        </a:rPr>
                        <a:t>.425</a:t>
                      </a:r>
                    </a:p>
                  </a:txBody>
                  <a:tcPr/>
                </a:tc>
                <a:extLst>
                  <a:ext uri="{0D108BD9-81ED-4DB2-BD59-A6C34878D82A}">
                    <a16:rowId xmlns:a16="http://schemas.microsoft.com/office/drawing/2014/main" val="2611710998"/>
                  </a:ext>
                </a:extLst>
              </a:tr>
              <a:tr h="355731">
                <a:tc>
                  <a:txBody>
                    <a:bodyPr/>
                    <a:lstStyle/>
                    <a:p>
                      <a:pPr algn="ctr"/>
                      <a:r>
                        <a:rPr lang="en-US" sz="2000" dirty="0">
                          <a:latin typeface="Times New Roman" panose="02020603050405020304" pitchFamily="18" charset="0"/>
                          <a:cs typeface="Times New Roman" panose="02020603050405020304" pitchFamily="18" charset="0"/>
                        </a:rPr>
                        <a:t>3</a:t>
                      </a:r>
                    </a:p>
                  </a:txBody>
                  <a:tcPr/>
                </a:tc>
                <a:tc>
                  <a:txBody>
                    <a:bodyPr/>
                    <a:lstStyle/>
                    <a:p>
                      <a:pPr algn="ctr"/>
                      <a:r>
                        <a:rPr lang="en-US" sz="2000" dirty="0">
                          <a:latin typeface="Times New Roman" panose="02020603050405020304" pitchFamily="18" charset="0"/>
                          <a:cs typeface="Times New Roman" panose="02020603050405020304" pitchFamily="18" charset="0"/>
                        </a:rPr>
                        <a:t>.245</a:t>
                      </a:r>
                    </a:p>
                  </a:txBody>
                  <a:tcPr/>
                </a:tc>
                <a:extLst>
                  <a:ext uri="{0D108BD9-81ED-4DB2-BD59-A6C34878D82A}">
                    <a16:rowId xmlns:a16="http://schemas.microsoft.com/office/drawing/2014/main" val="3395314241"/>
                  </a:ext>
                </a:extLst>
              </a:tr>
              <a:tr h="355731">
                <a:tc>
                  <a:txBody>
                    <a:bodyPr/>
                    <a:lstStyle/>
                    <a:p>
                      <a:pPr algn="ctr"/>
                      <a:r>
                        <a:rPr lang="en-US" sz="2000" dirty="0">
                          <a:latin typeface="Times New Roman" panose="02020603050405020304" pitchFamily="18" charset="0"/>
                          <a:cs typeface="Times New Roman" panose="02020603050405020304" pitchFamily="18" charset="0"/>
                        </a:rPr>
                        <a:t>4</a:t>
                      </a:r>
                    </a:p>
                  </a:txBody>
                  <a:tcPr>
                    <a:lnB w="12700" cap="flat" cmpd="sng" algn="ctr">
                      <a:solidFill>
                        <a:schemeClr val="tx1"/>
                      </a:solidFill>
                      <a:prstDash val="solid"/>
                      <a:round/>
                      <a:headEnd type="none" w="med" len="med"/>
                      <a:tailEnd type="none" w="med" len="med"/>
                    </a:lnB>
                  </a:tcPr>
                </a:tc>
                <a:tc>
                  <a:txBody>
                    <a:bodyPr/>
                    <a:lstStyle/>
                    <a:p>
                      <a:pPr algn="ctr"/>
                      <a:r>
                        <a:rPr lang="en-US" sz="2000" dirty="0">
                          <a:latin typeface="Times New Roman" panose="02020603050405020304" pitchFamily="18" charset="0"/>
                          <a:cs typeface="Times New Roman" panose="02020603050405020304" pitchFamily="18" charset="0"/>
                        </a:rPr>
                        <a:t>.080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901622"/>
                  </a:ext>
                </a:extLst>
              </a:tr>
              <a:tr h="355731">
                <a:tc>
                  <a:txBody>
                    <a:bodyPr/>
                    <a:lstStyle/>
                    <a:p>
                      <a:r>
                        <a:rPr lang="en-US" sz="2000" dirty="0">
                          <a:solidFill>
                            <a:schemeClr val="bg1"/>
                          </a:solidFill>
                          <a:latin typeface="Times New Roman" panose="02020603050405020304" pitchFamily="18" charset="0"/>
                          <a:cs typeface="Times New Roman" panose="02020603050405020304" pitchFamily="18" charset="0"/>
                        </a:rPr>
                        <a:t>Blank</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700" dirty="0">
                          <a:solidFill>
                            <a:schemeClr val="bg2"/>
                          </a:solidFill>
                          <a:latin typeface="Times New Roman" panose="02020603050405020304" pitchFamily="18" charset="0"/>
                          <a:cs typeface="Times New Roman" panose="02020603050405020304" pitchFamily="18" charset="0"/>
                        </a:rPr>
                        <a:t>summation P(x) = 1.000.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1302670"/>
                  </a:ext>
                </a:extLst>
              </a:tr>
            </a:tbl>
          </a:graphicData>
        </a:graphic>
      </p:graphicFrame>
      <p:sp>
        <p:nvSpPr>
          <p:cNvPr id="4" name="Slide Number Placeholder 3">
            <a:extLst>
              <a:ext uri="{FF2B5EF4-FFF2-40B4-BE49-F238E27FC236}">
                <a16:creationId xmlns:a16="http://schemas.microsoft.com/office/drawing/2014/main" id="{A4D5E1DB-26DC-4D71-9DA2-6AB4965DDDD4}"/>
              </a:ext>
            </a:extLst>
          </p:cNvPr>
          <p:cNvSpPr>
            <a:spLocks noGrp="1"/>
          </p:cNvSpPr>
          <p:nvPr>
            <p:ph type="sldNum" sz="quarter" idx="10"/>
          </p:nvPr>
        </p:nvSpPr>
        <p:spPr>
          <a:xfrm>
            <a:off x="8330330" y="6356350"/>
            <a:ext cx="508870" cy="501650"/>
          </a:xfrm>
        </p:spPr>
        <p:txBody>
          <a:bodyPr/>
          <a:lstStyle/>
          <a:p>
            <a:fld id="{67B19427-F580-D146-B60E-4CADEE75497F}" type="slidenum">
              <a:rPr lang="en-US" smtClean="0"/>
              <a:pPr/>
              <a:t>15</a:t>
            </a:fld>
            <a:endParaRPr lang="en-US" dirty="0"/>
          </a:p>
        </p:txBody>
      </p:sp>
      <p:pic>
        <p:nvPicPr>
          <p:cNvPr id="12" name="Content Placeholder 7" descr="Bar graph for histogram for the probability distribution with probability p(x) ranging from 0-0.50, has for  x = 0 p(x) = 0.015, for x = 1 p(x) = 0.235, for x = 2 p(x) = 0.425, for x = 3 p(x) = 0.245, for x = 4 p(x) = 0.080.">
            <a:extLst>
              <a:ext uri="{FF2B5EF4-FFF2-40B4-BE49-F238E27FC236}">
                <a16:creationId xmlns:a16="http://schemas.microsoft.com/office/drawing/2014/main" id="{BB317D6E-B478-2046-AB7C-3289EDFB37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4630" y="1009288"/>
            <a:ext cx="4114800" cy="2763760"/>
          </a:xfrm>
          <a:prstGeom prst="rect">
            <a:avLst/>
          </a:prstGeom>
        </p:spPr>
      </p:pic>
      <p:graphicFrame>
        <p:nvGraphicFramePr>
          <p:cNvPr id="13" name="Content Placeholder 10" descr="Image description is in table cell">
            <a:extLst>
              <a:ext uri="{FF2B5EF4-FFF2-40B4-BE49-F238E27FC236}">
                <a16:creationId xmlns:a16="http://schemas.microsoft.com/office/drawing/2014/main" id="{43F672B8-D080-CF4D-BF73-072AA373AF21}"/>
              </a:ext>
            </a:extLst>
          </p:cNvPr>
          <p:cNvGraphicFramePr>
            <a:graphicFrameLocks noChangeAspect="1"/>
          </p:cNvGraphicFramePr>
          <p:nvPr/>
        </p:nvGraphicFramePr>
        <p:xfrm>
          <a:off x="2829133" y="3773048"/>
          <a:ext cx="1513586" cy="346329"/>
        </p:xfrm>
        <a:graphic>
          <a:graphicData uri="http://schemas.openxmlformats.org/presentationml/2006/ole">
            <mc:AlternateContent xmlns:mc="http://schemas.openxmlformats.org/markup-compatibility/2006">
              <mc:Choice xmlns:v="urn:schemas-microsoft-com:vml" Requires="v">
                <p:oleObj spid="_x0000_s7171" name="Equation" r:id="rId5" imgW="1498320" imgH="342720" progId="Equation.DSMT4">
                  <p:embed/>
                </p:oleObj>
              </mc:Choice>
              <mc:Fallback>
                <p:oleObj name="Equation" r:id="rId5" imgW="1498320" imgH="342720" progId="Equation.DSMT4">
                  <p:embed/>
                  <p:pic>
                    <p:nvPicPr>
                      <p:cNvPr id="13" name="Content Placeholder 10" descr="Image description is in table cell">
                        <a:extLst>
                          <a:ext uri="{FF2B5EF4-FFF2-40B4-BE49-F238E27FC236}">
                            <a16:creationId xmlns:a16="http://schemas.microsoft.com/office/drawing/2014/main" id="{43F672B8-D080-CF4D-BF73-072AA373AF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9133" y="3773048"/>
                        <a:ext cx="1513586" cy="3463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6797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92E94-76FC-406D-8C49-96C33547D757}"/>
              </a:ext>
            </a:extLst>
          </p:cNvPr>
          <p:cNvSpPr>
            <a:spLocks noGrp="1"/>
          </p:cNvSpPr>
          <p:nvPr>
            <p:ph sz="quarter" idx="16"/>
          </p:nvPr>
        </p:nvSpPr>
        <p:spPr>
          <a:xfrm>
            <a:off x="-18391" y="492186"/>
            <a:ext cx="8825459" cy="5873628"/>
          </a:xfrm>
        </p:spPr>
        <p:txBody>
          <a:bodyPr/>
          <a:lstStyle/>
          <a:p>
            <a:r>
              <a:rPr lang="en-US" dirty="0"/>
              <a:t>Probability </a:t>
            </a:r>
            <a:r>
              <a:rPr lang="en-US" dirty="0" err="1"/>
              <a:t>Dist</a:t>
            </a:r>
            <a:r>
              <a:rPr lang="en-US" dirty="0"/>
              <a:t> for # of Vehicles Owned by Families</a:t>
            </a:r>
          </a:p>
          <a:p>
            <a:r>
              <a:rPr lang="en-US" dirty="0"/>
              <a:t>We use TI84 to find the E[X].</a:t>
            </a:r>
          </a:p>
          <a:p>
            <a:r>
              <a:rPr lang="en-US" dirty="0"/>
              <a:t>Put the data into L1, L2.</a:t>
            </a:r>
          </a:p>
          <a:p>
            <a:r>
              <a:rPr lang="en-US" dirty="0"/>
              <a:t>Go to stat, calc, 1-var stats.</a:t>
            </a:r>
          </a:p>
          <a:p>
            <a:endParaRPr lang="en-US" dirty="0"/>
          </a:p>
          <a:p>
            <a:endParaRPr lang="en-US" dirty="0"/>
          </a:p>
          <a:p>
            <a:r>
              <a:rPr lang="en-US" dirty="0"/>
              <a:t>For frequency, put L2. </a:t>
            </a:r>
          </a:p>
          <a:p>
            <a:r>
              <a:rPr lang="en-US" dirty="0"/>
              <a:t>Go to calculate and hit enter.</a:t>
            </a:r>
          </a:p>
          <a:p>
            <a:endParaRPr lang="en-US" dirty="0"/>
          </a:p>
          <a:p>
            <a:endParaRPr lang="en-US" dirty="0"/>
          </a:p>
          <a:p>
            <a:r>
              <a:rPr lang="en-US" dirty="0"/>
              <a:t>So E[X] is 2.14.</a:t>
            </a:r>
          </a:p>
          <a:p>
            <a:endParaRPr lang="en-US" dirty="0"/>
          </a:p>
        </p:txBody>
      </p:sp>
      <p:graphicFrame>
        <p:nvGraphicFramePr>
          <p:cNvPr id="10" name="Content Placeholder 9" descr="Table is accessible to screenreaders">
            <a:extLst>
              <a:ext uri="{FF2B5EF4-FFF2-40B4-BE49-F238E27FC236}">
                <a16:creationId xmlns:a16="http://schemas.microsoft.com/office/drawing/2014/main" id="{5B70A528-EB88-46AD-A2A6-10A469B4986C}"/>
              </a:ext>
            </a:extLst>
          </p:cNvPr>
          <p:cNvGraphicFramePr>
            <a:graphicFrameLocks noGrp="1"/>
          </p:cNvGraphicFramePr>
          <p:nvPr>
            <p:ph sz="quarter" idx="17"/>
            <p:extLst>
              <p:ext uri="{D42A27DB-BD31-4B8C-83A1-F6EECF244321}">
                <p14:modId xmlns:p14="http://schemas.microsoft.com/office/powerpoint/2010/main" val="4047377868"/>
              </p:ext>
            </p:extLst>
          </p:nvPr>
        </p:nvGraphicFramePr>
        <p:xfrm>
          <a:off x="4530391" y="1027680"/>
          <a:ext cx="4276677" cy="3078480"/>
        </p:xfrm>
        <a:graphic>
          <a:graphicData uri="http://schemas.openxmlformats.org/drawingml/2006/table">
            <a:tbl>
              <a:tblPr firstRow="1" bandRow="1">
                <a:tableStyleId>{2D5ABB26-0587-4C30-8999-92F81FD0307C}</a:tableStyleId>
              </a:tblPr>
              <a:tblGrid>
                <a:gridCol w="2606987">
                  <a:extLst>
                    <a:ext uri="{9D8B030D-6E8A-4147-A177-3AD203B41FA5}">
                      <a16:colId xmlns:a16="http://schemas.microsoft.com/office/drawing/2014/main" val="2544904701"/>
                    </a:ext>
                  </a:extLst>
                </a:gridCol>
                <a:gridCol w="1669690">
                  <a:extLst>
                    <a:ext uri="{9D8B030D-6E8A-4147-A177-3AD203B41FA5}">
                      <a16:colId xmlns:a16="http://schemas.microsoft.com/office/drawing/2014/main" val="843216392"/>
                    </a:ext>
                  </a:extLst>
                </a:gridCol>
              </a:tblGrid>
              <a:tr h="629371">
                <a:tc>
                  <a:txBody>
                    <a:bodyPr/>
                    <a:lstStyle/>
                    <a:p>
                      <a:r>
                        <a:rPr lang="en-US" sz="2000" b="1" dirty="0">
                          <a:solidFill>
                            <a:schemeClr val="bg1"/>
                          </a:solidFill>
                          <a:latin typeface="Times New Roman" panose="02020603050405020304" pitchFamily="18" charset="0"/>
                          <a:cs typeface="Times New Roman" panose="02020603050405020304" pitchFamily="18" charset="0"/>
                        </a:rPr>
                        <a:t># of Vehicles Owned </a:t>
                      </a:r>
                    </a:p>
                    <a:p>
                      <a:pPr algn="ctr"/>
                      <a:r>
                        <a:rPr lang="en-US" sz="2000" b="1" i="1" dirty="0">
                          <a:solidFill>
                            <a:schemeClr val="bg1"/>
                          </a:solidFill>
                          <a:latin typeface="Times New Roman" panose="02020603050405020304" pitchFamily="18" charset="0"/>
                          <a:cs typeface="Times New Roman" panose="02020603050405020304" pitchFamily="18" charset="0"/>
                        </a:rPr>
                        <a:t>x</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b="1" dirty="0">
                          <a:solidFill>
                            <a:schemeClr val="bg1"/>
                          </a:solidFill>
                          <a:latin typeface="Times New Roman" panose="02020603050405020304" pitchFamily="18" charset="0"/>
                          <a:cs typeface="Times New Roman" panose="02020603050405020304" pitchFamily="18" charset="0"/>
                        </a:rPr>
                        <a:t>Probability</a:t>
                      </a:r>
                    </a:p>
                    <a:p>
                      <a:pPr algn="ctr"/>
                      <a:r>
                        <a:rPr lang="en-US" sz="2000" b="1" i="1" dirty="0">
                          <a:solidFill>
                            <a:schemeClr val="bg1"/>
                          </a:solidFill>
                          <a:latin typeface="Times New Roman" panose="02020603050405020304" pitchFamily="18" charset="0"/>
                          <a:cs typeface="Times New Roman" panose="02020603050405020304" pitchFamily="18" charset="0"/>
                        </a:rPr>
                        <a:t>P</a:t>
                      </a:r>
                      <a:r>
                        <a:rPr lang="en-US" sz="2000" b="1" i="0" dirty="0">
                          <a:solidFill>
                            <a:schemeClr val="bg1"/>
                          </a:solidFill>
                          <a:latin typeface="Times New Roman" panose="02020603050405020304" pitchFamily="18" charset="0"/>
                          <a:cs typeface="Times New Roman" panose="02020603050405020304" pitchFamily="18" charset="0"/>
                        </a:rPr>
                        <a:t>(</a:t>
                      </a:r>
                      <a:r>
                        <a:rPr lang="en-US" sz="2000" b="1" i="1" dirty="0">
                          <a:solidFill>
                            <a:schemeClr val="bg1"/>
                          </a:solidFill>
                          <a:latin typeface="Times New Roman" panose="02020603050405020304" pitchFamily="18" charset="0"/>
                          <a:cs typeface="Times New Roman" panose="02020603050405020304" pitchFamily="18" charset="0"/>
                        </a:rPr>
                        <a:t>x</a:t>
                      </a:r>
                      <a:r>
                        <a:rPr lang="en-US" sz="2000" b="1" i="0" dirty="0">
                          <a:solidFill>
                            <a:schemeClr val="bg1"/>
                          </a:solidFill>
                          <a:latin typeface="Times New Roman" panose="02020603050405020304" pitchFamily="18" charset="0"/>
                          <a:cs typeface="Times New Roman" panose="02020603050405020304" pitchFamily="18" charset="0"/>
                        </a:rPr>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823521916"/>
                  </a:ext>
                </a:extLst>
              </a:tr>
              <a:tr h="355731">
                <a:tc>
                  <a:txBody>
                    <a:bodyPr/>
                    <a:lstStyle/>
                    <a:p>
                      <a:pPr algn="ctr"/>
                      <a:r>
                        <a:rPr lang="en-US" sz="2000" dirty="0">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olid"/>
                      <a:round/>
                      <a:headEnd type="none" w="med" len="med"/>
                      <a:tailEnd type="none" w="med" len="med"/>
                    </a:lnT>
                  </a:tcPr>
                </a:tc>
                <a:tc>
                  <a:txBody>
                    <a:bodyPr/>
                    <a:lstStyle/>
                    <a:p>
                      <a:pPr algn="ctr"/>
                      <a:r>
                        <a:rPr lang="en-US" sz="2000" dirty="0">
                          <a:latin typeface="Times New Roman" panose="02020603050405020304" pitchFamily="18" charset="0"/>
                          <a:cs typeface="Times New Roman" panose="02020603050405020304" pitchFamily="18" charset="0"/>
                        </a:rPr>
                        <a:t>.015</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30687490"/>
                  </a:ext>
                </a:extLst>
              </a:tr>
              <a:tr h="355731">
                <a:tc>
                  <a:txBody>
                    <a:bodyPr/>
                    <a:lstStyle/>
                    <a:p>
                      <a:pPr algn="ctr"/>
                      <a:r>
                        <a:rPr lang="en-US" sz="2000" dirty="0">
                          <a:latin typeface="Times New Roman" panose="02020603050405020304" pitchFamily="18" charset="0"/>
                          <a:cs typeface="Times New Roman" panose="02020603050405020304" pitchFamily="18" charset="0"/>
                        </a:rPr>
                        <a:t>1</a:t>
                      </a:r>
                    </a:p>
                  </a:txBody>
                  <a:tcPr/>
                </a:tc>
                <a:tc>
                  <a:txBody>
                    <a:bodyPr/>
                    <a:lstStyle/>
                    <a:p>
                      <a:pPr algn="ctr"/>
                      <a:r>
                        <a:rPr lang="en-US" sz="2000" dirty="0">
                          <a:latin typeface="Times New Roman" panose="02020603050405020304" pitchFamily="18" charset="0"/>
                          <a:cs typeface="Times New Roman" panose="02020603050405020304" pitchFamily="18" charset="0"/>
                        </a:rPr>
                        <a:t>.235</a:t>
                      </a:r>
                    </a:p>
                  </a:txBody>
                  <a:tcPr/>
                </a:tc>
                <a:extLst>
                  <a:ext uri="{0D108BD9-81ED-4DB2-BD59-A6C34878D82A}">
                    <a16:rowId xmlns:a16="http://schemas.microsoft.com/office/drawing/2014/main" val="1316037072"/>
                  </a:ext>
                </a:extLst>
              </a:tr>
              <a:tr h="355731">
                <a:tc>
                  <a:txBody>
                    <a:bodyPr/>
                    <a:lstStyle/>
                    <a:p>
                      <a:pPr algn="ctr"/>
                      <a:r>
                        <a:rPr lang="en-US" sz="2000" dirty="0">
                          <a:latin typeface="Times New Roman" panose="02020603050405020304" pitchFamily="18" charset="0"/>
                          <a:cs typeface="Times New Roman" panose="02020603050405020304" pitchFamily="18" charset="0"/>
                        </a:rPr>
                        <a:t>2</a:t>
                      </a:r>
                    </a:p>
                  </a:txBody>
                  <a:tcPr/>
                </a:tc>
                <a:tc>
                  <a:txBody>
                    <a:bodyPr/>
                    <a:lstStyle/>
                    <a:p>
                      <a:pPr algn="ctr"/>
                      <a:r>
                        <a:rPr lang="en-US" sz="2000" dirty="0">
                          <a:latin typeface="Times New Roman" panose="02020603050405020304" pitchFamily="18" charset="0"/>
                          <a:cs typeface="Times New Roman" panose="02020603050405020304" pitchFamily="18" charset="0"/>
                        </a:rPr>
                        <a:t>.425</a:t>
                      </a:r>
                    </a:p>
                  </a:txBody>
                  <a:tcPr/>
                </a:tc>
                <a:extLst>
                  <a:ext uri="{0D108BD9-81ED-4DB2-BD59-A6C34878D82A}">
                    <a16:rowId xmlns:a16="http://schemas.microsoft.com/office/drawing/2014/main" val="2611710998"/>
                  </a:ext>
                </a:extLst>
              </a:tr>
              <a:tr h="355731">
                <a:tc>
                  <a:txBody>
                    <a:bodyPr/>
                    <a:lstStyle/>
                    <a:p>
                      <a:pPr algn="ctr"/>
                      <a:r>
                        <a:rPr lang="en-US" sz="2000" dirty="0">
                          <a:latin typeface="Times New Roman" panose="02020603050405020304" pitchFamily="18" charset="0"/>
                          <a:cs typeface="Times New Roman" panose="02020603050405020304" pitchFamily="18" charset="0"/>
                        </a:rPr>
                        <a:t>3</a:t>
                      </a:r>
                    </a:p>
                  </a:txBody>
                  <a:tcPr/>
                </a:tc>
                <a:tc>
                  <a:txBody>
                    <a:bodyPr/>
                    <a:lstStyle/>
                    <a:p>
                      <a:pPr algn="ctr"/>
                      <a:r>
                        <a:rPr lang="en-US" sz="2000" dirty="0">
                          <a:latin typeface="Times New Roman" panose="02020603050405020304" pitchFamily="18" charset="0"/>
                          <a:cs typeface="Times New Roman" panose="02020603050405020304" pitchFamily="18" charset="0"/>
                        </a:rPr>
                        <a:t>.245</a:t>
                      </a:r>
                    </a:p>
                  </a:txBody>
                  <a:tcPr/>
                </a:tc>
                <a:extLst>
                  <a:ext uri="{0D108BD9-81ED-4DB2-BD59-A6C34878D82A}">
                    <a16:rowId xmlns:a16="http://schemas.microsoft.com/office/drawing/2014/main" val="3395314241"/>
                  </a:ext>
                </a:extLst>
              </a:tr>
              <a:tr h="355731">
                <a:tc>
                  <a:txBody>
                    <a:bodyPr/>
                    <a:lstStyle/>
                    <a:p>
                      <a:pPr algn="ctr"/>
                      <a:r>
                        <a:rPr lang="en-US" sz="2000" dirty="0">
                          <a:latin typeface="Times New Roman" panose="02020603050405020304" pitchFamily="18" charset="0"/>
                          <a:cs typeface="Times New Roman" panose="02020603050405020304" pitchFamily="18" charset="0"/>
                        </a:rPr>
                        <a:t>4</a:t>
                      </a:r>
                    </a:p>
                  </a:txBody>
                  <a:tcPr>
                    <a:lnB w="12700" cap="flat" cmpd="sng" algn="ctr">
                      <a:solidFill>
                        <a:schemeClr val="tx1"/>
                      </a:solidFill>
                      <a:prstDash val="solid"/>
                      <a:round/>
                      <a:headEnd type="none" w="med" len="med"/>
                      <a:tailEnd type="none" w="med" len="med"/>
                    </a:lnB>
                  </a:tcPr>
                </a:tc>
                <a:tc>
                  <a:txBody>
                    <a:bodyPr/>
                    <a:lstStyle/>
                    <a:p>
                      <a:pPr algn="ctr"/>
                      <a:r>
                        <a:rPr lang="en-US" sz="2000" dirty="0">
                          <a:latin typeface="Times New Roman" panose="02020603050405020304" pitchFamily="18" charset="0"/>
                          <a:cs typeface="Times New Roman" panose="02020603050405020304" pitchFamily="18" charset="0"/>
                        </a:rPr>
                        <a:t>.080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901622"/>
                  </a:ext>
                </a:extLst>
              </a:tr>
              <a:tr h="355731">
                <a:tc>
                  <a:txBody>
                    <a:bodyPr/>
                    <a:lstStyle/>
                    <a:p>
                      <a:r>
                        <a:rPr lang="en-US" sz="2000" dirty="0">
                          <a:solidFill>
                            <a:schemeClr val="bg1"/>
                          </a:solidFill>
                          <a:latin typeface="Times New Roman" panose="02020603050405020304" pitchFamily="18" charset="0"/>
                          <a:cs typeface="Times New Roman" panose="02020603050405020304" pitchFamily="18" charset="0"/>
                        </a:rPr>
                        <a:t>Blank</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700" dirty="0">
                          <a:solidFill>
                            <a:schemeClr val="bg2"/>
                          </a:solidFill>
                          <a:latin typeface="Times New Roman" panose="02020603050405020304" pitchFamily="18" charset="0"/>
                          <a:cs typeface="Times New Roman" panose="02020603050405020304" pitchFamily="18" charset="0"/>
                        </a:rPr>
                        <a:t>summation P(x) = 1.000.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1302670"/>
                  </a:ext>
                </a:extLst>
              </a:tr>
            </a:tbl>
          </a:graphicData>
        </a:graphic>
      </p:graphicFrame>
      <p:sp>
        <p:nvSpPr>
          <p:cNvPr id="4" name="Slide Number Placeholder 3">
            <a:extLst>
              <a:ext uri="{FF2B5EF4-FFF2-40B4-BE49-F238E27FC236}">
                <a16:creationId xmlns:a16="http://schemas.microsoft.com/office/drawing/2014/main" id="{A4D5E1DB-26DC-4D71-9DA2-6AB4965DDDD4}"/>
              </a:ext>
            </a:extLst>
          </p:cNvPr>
          <p:cNvSpPr>
            <a:spLocks noGrp="1"/>
          </p:cNvSpPr>
          <p:nvPr>
            <p:ph type="sldNum" sz="quarter" idx="10"/>
          </p:nvPr>
        </p:nvSpPr>
        <p:spPr>
          <a:xfrm>
            <a:off x="8330330" y="6356350"/>
            <a:ext cx="508870" cy="501650"/>
          </a:xfrm>
        </p:spPr>
        <p:txBody>
          <a:bodyPr/>
          <a:lstStyle/>
          <a:p>
            <a:fld id="{67B19427-F580-D146-B60E-4CADEE75497F}" type="slidenum">
              <a:rPr lang="en-US" smtClean="0"/>
              <a:pPr/>
              <a:t>16</a:t>
            </a:fld>
            <a:endParaRPr lang="en-US" dirty="0"/>
          </a:p>
        </p:txBody>
      </p:sp>
      <p:graphicFrame>
        <p:nvGraphicFramePr>
          <p:cNvPr id="13" name="Content Placeholder 10" descr="Image description is in table cell">
            <a:extLst>
              <a:ext uri="{FF2B5EF4-FFF2-40B4-BE49-F238E27FC236}">
                <a16:creationId xmlns:a16="http://schemas.microsoft.com/office/drawing/2014/main" id="{43F672B8-D080-CF4D-BF73-072AA373AF21}"/>
              </a:ext>
            </a:extLst>
          </p:cNvPr>
          <p:cNvGraphicFramePr>
            <a:graphicFrameLocks noChangeAspect="1"/>
          </p:cNvGraphicFramePr>
          <p:nvPr>
            <p:extLst>
              <p:ext uri="{D42A27DB-BD31-4B8C-83A1-F6EECF244321}">
                <p14:modId xmlns:p14="http://schemas.microsoft.com/office/powerpoint/2010/main" val="592521808"/>
              </p:ext>
            </p:extLst>
          </p:nvPr>
        </p:nvGraphicFramePr>
        <p:xfrm>
          <a:off x="7215991" y="3745848"/>
          <a:ext cx="1513586" cy="346329"/>
        </p:xfrm>
        <a:graphic>
          <a:graphicData uri="http://schemas.openxmlformats.org/presentationml/2006/ole">
            <mc:AlternateContent xmlns:mc="http://schemas.openxmlformats.org/markup-compatibility/2006">
              <mc:Choice xmlns:v="urn:schemas-microsoft-com:vml" Requires="v">
                <p:oleObj spid="_x0000_s8195" name="Equation" r:id="rId4" imgW="1498320" imgH="342720" progId="Equation.DSMT4">
                  <p:embed/>
                </p:oleObj>
              </mc:Choice>
              <mc:Fallback>
                <p:oleObj name="Equation" r:id="rId4" imgW="1498320" imgH="342720" progId="Equation.DSMT4">
                  <p:embed/>
                  <p:pic>
                    <p:nvPicPr>
                      <p:cNvPr id="13" name="Content Placeholder 10" descr="Image description is in table cell">
                        <a:extLst>
                          <a:ext uri="{FF2B5EF4-FFF2-40B4-BE49-F238E27FC236}">
                            <a16:creationId xmlns:a16="http://schemas.microsoft.com/office/drawing/2014/main" id="{43F672B8-D080-CF4D-BF73-072AA373AF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5991" y="3745848"/>
                        <a:ext cx="1513586" cy="3463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descr="Text&#10;&#10;Description automatically generated">
            <a:extLst>
              <a:ext uri="{FF2B5EF4-FFF2-40B4-BE49-F238E27FC236}">
                <a16:creationId xmlns:a16="http://schemas.microsoft.com/office/drawing/2014/main" id="{8624C0F0-4A62-F651-82E8-43B1359BF612}"/>
              </a:ext>
            </a:extLst>
          </p:cNvPr>
          <p:cNvPicPr>
            <a:picLocks noChangeAspect="1"/>
          </p:cNvPicPr>
          <p:nvPr/>
        </p:nvPicPr>
        <p:blipFill rotWithShape="1">
          <a:blip r:embed="rId6">
            <a:extLst>
              <a:ext uri="{28A0092B-C50C-407E-A947-70E740481C1C}">
                <a14:useLocalDpi xmlns:a14="http://schemas.microsoft.com/office/drawing/2010/main" val="0"/>
              </a:ext>
            </a:extLst>
          </a:blip>
          <a:srcRect t="14492" r="30092" b="52658"/>
          <a:stretch/>
        </p:blipFill>
        <p:spPr bwMode="auto">
          <a:xfrm>
            <a:off x="336932" y="2561412"/>
            <a:ext cx="2751455" cy="971550"/>
          </a:xfrm>
          <a:prstGeom prst="rect">
            <a:avLst/>
          </a:prstGeom>
          <a:ln>
            <a:noFill/>
          </a:ln>
          <a:extLst>
            <a:ext uri="{53640926-AAD7-44D8-BBD7-CCE9431645EC}">
              <a14:shadowObscured xmlns:a14="http://schemas.microsoft.com/office/drawing/2010/main"/>
            </a:ext>
          </a:extLst>
        </p:spPr>
      </p:pic>
      <p:pic>
        <p:nvPicPr>
          <p:cNvPr id="9" name="Picture 8" descr="Text&#10;&#10;Description automatically generated">
            <a:extLst>
              <a:ext uri="{FF2B5EF4-FFF2-40B4-BE49-F238E27FC236}">
                <a16:creationId xmlns:a16="http://schemas.microsoft.com/office/drawing/2014/main" id="{47F6431C-B98B-53AB-9CE1-BB3F33A10805}"/>
              </a:ext>
            </a:extLst>
          </p:cNvPr>
          <p:cNvPicPr>
            <a:picLocks noChangeAspect="1"/>
          </p:cNvPicPr>
          <p:nvPr/>
        </p:nvPicPr>
        <p:blipFill rotWithShape="1">
          <a:blip r:embed="rId7">
            <a:extLst>
              <a:ext uri="{28A0092B-C50C-407E-A947-70E740481C1C}">
                <a14:useLocalDpi xmlns:a14="http://schemas.microsoft.com/office/drawing/2010/main" val="0"/>
              </a:ext>
            </a:extLst>
          </a:blip>
          <a:srcRect l="-1" t="14785" r="29070" b="68257"/>
          <a:stretch/>
        </p:blipFill>
        <p:spPr>
          <a:xfrm>
            <a:off x="429959" y="4620216"/>
            <a:ext cx="3303841" cy="658344"/>
          </a:xfrm>
          <a:prstGeom prst="rect">
            <a:avLst/>
          </a:prstGeom>
        </p:spPr>
      </p:pic>
      <p:pic>
        <p:nvPicPr>
          <p:cNvPr id="11" name="Content Placeholder 7" descr="Bar graph for histogram for the probability distribution with probability p(x) ranging from 0-0.50, has for  x = 0 p(x) = 0.015, for x = 1 p(x) = 0.235, for x = 2 p(x) = 0.425, for x = 3 p(x) = 0.245, for x = 4 p(x) = 0.080.">
            <a:extLst>
              <a:ext uri="{FF2B5EF4-FFF2-40B4-BE49-F238E27FC236}">
                <a16:creationId xmlns:a16="http://schemas.microsoft.com/office/drawing/2014/main" id="{2C3B6193-9920-7773-0253-9537A8FFF7F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24138"/>
          <a:stretch/>
        </p:blipFill>
        <p:spPr>
          <a:xfrm>
            <a:off x="4572000" y="4182931"/>
            <a:ext cx="4114800" cy="2096648"/>
          </a:xfrm>
          <a:prstGeom prst="rect">
            <a:avLst/>
          </a:prstGeom>
        </p:spPr>
      </p:pic>
    </p:spTree>
    <p:extLst>
      <p:ext uri="{BB962C8B-B14F-4D97-AF65-F5344CB8AC3E}">
        <p14:creationId xmlns:p14="http://schemas.microsoft.com/office/powerpoint/2010/main" val="168191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AA2A-5422-4A0B-9AD6-6FC444EB9B2F}"/>
              </a:ext>
            </a:extLst>
          </p:cNvPr>
          <p:cNvSpPr>
            <a:spLocks noGrp="1"/>
          </p:cNvSpPr>
          <p:nvPr>
            <p:ph type="title"/>
          </p:nvPr>
        </p:nvSpPr>
        <p:spPr>
          <a:xfrm>
            <a:off x="62866" y="513954"/>
            <a:ext cx="7886700" cy="673842"/>
          </a:xfrm>
        </p:spPr>
        <p:txBody>
          <a:bodyPr/>
          <a:lstStyle/>
          <a:p>
            <a:pPr>
              <a:spcBef>
                <a:spcPts val="0"/>
              </a:spcBef>
              <a:spcAft>
                <a:spcPts val="1125"/>
              </a:spcAft>
            </a:pPr>
            <a:r>
              <a:rPr lang="en-US" dirty="0"/>
              <a:t>bad batteries expectation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D23548-BB55-4FD8-A903-04C594718C49}"/>
                  </a:ext>
                </a:extLst>
              </p:cNvPr>
              <p:cNvSpPr>
                <a:spLocks noGrp="1"/>
              </p:cNvSpPr>
              <p:nvPr>
                <p:ph idx="1"/>
              </p:nvPr>
            </p:nvSpPr>
            <p:spPr>
              <a:xfrm>
                <a:off x="325315" y="1359346"/>
                <a:ext cx="8493369" cy="5498654"/>
              </a:xfrm>
            </p:spPr>
            <p:txBody>
              <a:bodyPr>
                <a:normAutofit fontScale="92500" lnSpcReduction="20000"/>
              </a:bodyPr>
              <a:lstStyle/>
              <a:p>
                <a:pPr marL="0" indent="0">
                  <a:buNone/>
                </a:pPr>
                <a:r>
                  <a:rPr lang="en-US" b="0" dirty="0">
                    <a:latin typeface="Times New Roman" panose="02020603050405020304" pitchFamily="18" charset="0"/>
                    <a:cs typeface="Times New Roman" panose="02020603050405020304" pitchFamily="18" charset="0"/>
                  </a:rPr>
                  <a:t>2 batteries are selected </a:t>
                </a:r>
              </a:p>
              <a:p>
                <a:pPr marL="0" indent="0">
                  <a:buNone/>
                </a:pPr>
                <a:r>
                  <a:rPr lang="en-US" b="0" dirty="0">
                    <a:latin typeface="Times New Roman" panose="02020603050405020304" pitchFamily="18" charset="0"/>
                    <a:cs typeface="Times New Roman" panose="02020603050405020304" pitchFamily="18" charset="0"/>
                  </a:rPr>
                  <a:t>from a collection of 10,</a:t>
                </a:r>
              </a:p>
              <a:p>
                <a:pPr marL="0" indent="0">
                  <a:buNone/>
                </a:pPr>
                <a:r>
                  <a:rPr lang="en-US" b="0" dirty="0">
                    <a:latin typeface="Times New Roman" panose="02020603050405020304" pitchFamily="18" charset="0"/>
                    <a:cs typeface="Times New Roman" panose="02020603050405020304" pitchFamily="18" charset="0"/>
                  </a:rPr>
                  <a:t>3 of which are bad.</a:t>
                </a:r>
              </a:p>
              <a:p>
                <a:pPr marL="0" indent="0">
                  <a:buNone/>
                </a:pPr>
                <a:r>
                  <a:rPr lang="en-US" b="0" dirty="0">
                    <a:latin typeface="Times New Roman" panose="02020603050405020304" pitchFamily="18" charset="0"/>
                    <a:cs typeface="Times New Roman" panose="02020603050405020304" pitchFamily="18" charset="0"/>
                  </a:rPr>
                  <a:t>Let </a:t>
                </a:r>
                <a:r>
                  <a:rPr lang="en-US" b="0" i="1" dirty="0">
                    <a:latin typeface="Times New Roman" panose="02020603050405020304" pitchFamily="18" charset="0"/>
                    <a:cs typeface="Times New Roman" panose="02020603050405020304" pitchFamily="18" charset="0"/>
                  </a:rPr>
                  <a:t>W </a:t>
                </a:r>
                <a:r>
                  <a:rPr lang="en-US" b="0" dirty="0">
                    <a:latin typeface="Times New Roman" panose="02020603050405020304" pitchFamily="18" charset="0"/>
                    <a:cs typeface="Times New Roman" panose="02020603050405020304" pitchFamily="18" charset="0"/>
                  </a:rPr>
                  <a:t>denote:</a:t>
                </a:r>
              </a:p>
              <a:p>
                <a:pPr marL="0" indent="0">
                  <a:buNone/>
                </a:pPr>
                <a:r>
                  <a:rPr lang="en-US" b="0" dirty="0">
                    <a:latin typeface="Times New Roman" panose="02020603050405020304" pitchFamily="18" charset="0"/>
                    <a:cs typeface="Times New Roman" panose="02020603050405020304" pitchFamily="18" charset="0"/>
                  </a:rPr>
                  <a:t>    # defective batteries chosen</a:t>
                </a:r>
                <a:endParaRPr lang="en-US" dirty="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𝑊</m:t>
                          </m:r>
                        </m:e>
                      </m:d>
                      <m:r>
                        <a:rPr lang="en-US" b="0" i="1" smtClean="0">
                          <a:latin typeface="Cambria Math" panose="02040503050406030204" pitchFamily="18" charset="0"/>
                        </a:rPr>
                        <m:t>=0∗</m:t>
                      </m:r>
                      <m:r>
                        <a:rPr lang="en-US" b="0" i="1" smtClean="0">
                          <a:latin typeface="Cambria Math" panose="02040503050406030204" pitchFamily="18" charset="0"/>
                        </a:rPr>
                        <m:t>𝑃</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+1∗</m:t>
                      </m:r>
                      <m:r>
                        <a:rPr lang="en-US" b="0" i="1" smtClean="0">
                          <a:latin typeface="Cambria Math" panose="02040503050406030204" pitchFamily="18" charset="0"/>
                        </a:rPr>
                        <m:t>𝑃</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r>
                        <a:rPr lang="en-US" b="0" i="1" smtClean="0">
                          <a:latin typeface="Cambria Math" panose="02040503050406030204" pitchFamily="18" charset="0"/>
                        </a:rPr>
                        <m:t>𝑃</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oMath>
                  </m:oMathPara>
                </a14:m>
                <a:endParaRPr lang="en-US" b="0" i="1" dirty="0">
                  <a:latin typeface="Times New Roman" panose="02020603050405020304" pitchFamily="18" charset="0"/>
                  <a:cs typeface="Times New Roman" panose="02020603050405020304" pitchFamily="18" charset="0"/>
                </a:endParaRPr>
              </a:p>
              <a:p>
                <a:pPr marL="0" indent="0">
                  <a:buNone/>
                </a:pPr>
                <a:endParaRPr lang="en-US" sz="1500" b="0" i="1"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0∗</m:t>
                      </m:r>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7</m:t>
                          </m:r>
                        </m:num>
                        <m:den>
                          <m:r>
                            <a:rPr lang="en-US" i="1">
                              <a:latin typeface="Cambria Math" panose="02040503050406030204" pitchFamily="18" charset="0"/>
                            </a:rPr>
                            <m:t>15</m:t>
                          </m:r>
                        </m:den>
                      </m:f>
                      <m:r>
                        <a:rPr lang="en-US" b="0" i="1" smtClean="0">
                          <a:latin typeface="Cambria Math" panose="02040503050406030204" pitchFamily="18" charset="0"/>
                        </a:rPr>
                        <m:t>  </m:t>
                      </m:r>
                      <m:r>
                        <a:rPr lang="en-US" i="1">
                          <a:latin typeface="Cambria Math" panose="02040503050406030204" pitchFamily="18" charset="0"/>
                        </a:rPr>
                        <m:t>+1∗</m:t>
                      </m:r>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7</m:t>
                          </m:r>
                        </m:num>
                        <m:den>
                          <m:r>
                            <a:rPr lang="en-US" i="1">
                              <a:latin typeface="Cambria Math" panose="02040503050406030204" pitchFamily="18" charset="0"/>
                            </a:rPr>
                            <m:t>15</m:t>
                          </m:r>
                        </m:den>
                      </m:f>
                      <m:r>
                        <a:rPr lang="en-US" b="0" i="1" smtClean="0">
                          <a:latin typeface="Cambria Math" panose="02040503050406030204" pitchFamily="18" charset="0"/>
                        </a:rPr>
                        <m:t> </m:t>
                      </m:r>
                      <m:r>
                        <a:rPr lang="en-US" i="1">
                          <a:latin typeface="Cambria Math" panose="02040503050406030204" pitchFamily="18" charset="0"/>
                        </a:rPr>
                        <m:t>+</m:t>
                      </m:r>
                      <m:r>
                        <a:rPr lang="en-US" b="0" i="1" smtClean="0">
                          <a:latin typeface="Cambria Math" panose="02040503050406030204" pitchFamily="18" charset="0"/>
                        </a:rPr>
                        <m:t> </m:t>
                      </m:r>
                      <m:r>
                        <a:rPr lang="en-US" i="1">
                          <a:latin typeface="Cambria Math" panose="02040503050406030204" pitchFamily="18" charset="0"/>
                        </a:rPr>
                        <m:t>2∗</m:t>
                      </m:r>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15</m:t>
                          </m:r>
                        </m:den>
                      </m:f>
                    </m:oMath>
                  </m:oMathPara>
                </a14:m>
                <a:endParaRPr lang="en-US" b="0" i="1" dirty="0">
                  <a:latin typeface="Times New Roman" panose="02020603050405020304" pitchFamily="18" charset="0"/>
                  <a:cs typeface="Times New Roman" panose="02020603050405020304" pitchFamily="18" charset="0"/>
                </a:endParaRPr>
              </a:p>
              <a:p>
                <a:pPr marL="0" indent="0">
                  <a:buNone/>
                </a:pPr>
                <a:endParaRPr lang="en-US" sz="2600" b="0" i="1"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∙7+1</m:t>
                          </m:r>
                          <m:r>
                            <a:rPr lang="en-US" b="0" i="1">
                              <a:latin typeface="Cambria Math" panose="02040503050406030204" pitchFamily="18" charset="0"/>
                              <a:ea typeface="Cambria Math" panose="02040503050406030204" pitchFamily="18" charset="0"/>
                            </a:rPr>
                            <m:t>∙7</m:t>
                          </m:r>
                          <m:r>
                            <a:rPr lang="en-US" b="0" i="1" smtClean="0">
                              <a:latin typeface="Cambria Math" panose="02040503050406030204" pitchFamily="18" charset="0"/>
                              <a:ea typeface="Cambria Math" panose="02040503050406030204" pitchFamily="18" charset="0"/>
                            </a:rPr>
                            <m:t>+2</m:t>
                          </m:r>
                          <m:r>
                            <a:rPr lang="en-US" b="0"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rPr>
                            <m:t>15</m:t>
                          </m:r>
                        </m:den>
                      </m:f>
                      <m:r>
                        <a:rPr lang="en-US" b="0" i="1">
                          <a:latin typeface="Cambria Math" panose="02040503050406030204" pitchFamily="18" charset="0"/>
                        </a:rPr>
                        <m:t>=</m:t>
                      </m:r>
                      <m:f>
                        <m:fPr>
                          <m:ctrlPr>
                            <a:rPr lang="en-US" b="0" i="1">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1</m:t>
                          </m:r>
                          <m:r>
                            <a:rPr lang="en-US" b="0" i="1">
                              <a:latin typeface="Cambria Math" panose="02040503050406030204" pitchFamily="18" charset="0"/>
                            </a:rPr>
                            <m:t>5</m:t>
                          </m:r>
                        </m:den>
                      </m:f>
                      <m:r>
                        <a:rPr lang="en-US" b="0" i="1">
                          <a:latin typeface="Cambria Math" panose="02040503050406030204" pitchFamily="18" charset="0"/>
                        </a:rPr>
                        <m:t>=</m:t>
                      </m:r>
                      <m:f>
                        <m:fPr>
                          <m:ctrlPr>
                            <a:rPr lang="en-US" b="0" i="1">
                              <a:latin typeface="Cambria Math" panose="02040503050406030204" pitchFamily="18" charset="0"/>
                            </a:rPr>
                          </m:ctrlPr>
                        </m:fPr>
                        <m:num>
                          <m:r>
                            <a:rPr lang="en-US" b="0" i="1">
                              <a:latin typeface="Cambria Math" panose="02040503050406030204" pitchFamily="18" charset="0"/>
                            </a:rPr>
                            <m:t>3</m:t>
                          </m:r>
                        </m:num>
                        <m:den>
                          <m:r>
                            <a:rPr lang="en-US" b="0" i="1">
                              <a:latin typeface="Cambria Math" panose="02040503050406030204" pitchFamily="18" charset="0"/>
                            </a:rPr>
                            <m:t>5</m:t>
                          </m:r>
                        </m:den>
                      </m:f>
                      <m:r>
                        <a:rPr lang="en-US" b="0" i="1">
                          <a:latin typeface="Cambria Math" panose="02040503050406030204" pitchFamily="18" charset="0"/>
                        </a:rPr>
                        <m:t>=0.6</m:t>
                      </m:r>
                    </m:oMath>
                  </m:oMathPara>
                </a14:m>
                <a:endParaRPr lang="en-US" dirty="0">
                  <a:latin typeface="Times New Roman" panose="02020603050405020304" pitchFamily="18" charset="0"/>
                  <a:cs typeface="Times New Roman" panose="02020603050405020304" pitchFamily="18" charset="0"/>
                </a:endParaRPr>
              </a:p>
              <a:p>
                <a:pPr marL="0" indent="0">
                  <a:buNone/>
                </a:pPr>
                <a:endParaRPr lang="en-US" b="0" dirty="0">
                  <a:latin typeface="Times New Roman" panose="02020603050405020304" pitchFamily="18" charset="0"/>
                  <a:cs typeface="Times New Roman" panose="02020603050405020304" pitchFamily="18" charset="0"/>
                </a:endParaRPr>
              </a:p>
              <a:p>
                <a:pPr marL="0" indent="0">
                  <a:buNone/>
                </a:pPr>
                <a:r>
                  <a:rPr lang="en-US" b="0" dirty="0">
                    <a:latin typeface="Times New Roman" panose="02020603050405020304" pitchFamily="18" charset="0"/>
                    <a:cs typeface="Times New Roman" panose="02020603050405020304" pitchFamily="18" charset="0"/>
                  </a:rPr>
                  <a:t>In other words, just a little more than half a bad battery.</a:t>
                </a:r>
              </a:p>
            </p:txBody>
          </p:sp>
        </mc:Choice>
        <mc:Fallback xmlns="">
          <p:sp>
            <p:nvSpPr>
              <p:cNvPr id="3" name="Content Placeholder 2">
                <a:extLst>
                  <a:ext uri="{FF2B5EF4-FFF2-40B4-BE49-F238E27FC236}">
                    <a16:creationId xmlns:a16="http://schemas.microsoft.com/office/drawing/2014/main" id="{A6D23548-BB55-4FD8-A903-04C594718C49}"/>
                  </a:ext>
                </a:extLst>
              </p:cNvPr>
              <p:cNvSpPr>
                <a:spLocks noGrp="1" noRot="1" noChangeAspect="1" noMove="1" noResize="1" noEditPoints="1" noAdjustHandles="1" noChangeArrowheads="1" noChangeShapeType="1" noTextEdit="1"/>
              </p:cNvSpPr>
              <p:nvPr>
                <p:ph idx="1"/>
              </p:nvPr>
            </p:nvSpPr>
            <p:spPr>
              <a:xfrm>
                <a:off x="325315" y="1359346"/>
                <a:ext cx="8493369" cy="5498654"/>
              </a:xfrm>
              <a:blipFill>
                <a:blip r:embed="rId2"/>
                <a:stretch>
                  <a:fillRect/>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9DE3215E-C10E-40F9-B5F6-30E34151ED87}"/>
              </a:ext>
            </a:extLst>
          </p:cNvPr>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6" name="Rectangle 2">
            <a:extLst>
              <a:ext uri="{FF2B5EF4-FFF2-40B4-BE49-F238E27FC236}">
                <a16:creationId xmlns:a16="http://schemas.microsoft.com/office/drawing/2014/main" id="{8BFBAA40-F1B4-4098-8C30-CAB09FFA5EA5}"/>
              </a:ext>
            </a:extLst>
          </p:cNvPr>
          <p:cNvSpPr>
            <a:spLocks noChangeArrowheads="1"/>
          </p:cNvSpPr>
          <p:nvPr/>
        </p:nvSpPr>
        <p:spPr bwMode="auto">
          <a:xfrm>
            <a:off x="-158261" y="851953"/>
            <a:ext cx="63509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a:p>
        </p:txBody>
      </p:sp>
      <mc:AlternateContent xmlns:mc="http://schemas.openxmlformats.org/markup-compatibility/2006" xmlns:a14="http://schemas.microsoft.com/office/drawing/2010/main">
        <mc:Choice Requires="a14">
          <p:graphicFrame>
            <p:nvGraphicFramePr>
              <p:cNvPr id="7" name="Table 7">
                <a:extLst>
                  <a:ext uri="{FF2B5EF4-FFF2-40B4-BE49-F238E27FC236}">
                    <a16:creationId xmlns:a16="http://schemas.microsoft.com/office/drawing/2014/main" id="{7B5F9E3B-0FD6-5441-A1CE-11A272E47A1C}"/>
                  </a:ext>
                </a:extLst>
              </p:cNvPr>
              <p:cNvGraphicFramePr>
                <a:graphicFrameLocks noGrp="1"/>
              </p:cNvGraphicFramePr>
              <p:nvPr>
                <p:extLst>
                  <p:ext uri="{D42A27DB-BD31-4B8C-83A1-F6EECF244321}">
                    <p14:modId xmlns:p14="http://schemas.microsoft.com/office/powerpoint/2010/main" val="474963521"/>
                  </p:ext>
                </p:extLst>
              </p:nvPr>
            </p:nvGraphicFramePr>
            <p:xfrm>
              <a:off x="5043033" y="1097915"/>
              <a:ext cx="3775651" cy="2331085"/>
            </p:xfrm>
            <a:graphic>
              <a:graphicData uri="http://schemas.openxmlformats.org/drawingml/2006/table">
                <a:tbl>
                  <a:tblPr firstRow="1" bandRow="1">
                    <a:tableStyleId>{5C22544A-7EE6-4342-B048-85BDC9FD1C3A}</a:tableStyleId>
                  </a:tblPr>
                  <a:tblGrid>
                    <a:gridCol w="512024">
                      <a:extLst>
                        <a:ext uri="{9D8B030D-6E8A-4147-A177-3AD203B41FA5}">
                          <a16:colId xmlns:a16="http://schemas.microsoft.com/office/drawing/2014/main" val="2585404380"/>
                        </a:ext>
                      </a:extLst>
                    </a:gridCol>
                    <a:gridCol w="3263627">
                      <a:extLst>
                        <a:ext uri="{9D8B030D-6E8A-4147-A177-3AD203B41FA5}">
                          <a16:colId xmlns:a16="http://schemas.microsoft.com/office/drawing/2014/main" val="4239457787"/>
                        </a:ext>
                      </a:extLst>
                    </a:gridCol>
                  </a:tblGrid>
                  <a:tr h="370840">
                    <a:tc>
                      <a:txBody>
                        <a:bodyPr/>
                        <a:lstStyle/>
                        <a:p>
                          <a:pPr algn="ctr"/>
                          <a:r>
                            <a:rPr lang="en-US" dirty="0"/>
                            <a:t>w</a:t>
                          </a:r>
                        </a:p>
                      </a:txBody>
                      <a:tcPr/>
                    </a:tc>
                    <a:tc>
                      <a:txBody>
                        <a:bodyPr/>
                        <a:lstStyle/>
                        <a:p>
                          <a:pPr algn="ctr"/>
                          <a:r>
                            <a:rPr lang="en-US" dirty="0"/>
                            <a:t>P(w)</a:t>
                          </a:r>
                        </a:p>
                      </a:txBody>
                      <a:tcPr/>
                    </a:tc>
                    <a:extLst>
                      <a:ext uri="{0D108BD9-81ED-4DB2-BD59-A6C34878D82A}">
                        <a16:rowId xmlns:a16="http://schemas.microsoft.com/office/drawing/2014/main" val="4074778321"/>
                      </a:ext>
                    </a:extLst>
                  </a:tr>
                  <a:tr h="370840">
                    <a:tc>
                      <a:txBody>
                        <a:bodyPr/>
                        <a:lstStyle/>
                        <a:p>
                          <a:pPr algn="ctr"/>
                          <a:r>
                            <a:rPr lang="en-US" dirty="0"/>
                            <a:t>0</a:t>
                          </a:r>
                        </a:p>
                      </a:txBody>
                      <a:tcPr/>
                    </a:tc>
                    <a:tc>
                      <a: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 </m:t>
                                        </m:r>
                                      </m:e>
                                      <m:sub>
                                        <m:r>
                                          <a:rPr lang="en-US" b="0" i="1" smtClean="0">
                                            <a:latin typeface="Cambria Math" panose="02040503050406030204" pitchFamily="18" charset="0"/>
                                          </a:rPr>
                                          <m:t>3</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0</m:t>
                                        </m:r>
                                      </m:sub>
                                    </m:sSub>
                                    <m:r>
                                      <a:rPr lang="en-US" b="0" i="1" smtClean="0">
                                        <a:latin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 </m:t>
                                        </m:r>
                                      </m:e>
                                      <m:sub>
                                        <m:r>
                                          <a:rPr lang="en-US" b="0" i="1" smtClean="0">
                                            <a:latin typeface="Cambria Math" panose="02040503050406030204" pitchFamily="18" charset="0"/>
                                          </a:rPr>
                                          <m:t>7</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 </m:t>
                                        </m:r>
                                      </m:e>
                                      <m:sub>
                                        <m:r>
                                          <a:rPr lang="en-US" b="0" i="1" smtClean="0">
                                            <a:latin typeface="Cambria Math" panose="02040503050406030204" pitchFamily="18" charset="0"/>
                                          </a:rPr>
                                          <m:t>10</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1∗21</m:t>
                                    </m:r>
                                  </m:num>
                                  <m:den>
                                    <m:r>
                                      <a:rPr lang="en-US" b="0" i="1" smtClean="0">
                                        <a:latin typeface="Cambria Math" panose="02040503050406030204" pitchFamily="18" charset="0"/>
                                      </a:rPr>
                                      <m:t>45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15</m:t>
                                    </m:r>
                                  </m:den>
                                </m:f>
                              </m:oMath>
                            </m:oMathPara>
                          </a14:m>
                          <a:endParaRPr lang="en-US" dirty="0"/>
                        </a:p>
                      </a:txBody>
                      <a:tcPr/>
                    </a:tc>
                    <a:extLst>
                      <a:ext uri="{0D108BD9-81ED-4DB2-BD59-A6C34878D82A}">
                        <a16:rowId xmlns:a16="http://schemas.microsoft.com/office/drawing/2014/main" val="1157538747"/>
                      </a:ext>
                    </a:extLst>
                  </a:tr>
                  <a:tr h="370840">
                    <a:tc>
                      <a:txBody>
                        <a:bodyPr/>
                        <a:lstStyle/>
                        <a:p>
                          <a:pPr algn="ctr"/>
                          <a:r>
                            <a:rPr lang="en-US" dirty="0"/>
                            <a:t>1</a:t>
                          </a:r>
                        </a:p>
                      </a:txBody>
                      <a:tcPr/>
                    </a:tc>
                    <a:tc>
                      <a: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 </m:t>
                                        </m:r>
                                      </m:e>
                                      <m:sub>
                                        <m:r>
                                          <a:rPr lang="en-US" b="0" i="1" smtClean="0">
                                            <a:latin typeface="Cambria Math" panose="02040503050406030204" pitchFamily="18" charset="0"/>
                                          </a:rPr>
                                          <m:t>3</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 </m:t>
                                        </m:r>
                                      </m:e>
                                      <m:sub>
                                        <m:r>
                                          <a:rPr lang="en-US" b="0" i="1" smtClean="0">
                                            <a:latin typeface="Cambria Math" panose="02040503050406030204" pitchFamily="18" charset="0"/>
                                          </a:rPr>
                                          <m:t>7</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 </m:t>
                                        </m:r>
                                      </m:e>
                                      <m:sub>
                                        <m:r>
                                          <a:rPr lang="en-US" b="0" i="1" smtClean="0">
                                            <a:latin typeface="Cambria Math" panose="02040503050406030204" pitchFamily="18" charset="0"/>
                                          </a:rPr>
                                          <m:t>10</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3∗7</m:t>
                                    </m:r>
                                  </m:num>
                                  <m:den>
                                    <m:r>
                                      <a:rPr lang="en-US" b="0" i="1" smtClean="0">
                                        <a:latin typeface="Cambria Math" panose="02040503050406030204" pitchFamily="18" charset="0"/>
                                      </a:rPr>
                                      <m:t>45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15</m:t>
                                    </m:r>
                                  </m:den>
                                </m:f>
                              </m:oMath>
                            </m:oMathPara>
                          </a14:m>
                          <a:endParaRPr lang="en-US" dirty="0"/>
                        </a:p>
                      </a:txBody>
                      <a:tcPr/>
                    </a:tc>
                    <a:extLst>
                      <a:ext uri="{0D108BD9-81ED-4DB2-BD59-A6C34878D82A}">
                        <a16:rowId xmlns:a16="http://schemas.microsoft.com/office/drawing/2014/main" val="256051014"/>
                      </a:ext>
                    </a:extLst>
                  </a:tr>
                  <a:tr h="370840">
                    <a:tc>
                      <a:txBody>
                        <a:bodyPr/>
                        <a:lstStyle/>
                        <a:p>
                          <a:pPr algn="ctr"/>
                          <a:r>
                            <a:rPr lang="en-US" dirty="0"/>
                            <a:t>2</a:t>
                          </a:r>
                        </a:p>
                      </a:txBody>
                      <a:tcPr/>
                    </a:tc>
                    <a:tc>
                      <a: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 </m:t>
                                        </m:r>
                                      </m:e>
                                      <m:sub>
                                        <m:r>
                                          <a:rPr lang="en-US" b="0" i="1" smtClean="0">
                                            <a:latin typeface="Cambria Math" panose="02040503050406030204" pitchFamily="18" charset="0"/>
                                          </a:rPr>
                                          <m:t>3</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r>
                                      <a:rPr lang="en-US" b="0" i="1" smtClean="0">
                                        <a:latin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 </m:t>
                                        </m:r>
                                      </m:e>
                                      <m:sub>
                                        <m:r>
                                          <a:rPr lang="en-US" b="0" i="1" smtClean="0">
                                            <a:latin typeface="Cambria Math" panose="02040503050406030204" pitchFamily="18" charset="0"/>
                                          </a:rPr>
                                          <m:t>7</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0</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 </m:t>
                                        </m:r>
                                      </m:e>
                                      <m:sub>
                                        <m:r>
                                          <a:rPr lang="en-US" b="0" i="1" smtClean="0">
                                            <a:latin typeface="Cambria Math" panose="02040503050406030204" pitchFamily="18" charset="0"/>
                                          </a:rPr>
                                          <m:t>10</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3∗1</m:t>
                                    </m:r>
                                  </m:num>
                                  <m:den>
                                    <m:r>
                                      <a:rPr lang="en-US" b="0" i="1" smtClean="0">
                                        <a:latin typeface="Cambria Math" panose="02040503050406030204" pitchFamily="18" charset="0"/>
                                      </a:rPr>
                                      <m:t>45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15</m:t>
                                    </m:r>
                                  </m:den>
                                </m:f>
                              </m:oMath>
                            </m:oMathPara>
                          </a14:m>
                          <a:endParaRPr lang="en-US" dirty="0"/>
                        </a:p>
                      </a:txBody>
                      <a:tcPr/>
                    </a:tc>
                    <a:extLst>
                      <a:ext uri="{0D108BD9-81ED-4DB2-BD59-A6C34878D82A}">
                        <a16:rowId xmlns:a16="http://schemas.microsoft.com/office/drawing/2014/main" val="1827444267"/>
                      </a:ext>
                    </a:extLst>
                  </a:tr>
                </a:tbl>
              </a:graphicData>
            </a:graphic>
          </p:graphicFrame>
        </mc:Choice>
        <mc:Fallback xmlns="">
          <p:graphicFrame>
            <p:nvGraphicFramePr>
              <p:cNvPr id="7" name="Table 7">
                <a:extLst>
                  <a:ext uri="{FF2B5EF4-FFF2-40B4-BE49-F238E27FC236}">
                    <a16:creationId xmlns:a16="http://schemas.microsoft.com/office/drawing/2014/main" id="{7B5F9E3B-0FD6-5441-A1CE-11A272E47A1C}"/>
                  </a:ext>
                </a:extLst>
              </p:cNvPr>
              <p:cNvGraphicFramePr>
                <a:graphicFrameLocks noGrp="1"/>
              </p:cNvGraphicFramePr>
              <p:nvPr>
                <p:extLst>
                  <p:ext uri="{D42A27DB-BD31-4B8C-83A1-F6EECF244321}">
                    <p14:modId xmlns:p14="http://schemas.microsoft.com/office/powerpoint/2010/main" val="474963521"/>
                  </p:ext>
                </p:extLst>
              </p:nvPr>
            </p:nvGraphicFramePr>
            <p:xfrm>
              <a:off x="5043033" y="1097915"/>
              <a:ext cx="3775651" cy="2331085"/>
            </p:xfrm>
            <a:graphic>
              <a:graphicData uri="http://schemas.openxmlformats.org/drawingml/2006/table">
                <a:tbl>
                  <a:tblPr firstRow="1" bandRow="1">
                    <a:tableStyleId>{5C22544A-7EE6-4342-B048-85BDC9FD1C3A}</a:tableStyleId>
                  </a:tblPr>
                  <a:tblGrid>
                    <a:gridCol w="512024">
                      <a:extLst>
                        <a:ext uri="{9D8B030D-6E8A-4147-A177-3AD203B41FA5}">
                          <a16:colId xmlns:a16="http://schemas.microsoft.com/office/drawing/2014/main" val="2585404380"/>
                        </a:ext>
                      </a:extLst>
                    </a:gridCol>
                    <a:gridCol w="3263627">
                      <a:extLst>
                        <a:ext uri="{9D8B030D-6E8A-4147-A177-3AD203B41FA5}">
                          <a16:colId xmlns:a16="http://schemas.microsoft.com/office/drawing/2014/main" val="4239457787"/>
                        </a:ext>
                      </a:extLst>
                    </a:gridCol>
                  </a:tblGrid>
                  <a:tr h="370840">
                    <a:tc>
                      <a:txBody>
                        <a:bodyPr/>
                        <a:lstStyle/>
                        <a:p>
                          <a:pPr algn="ctr"/>
                          <a:r>
                            <a:rPr lang="en-US" dirty="0"/>
                            <a:t>w</a:t>
                          </a:r>
                        </a:p>
                      </a:txBody>
                      <a:tcPr/>
                    </a:tc>
                    <a:tc>
                      <a:txBody>
                        <a:bodyPr/>
                        <a:lstStyle/>
                        <a:p>
                          <a:pPr algn="ctr"/>
                          <a:r>
                            <a:rPr lang="en-US" dirty="0"/>
                            <a:t>P(w)</a:t>
                          </a:r>
                        </a:p>
                      </a:txBody>
                      <a:tcPr/>
                    </a:tc>
                    <a:extLst>
                      <a:ext uri="{0D108BD9-81ED-4DB2-BD59-A6C34878D82A}">
                        <a16:rowId xmlns:a16="http://schemas.microsoft.com/office/drawing/2014/main" val="4074778321"/>
                      </a:ext>
                    </a:extLst>
                  </a:tr>
                  <a:tr h="653415">
                    <a:tc>
                      <a:txBody>
                        <a:bodyPr/>
                        <a:lstStyle/>
                        <a:p>
                          <a:pPr algn="ctr"/>
                          <a:r>
                            <a:rPr lang="en-US" dirty="0"/>
                            <a:t>0</a:t>
                          </a:r>
                        </a:p>
                      </a:txBody>
                      <a:tcPr/>
                    </a:tc>
                    <a:tc>
                      <a:txBody>
                        <a:bodyPr/>
                        <a:lstStyle/>
                        <a:p>
                          <a:endParaRPr lang="en-US"/>
                        </a:p>
                      </a:txBody>
                      <a:tcPr>
                        <a:blipFill>
                          <a:blip r:embed="rId3"/>
                          <a:stretch>
                            <a:fillRect l="-15891" t="-59615" r="-775" b="-209615"/>
                          </a:stretch>
                        </a:blipFill>
                      </a:tcPr>
                    </a:tc>
                    <a:extLst>
                      <a:ext uri="{0D108BD9-81ED-4DB2-BD59-A6C34878D82A}">
                        <a16:rowId xmlns:a16="http://schemas.microsoft.com/office/drawing/2014/main" val="1157538747"/>
                      </a:ext>
                    </a:extLst>
                  </a:tr>
                  <a:tr h="653415">
                    <a:tc>
                      <a:txBody>
                        <a:bodyPr/>
                        <a:lstStyle/>
                        <a:p>
                          <a:pPr algn="ctr"/>
                          <a:r>
                            <a:rPr lang="en-US" dirty="0"/>
                            <a:t>1</a:t>
                          </a:r>
                        </a:p>
                      </a:txBody>
                      <a:tcPr/>
                    </a:tc>
                    <a:tc>
                      <a:txBody>
                        <a:bodyPr/>
                        <a:lstStyle/>
                        <a:p>
                          <a:endParaRPr lang="en-US"/>
                        </a:p>
                      </a:txBody>
                      <a:tcPr>
                        <a:blipFill>
                          <a:blip r:embed="rId3"/>
                          <a:stretch>
                            <a:fillRect l="-15891" t="-162745" r="-775" b="-113725"/>
                          </a:stretch>
                        </a:blipFill>
                      </a:tcPr>
                    </a:tc>
                    <a:extLst>
                      <a:ext uri="{0D108BD9-81ED-4DB2-BD59-A6C34878D82A}">
                        <a16:rowId xmlns:a16="http://schemas.microsoft.com/office/drawing/2014/main" val="256051014"/>
                      </a:ext>
                    </a:extLst>
                  </a:tr>
                  <a:tr h="653415">
                    <a:tc>
                      <a:txBody>
                        <a:bodyPr/>
                        <a:lstStyle/>
                        <a:p>
                          <a:pPr algn="ctr"/>
                          <a:r>
                            <a:rPr lang="en-US" dirty="0"/>
                            <a:t>2</a:t>
                          </a:r>
                        </a:p>
                      </a:txBody>
                      <a:tcPr/>
                    </a:tc>
                    <a:tc>
                      <a:txBody>
                        <a:bodyPr/>
                        <a:lstStyle/>
                        <a:p>
                          <a:endParaRPr lang="en-US"/>
                        </a:p>
                      </a:txBody>
                      <a:tcPr>
                        <a:blipFill>
                          <a:blip r:embed="rId3"/>
                          <a:stretch>
                            <a:fillRect l="-15891" t="-257692" r="-775" b="-11538"/>
                          </a:stretch>
                        </a:blipFill>
                      </a:tcPr>
                    </a:tc>
                    <a:extLst>
                      <a:ext uri="{0D108BD9-81ED-4DB2-BD59-A6C34878D82A}">
                        <a16:rowId xmlns:a16="http://schemas.microsoft.com/office/drawing/2014/main" val="1827444267"/>
                      </a:ext>
                    </a:extLst>
                  </a:tr>
                </a:tbl>
              </a:graphicData>
            </a:graphic>
          </p:graphicFrame>
        </mc:Fallback>
      </mc:AlternateContent>
      <p:sp>
        <p:nvSpPr>
          <p:cNvPr id="5" name="Slide Number Placeholder 4">
            <a:extLst>
              <a:ext uri="{FF2B5EF4-FFF2-40B4-BE49-F238E27FC236}">
                <a16:creationId xmlns:a16="http://schemas.microsoft.com/office/drawing/2014/main" id="{B10BAF75-E0B1-A949-8A84-50D18369BBDD}"/>
              </a:ext>
            </a:extLst>
          </p:cNvPr>
          <p:cNvSpPr>
            <a:spLocks noGrp="1"/>
          </p:cNvSpPr>
          <p:nvPr>
            <p:ph type="sldNum" sz="quarter" idx="12"/>
          </p:nvPr>
        </p:nvSpPr>
        <p:spPr/>
        <p:txBody>
          <a:bodyPr/>
          <a:lstStyle/>
          <a:p>
            <a:fld id="{2754ED01-E2A0-4C1E-8E21-014B99041579}" type="slidenum">
              <a:rPr lang="en-US" smtClean="0"/>
              <a:pPr/>
              <a:t>17</a:t>
            </a:fld>
            <a:endParaRPr lang="en-US"/>
          </a:p>
        </p:txBody>
      </p:sp>
    </p:spTree>
    <p:extLst>
      <p:ext uri="{BB962C8B-B14F-4D97-AF65-F5344CB8AC3E}">
        <p14:creationId xmlns:p14="http://schemas.microsoft.com/office/powerpoint/2010/main" val="130445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7AD505-1274-444D-9C5C-C8BDAC0C69C2}"/>
              </a:ext>
            </a:extLst>
          </p:cNvPr>
          <p:cNvSpPr>
            <a:spLocks noGrp="1"/>
          </p:cNvSpPr>
          <p:nvPr>
            <p:ph type="title"/>
          </p:nvPr>
        </p:nvSpPr>
        <p:spPr>
          <a:xfrm>
            <a:off x="628650" y="538263"/>
            <a:ext cx="7886700" cy="735431"/>
          </a:xfrm>
        </p:spPr>
        <p:txBody>
          <a:bodyPr>
            <a:normAutofit/>
          </a:bodyPr>
          <a:lstStyle/>
          <a:p>
            <a:r>
              <a:rPr lang="en-US" dirty="0"/>
              <a:t>Rolling a single 6-sided, fair die</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2F833AE4-A4A0-4C76-877D-3C65CECEC9FF}"/>
                  </a:ext>
                </a:extLst>
              </p:cNvPr>
              <p:cNvSpPr>
                <a:spLocks noGrp="1"/>
              </p:cNvSpPr>
              <p:nvPr>
                <p:ph idx="1"/>
              </p:nvPr>
            </p:nvSpPr>
            <p:spPr>
              <a:xfrm>
                <a:off x="381000" y="2516207"/>
                <a:ext cx="8382000" cy="4341793"/>
              </a:xfrm>
            </p:spPr>
            <p:txBody>
              <a:bodyPr>
                <a:normAutofit fontScale="92500"/>
              </a:bodyPr>
              <a:lstStyle/>
              <a:p>
                <a:pPr marL="0" indent="0">
                  <a:buNone/>
                </a:pPr>
                <a:r>
                  <a:rPr lang="en-US" sz="2400" b="0" dirty="0"/>
                  <a:t>Outcomes are 1, 2, …, 6 and fair means each outcome is equally likely</a:t>
                </a:r>
              </a:p>
              <a:p>
                <a:pPr marL="0" indent="0">
                  <a:buNone/>
                </a:pPr>
                <a:r>
                  <a:rPr lang="en-US" sz="2400" b="0" dirty="0"/>
                  <a:t>So </a:t>
                </a:r>
                <a14:m>
                  <m:oMath xmlns:m="http://schemas.openxmlformats.org/officeDocument/2006/math">
                    <m:r>
                      <a:rPr lang="en-US" sz="2400" b="0" i="1" smtClean="0">
                        <a:latin typeface="Cambria Math" panose="02040503050406030204" pitchFamily="18" charset="0"/>
                      </a:rPr>
                      <m:t>𝐸</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e>
                    </m:d>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6</m:t>
                        </m:r>
                      </m:den>
                    </m:f>
                    <m:r>
                      <a:rPr lang="en-US" sz="2400" b="0" i="1">
                        <a:latin typeface="Cambria Math" panose="02040503050406030204" pitchFamily="18" charset="0"/>
                      </a:rPr>
                      <m:t>+2∗</m:t>
                    </m:r>
                    <m:f>
                      <m:fPr>
                        <m:ctrlPr>
                          <a:rPr lang="en-US" sz="2400" b="0" i="1">
                            <a:latin typeface="Cambria Math" panose="02040503050406030204" pitchFamily="18" charset="0"/>
                          </a:rPr>
                        </m:ctrlPr>
                      </m:fPr>
                      <m:num>
                        <m:r>
                          <a:rPr lang="en-US" sz="2400" b="0" i="1">
                            <a:latin typeface="Cambria Math" panose="02040503050406030204" pitchFamily="18" charset="0"/>
                          </a:rPr>
                          <m:t>1</m:t>
                        </m:r>
                      </m:num>
                      <m:den>
                        <m:r>
                          <a:rPr lang="en-US" sz="2400" b="0" i="1">
                            <a:latin typeface="Cambria Math" panose="02040503050406030204" pitchFamily="18" charset="0"/>
                          </a:rPr>
                          <m:t>6</m:t>
                        </m:r>
                      </m:den>
                    </m:f>
                    <m:r>
                      <a:rPr lang="en-US" sz="2400" b="0" i="1">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⋯+6</m:t>
                    </m:r>
                    <m:r>
                      <a:rPr lang="en-US" sz="2400" b="0" i="1">
                        <a:latin typeface="Cambria Math" panose="02040503050406030204" pitchFamily="18" charset="0"/>
                      </a:rPr>
                      <m:t>∗</m:t>
                    </m:r>
                    <m:f>
                      <m:fPr>
                        <m:ctrlPr>
                          <a:rPr lang="en-US" sz="2400" b="0" i="1">
                            <a:latin typeface="Cambria Math" panose="02040503050406030204" pitchFamily="18" charset="0"/>
                          </a:rPr>
                        </m:ctrlPr>
                      </m:fPr>
                      <m:num>
                        <m:r>
                          <a:rPr lang="en-US" sz="2400" b="0" i="1">
                            <a:latin typeface="Cambria Math" panose="02040503050406030204" pitchFamily="18" charset="0"/>
                          </a:rPr>
                          <m:t>1</m:t>
                        </m:r>
                      </m:num>
                      <m:den>
                        <m:r>
                          <a:rPr lang="en-US" sz="2400" b="0" i="1">
                            <a:latin typeface="Cambria Math" panose="02040503050406030204" pitchFamily="18" charset="0"/>
                          </a:rPr>
                          <m:t>6</m:t>
                        </m:r>
                      </m:den>
                    </m:f>
                  </m:oMath>
                </a14:m>
                <a:endParaRPr lang="en-US" sz="2400" b="0" i="1" dirty="0">
                  <a:latin typeface="Cambria Math" panose="02040503050406030204" pitchFamily="18" charset="0"/>
                </a:endParaRPr>
              </a:p>
              <a:p>
                <a:pPr marL="0" indent="0">
                  <a:buNone/>
                </a:pPr>
                <a:r>
                  <a:rPr lang="en-US" sz="2400" b="0" dirty="0"/>
                  <a:t>	</a:t>
                </a:r>
                <a14:m>
                  <m:oMath xmlns:m="http://schemas.openxmlformats.org/officeDocument/2006/math">
                    <m:r>
                      <a:rPr lang="en-US" sz="2400" b="0" i="1" smtClean="0">
                        <a:latin typeface="Cambria Math" panose="02040503050406030204" pitchFamily="18" charset="0"/>
                      </a:rPr>
                      <m:t>=</m:t>
                    </m:r>
                    <m:f>
                      <m:fPr>
                        <m:ctrlPr>
                          <a:rPr lang="en-US" sz="2400" b="0" i="1">
                            <a:latin typeface="Cambria Math" panose="02040503050406030204" pitchFamily="18" charset="0"/>
                          </a:rPr>
                        </m:ctrlPr>
                      </m:fPr>
                      <m:num>
                        <m:r>
                          <a:rPr lang="en-US" sz="2400" b="0" i="1">
                            <a:latin typeface="Cambria Math" panose="02040503050406030204" pitchFamily="18" charset="0"/>
                          </a:rPr>
                          <m:t>1</m:t>
                        </m:r>
                      </m:num>
                      <m:den>
                        <m:r>
                          <a:rPr lang="en-US" sz="2400" b="0" i="1">
                            <a:latin typeface="Cambria Math" panose="02040503050406030204" pitchFamily="18" charset="0"/>
                          </a:rPr>
                          <m:t>6</m:t>
                        </m:r>
                      </m:den>
                    </m:f>
                    <m:d>
                      <m:dPr>
                        <m:ctrlPr>
                          <a:rPr lang="en-US" sz="2400" b="0" i="1" smtClean="0">
                            <a:latin typeface="Cambria Math" panose="02040503050406030204" pitchFamily="18" charset="0"/>
                          </a:rPr>
                        </m:ctrlPr>
                      </m:dPr>
                      <m:e>
                        <m:r>
                          <a:rPr lang="en-US" sz="2400" b="0" i="1" smtClean="0">
                            <a:latin typeface="Cambria Math" panose="02040503050406030204" pitchFamily="18" charset="0"/>
                          </a:rPr>
                          <m:t>1+2+</m:t>
                        </m:r>
                        <m:r>
                          <a:rPr lang="en-US" sz="2400" b="0" i="1" smtClean="0">
                            <a:latin typeface="Cambria Math" panose="02040503050406030204" pitchFamily="18" charset="0"/>
                            <a:ea typeface="Cambria Math" panose="02040503050406030204" pitchFamily="18" charset="0"/>
                          </a:rPr>
                          <m:t>⋯+6</m:t>
                        </m:r>
                      </m:e>
                    </m:d>
                  </m:oMath>
                </a14:m>
                <a:r>
                  <a:rPr lang="en-US" sz="2400" b="0" i="1" dirty="0">
                    <a:latin typeface="Cambria Math" panose="02040503050406030204" pitchFamily="18" charset="0"/>
                  </a:rPr>
                  <a:t> </a:t>
                </a:r>
              </a:p>
              <a:p>
                <a:pPr marL="0" indent="0">
                  <a:buNone/>
                </a:pPr>
                <a:r>
                  <a:rPr lang="en-US" sz="2400" b="0" dirty="0"/>
                  <a:t>	</a:t>
                </a:r>
                <a14:m>
                  <m:oMath xmlns:m="http://schemas.openxmlformats.org/officeDocument/2006/math">
                    <m:r>
                      <a:rPr lang="en-US" sz="2400" b="0" i="0" smtClean="0">
                        <a:latin typeface="Cambria Math" panose="02040503050406030204" pitchFamily="18" charset="0"/>
                      </a:rPr>
                      <m:t>=</m:t>
                    </m:r>
                    <m:f>
                      <m:fPr>
                        <m:ctrlPr>
                          <a:rPr lang="en-US" sz="2400" b="0" i="1">
                            <a:latin typeface="Cambria Math" panose="02040503050406030204" pitchFamily="18" charset="0"/>
                          </a:rPr>
                        </m:ctrlPr>
                      </m:fPr>
                      <m:num>
                        <m:r>
                          <a:rPr lang="en-US" sz="2400" b="0" i="1">
                            <a:latin typeface="Cambria Math" panose="02040503050406030204" pitchFamily="18" charset="0"/>
                          </a:rPr>
                          <m:t>1</m:t>
                        </m:r>
                      </m:num>
                      <m:den>
                        <m:r>
                          <a:rPr lang="en-US" sz="2400" b="0" i="1">
                            <a:latin typeface="Cambria Math" panose="02040503050406030204" pitchFamily="18" charset="0"/>
                          </a:rPr>
                          <m:t>6</m:t>
                        </m:r>
                      </m:den>
                    </m:f>
                    <m:d>
                      <m:dPr>
                        <m:begChr m:val="["/>
                        <m:endChr m:val="]"/>
                        <m:ctrlPr>
                          <a:rPr lang="en-US" sz="2400" b="0" i="1" smtClean="0">
                            <a:latin typeface="Cambria Math" panose="02040503050406030204" pitchFamily="18" charset="0"/>
                          </a:rPr>
                        </m:ctrlPr>
                      </m:dPr>
                      <m:e>
                        <m:d>
                          <m:dPr>
                            <m:ctrlPr>
                              <a:rPr lang="en-US" sz="2400" b="0" i="1">
                                <a:latin typeface="Cambria Math" panose="02040503050406030204" pitchFamily="18" charset="0"/>
                              </a:rPr>
                            </m:ctrlPr>
                          </m:dPr>
                          <m:e>
                            <m:r>
                              <a:rPr lang="en-US" sz="2400" b="0" i="1">
                                <a:latin typeface="Cambria Math" panose="02040503050406030204" pitchFamily="18" charset="0"/>
                              </a:rPr>
                              <m:t>1</m:t>
                            </m:r>
                            <m:r>
                              <a:rPr lang="en-US" sz="2400" b="0" i="1">
                                <a:latin typeface="Cambria Math" panose="02040503050406030204" pitchFamily="18" charset="0"/>
                                <a:ea typeface="Cambria Math" panose="02040503050406030204" pitchFamily="18" charset="0"/>
                              </a:rPr>
                              <m:t>+6</m:t>
                            </m:r>
                          </m:e>
                        </m:d>
                        <m:r>
                          <a:rPr lang="en-US" sz="2400" b="0" i="1" smtClean="0">
                            <a:latin typeface="Cambria Math" panose="02040503050406030204" pitchFamily="18" charset="0"/>
                            <a:ea typeface="Cambria Math" panose="02040503050406030204" pitchFamily="18" charset="0"/>
                          </a:rPr>
                          <m:t>+</m:t>
                        </m:r>
                        <m:d>
                          <m:dPr>
                            <m:ctrlPr>
                              <a:rPr lang="en-US" sz="2400" b="0" i="1">
                                <a:latin typeface="Cambria Math" panose="02040503050406030204" pitchFamily="18" charset="0"/>
                              </a:rPr>
                            </m:ctrlPr>
                          </m:dPr>
                          <m:e>
                            <m:r>
                              <a:rPr lang="en-US" sz="2400" b="0" i="1" smtClean="0">
                                <a:latin typeface="Cambria Math" panose="02040503050406030204" pitchFamily="18" charset="0"/>
                              </a:rPr>
                              <m:t>2</m:t>
                            </m:r>
                            <m:r>
                              <a:rPr lang="en-US" sz="2400" b="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5</m:t>
                            </m:r>
                          </m:e>
                        </m:d>
                        <m:r>
                          <a:rPr lang="en-US" sz="2400" b="0" i="1" smtClean="0">
                            <a:latin typeface="Cambria Math" panose="02040503050406030204" pitchFamily="18" charset="0"/>
                            <a:ea typeface="Cambria Math" panose="02040503050406030204" pitchFamily="18" charset="0"/>
                          </a:rPr>
                          <m:t>+</m:t>
                        </m:r>
                        <m:d>
                          <m:dPr>
                            <m:ctrlPr>
                              <a:rPr lang="en-US" sz="2400" b="0" i="1">
                                <a:latin typeface="Cambria Math" panose="02040503050406030204" pitchFamily="18" charset="0"/>
                              </a:rPr>
                            </m:ctrlPr>
                          </m:dPr>
                          <m:e>
                            <m:r>
                              <a:rPr lang="en-US" sz="2400" b="0" i="1" smtClean="0">
                                <a:latin typeface="Cambria Math" panose="02040503050406030204" pitchFamily="18" charset="0"/>
                              </a:rPr>
                              <m:t>3</m:t>
                            </m:r>
                            <m:r>
                              <a:rPr lang="en-US" sz="2400" b="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4</m:t>
                            </m:r>
                          </m:e>
                        </m:d>
                      </m:e>
                    </m:d>
                    <m:r>
                      <a:rPr lang="en-US" sz="2400" b="0" i="1" smtClean="0">
                        <a:latin typeface="Cambria Math" panose="02040503050406030204" pitchFamily="18" charset="0"/>
                      </a:rPr>
                      <m:t> </m:t>
                    </m:r>
                  </m:oMath>
                </a14:m>
                <a:r>
                  <a:rPr lang="en-US" sz="2400" b="0" i="1" dirty="0">
                    <a:latin typeface="Cambria Math" panose="02040503050406030204" pitchFamily="18" charset="0"/>
                  </a:rPr>
                  <a:t> </a:t>
                </a:r>
              </a:p>
              <a:p>
                <a:pPr marL="0" indent="0">
                  <a:buNone/>
                </a:pPr>
                <a:r>
                  <a:rPr lang="en-US" sz="2400" b="0" dirty="0"/>
                  <a:t>	</a:t>
                </a:r>
                <a14:m>
                  <m:oMath xmlns:m="http://schemas.openxmlformats.org/officeDocument/2006/math">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6</m:t>
                        </m:r>
                      </m:den>
                    </m:f>
                    <m:r>
                      <a:rPr lang="en-US" sz="2400" b="0" i="0" smtClean="0">
                        <a:latin typeface="Cambria Math" panose="02040503050406030204" pitchFamily="18" charset="0"/>
                      </a:rPr>
                      <m:t>∗</m:t>
                    </m:r>
                    <m:f>
                      <m:fPr>
                        <m:ctrlPr>
                          <a:rPr lang="en-US" sz="2400" b="0" i="1">
                            <a:latin typeface="Cambria Math" panose="02040503050406030204" pitchFamily="18" charset="0"/>
                          </a:rPr>
                        </m:ctrlPr>
                      </m:fPr>
                      <m:num>
                        <m:r>
                          <a:rPr lang="en-US" sz="2400" b="0" i="1" smtClean="0">
                            <a:latin typeface="Cambria Math" panose="02040503050406030204" pitchFamily="18" charset="0"/>
                          </a:rPr>
                          <m:t>6∗7</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f>
                      <m:fPr>
                        <m:ctrlPr>
                          <a:rPr lang="en-US" sz="2400" b="0" i="1">
                            <a:latin typeface="Cambria Math" panose="02040503050406030204" pitchFamily="18" charset="0"/>
                          </a:rPr>
                        </m:ctrlPr>
                      </m:fPr>
                      <m:num>
                        <m:r>
                          <a:rPr lang="en-US" sz="2400" b="0" i="1">
                            <a:latin typeface="Cambria Math" panose="02040503050406030204" pitchFamily="18" charset="0"/>
                          </a:rPr>
                          <m:t>7</m:t>
                        </m:r>
                      </m:num>
                      <m:den>
                        <m:r>
                          <a:rPr lang="en-US" sz="2400" b="0" i="1">
                            <a:latin typeface="Cambria Math" panose="02040503050406030204" pitchFamily="18" charset="0"/>
                          </a:rPr>
                          <m:t>2</m:t>
                        </m:r>
                      </m:den>
                    </m:f>
                    <m:r>
                      <a:rPr lang="en-US" sz="2400" b="0" i="1" smtClean="0">
                        <a:latin typeface="Cambria Math" panose="02040503050406030204" pitchFamily="18" charset="0"/>
                      </a:rPr>
                      <m:t>=3.5</m:t>
                    </m:r>
                  </m:oMath>
                </a14:m>
                <a:r>
                  <a:rPr lang="en-US" sz="2400" b="0" dirty="0"/>
                  <a:t> </a:t>
                </a:r>
              </a:p>
              <a:p>
                <a:pPr marL="0" indent="0">
                  <a:buNone/>
                </a:pPr>
                <a:r>
                  <a:rPr lang="en-US" sz="2400" b="0" dirty="0"/>
                  <a:t>The expectation is a measure of the distribution’s middle.</a:t>
                </a:r>
              </a:p>
              <a:p>
                <a:pPr marL="0" indent="0">
                  <a:buNone/>
                </a:pPr>
                <a:r>
                  <a:rPr lang="en-US" sz="2400" b="0" dirty="0"/>
                  <a:t>If distribution is symmetric, as in this case, then middle is easy to find.</a:t>
                </a:r>
              </a:p>
              <a:p>
                <a:pPr marL="0" indent="0" algn="ctr">
                  <a:buNone/>
                </a:pPr>
                <a:r>
                  <a:rPr lang="en-US" sz="2400" b="0" dirty="0"/>
                  <a:t>1	2	3	4	5	6</a:t>
                </a:r>
              </a:p>
              <a:p>
                <a:pPr marL="0" indent="0" algn="ctr">
                  <a:buNone/>
                </a:pPr>
                <a:r>
                  <a:rPr lang="en-US" sz="2400" b="0" dirty="0"/>
                  <a:t>⬆</a:t>
                </a:r>
                <a:endParaRPr lang="en-US" sz="1800" b="0" dirty="0"/>
              </a:p>
            </p:txBody>
          </p:sp>
        </mc:Choice>
        <mc:Fallback xmlns="">
          <p:sp>
            <p:nvSpPr>
              <p:cNvPr id="7" name="Content Placeholder 6">
                <a:extLst>
                  <a:ext uri="{FF2B5EF4-FFF2-40B4-BE49-F238E27FC236}">
                    <a16:creationId xmlns:a16="http://schemas.microsoft.com/office/drawing/2014/main" id="{2F833AE4-A4A0-4C76-877D-3C65CECEC9FF}"/>
                  </a:ext>
                </a:extLst>
              </p:cNvPr>
              <p:cNvSpPr>
                <a:spLocks noGrp="1" noRot="1" noChangeAspect="1" noMove="1" noResize="1" noEditPoints="1" noAdjustHandles="1" noChangeArrowheads="1" noChangeShapeType="1" noTextEdit="1"/>
              </p:cNvSpPr>
              <p:nvPr>
                <p:ph idx="1"/>
              </p:nvPr>
            </p:nvSpPr>
            <p:spPr>
              <a:xfrm>
                <a:off x="381000" y="2516207"/>
                <a:ext cx="8382000" cy="4341793"/>
              </a:xfrm>
              <a:blipFill>
                <a:blip r:embed="rId3"/>
                <a:stretch>
                  <a:fillRect/>
                </a:stretch>
              </a:blipFill>
            </p:spPr>
            <p:txBody>
              <a:bodyPr/>
              <a:lstStyle/>
              <a:p>
                <a:r>
                  <a:rPr lang="en-US">
                    <a:noFill/>
                  </a:rPr>
                  <a:t> </a:t>
                </a:r>
              </a:p>
            </p:txBody>
          </p:sp>
        </mc:Fallback>
      </mc:AlternateContent>
      <p:sp>
        <p:nvSpPr>
          <p:cNvPr id="8" name="Rectangle 4">
            <a:extLst>
              <a:ext uri="{FF2B5EF4-FFF2-40B4-BE49-F238E27FC236}">
                <a16:creationId xmlns:a16="http://schemas.microsoft.com/office/drawing/2014/main" id="{913E79D2-FB75-447C-A37B-14515DB67714}"/>
              </a:ext>
            </a:extLst>
          </p:cNvPr>
          <p:cNvSpPr>
            <a:spLocks noChangeArrowheads="1"/>
          </p:cNvSpPr>
          <p:nvPr/>
        </p:nvSpPr>
        <p:spPr bwMode="auto">
          <a:xfrm>
            <a:off x="3967090" y="1762518"/>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p>
        </p:txBody>
      </p:sp>
      <p:sp>
        <p:nvSpPr>
          <p:cNvPr id="10" name="Rectangle 6">
            <a:extLst>
              <a:ext uri="{FF2B5EF4-FFF2-40B4-BE49-F238E27FC236}">
                <a16:creationId xmlns:a16="http://schemas.microsoft.com/office/drawing/2014/main" id="{0C0F3CD5-FE3A-4370-9F1C-0C9B03798A4B}"/>
              </a:ext>
            </a:extLst>
          </p:cNvPr>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3D89579B-4869-4F4D-92E2-973589569F9F}"/>
                  </a:ext>
                </a:extLst>
              </p:cNvPr>
              <p:cNvGraphicFramePr>
                <a:graphicFrameLocks noGrp="1"/>
              </p:cNvGraphicFramePr>
              <p:nvPr>
                <p:extLst>
                  <p:ext uri="{D42A27DB-BD31-4B8C-83A1-F6EECF244321}">
                    <p14:modId xmlns:p14="http://schemas.microsoft.com/office/powerpoint/2010/main" val="2741168826"/>
                  </p:ext>
                </p:extLst>
              </p:nvPr>
            </p:nvGraphicFramePr>
            <p:xfrm>
              <a:off x="2590800" y="1273695"/>
              <a:ext cx="4213405" cy="977646"/>
            </p:xfrm>
            <a:graphic>
              <a:graphicData uri="http://schemas.openxmlformats.org/drawingml/2006/table">
                <a:tbl>
                  <a:tblPr firstRow="1" bandRow="1">
                    <a:tableStyleId>{5C22544A-7EE6-4342-B048-85BDC9FD1C3A}</a:tableStyleId>
                  </a:tblPr>
                  <a:tblGrid>
                    <a:gridCol w="601915">
                      <a:extLst>
                        <a:ext uri="{9D8B030D-6E8A-4147-A177-3AD203B41FA5}">
                          <a16:colId xmlns:a16="http://schemas.microsoft.com/office/drawing/2014/main" val="1690518797"/>
                        </a:ext>
                      </a:extLst>
                    </a:gridCol>
                    <a:gridCol w="601915">
                      <a:extLst>
                        <a:ext uri="{9D8B030D-6E8A-4147-A177-3AD203B41FA5}">
                          <a16:colId xmlns:a16="http://schemas.microsoft.com/office/drawing/2014/main" val="3166195755"/>
                        </a:ext>
                      </a:extLst>
                    </a:gridCol>
                    <a:gridCol w="601915">
                      <a:extLst>
                        <a:ext uri="{9D8B030D-6E8A-4147-A177-3AD203B41FA5}">
                          <a16:colId xmlns:a16="http://schemas.microsoft.com/office/drawing/2014/main" val="2956545277"/>
                        </a:ext>
                      </a:extLst>
                    </a:gridCol>
                    <a:gridCol w="601915">
                      <a:extLst>
                        <a:ext uri="{9D8B030D-6E8A-4147-A177-3AD203B41FA5}">
                          <a16:colId xmlns:a16="http://schemas.microsoft.com/office/drawing/2014/main" val="529948325"/>
                        </a:ext>
                      </a:extLst>
                    </a:gridCol>
                    <a:gridCol w="601915">
                      <a:extLst>
                        <a:ext uri="{9D8B030D-6E8A-4147-A177-3AD203B41FA5}">
                          <a16:colId xmlns:a16="http://schemas.microsoft.com/office/drawing/2014/main" val="690570604"/>
                        </a:ext>
                      </a:extLst>
                    </a:gridCol>
                    <a:gridCol w="601915">
                      <a:extLst>
                        <a:ext uri="{9D8B030D-6E8A-4147-A177-3AD203B41FA5}">
                          <a16:colId xmlns:a16="http://schemas.microsoft.com/office/drawing/2014/main" val="300200564"/>
                        </a:ext>
                      </a:extLst>
                    </a:gridCol>
                    <a:gridCol w="601915">
                      <a:extLst>
                        <a:ext uri="{9D8B030D-6E8A-4147-A177-3AD203B41FA5}">
                          <a16:colId xmlns:a16="http://schemas.microsoft.com/office/drawing/2014/main" val="3356768752"/>
                        </a:ext>
                      </a:extLst>
                    </a:gridCol>
                  </a:tblGrid>
                  <a:tr h="370840">
                    <a:tc>
                      <a:txBody>
                        <a:bodyPr/>
                        <a:lstStyle/>
                        <a:p>
                          <a:pPr algn="ctr"/>
                          <a:r>
                            <a:rPr lang="en-US" dirty="0"/>
                            <a:t>x</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tc>
                      <a:txBody>
                        <a:bodyPr/>
                        <a:lstStyle/>
                        <a:p>
                          <a:pPr algn="ctr"/>
                          <a:r>
                            <a:rPr lang="en-US" dirty="0"/>
                            <a:t>6</a:t>
                          </a:r>
                        </a:p>
                      </a:txBody>
                      <a:tcPr/>
                    </a:tc>
                    <a:extLst>
                      <a:ext uri="{0D108BD9-81ED-4DB2-BD59-A6C34878D82A}">
                        <a16:rowId xmlns:a16="http://schemas.microsoft.com/office/drawing/2014/main" val="1364634644"/>
                      </a:ext>
                    </a:extLst>
                  </a:tr>
                  <a:tr h="370840">
                    <a:tc>
                      <a:txBody>
                        <a:bodyPr/>
                        <a:lstStyle/>
                        <a:p>
                          <a:pPr algn="ctr"/>
                          <a:r>
                            <a:rPr lang="en-US" dirty="0"/>
                            <a:t>P(x)</a:t>
                          </a:r>
                        </a:p>
                      </a:txBody>
                      <a:tcPr/>
                    </a:tc>
                    <a:tc>
                      <a:txBody>
                        <a:bodyPr/>
                        <a:lstStyle/>
                        <a:p>
                          <a:pPr/>
                          <a14:m>
                            <m:oMathPara xmlns:m="http://schemas.openxmlformats.org/officeDocument/2006/math">
                              <m:oMathParaPr>
                                <m:jc m:val="centerGroup"/>
                              </m:oMathParaPr>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6</m:t>
                                    </m:r>
                                  </m:den>
                                </m:f>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6</m:t>
                                    </m:r>
                                  </m:den>
                                </m:f>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6</m:t>
                                    </m:r>
                                  </m:den>
                                </m:f>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6</m:t>
                                    </m:r>
                                  </m:den>
                                </m:f>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6</m:t>
                                    </m:r>
                                  </m:den>
                                </m:f>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6</m:t>
                                    </m:r>
                                  </m:den>
                                </m:f>
                              </m:oMath>
                            </m:oMathPara>
                          </a14:m>
                          <a:endParaRPr lang="en-US" dirty="0"/>
                        </a:p>
                      </a:txBody>
                      <a:tcPr/>
                    </a:tc>
                    <a:extLst>
                      <a:ext uri="{0D108BD9-81ED-4DB2-BD59-A6C34878D82A}">
                        <a16:rowId xmlns:a16="http://schemas.microsoft.com/office/drawing/2014/main" val="2561779101"/>
                      </a:ext>
                    </a:extLst>
                  </a:tr>
                </a:tbl>
              </a:graphicData>
            </a:graphic>
          </p:graphicFrame>
        </mc:Choice>
        <mc:Fallback xmlns="">
          <p:graphicFrame>
            <p:nvGraphicFramePr>
              <p:cNvPr id="2" name="Table 2">
                <a:extLst>
                  <a:ext uri="{FF2B5EF4-FFF2-40B4-BE49-F238E27FC236}">
                    <a16:creationId xmlns:a16="http://schemas.microsoft.com/office/drawing/2014/main" id="{3D89579B-4869-4F4D-92E2-973589569F9F}"/>
                  </a:ext>
                </a:extLst>
              </p:cNvPr>
              <p:cNvGraphicFramePr>
                <a:graphicFrameLocks noGrp="1"/>
              </p:cNvGraphicFramePr>
              <p:nvPr>
                <p:extLst>
                  <p:ext uri="{D42A27DB-BD31-4B8C-83A1-F6EECF244321}">
                    <p14:modId xmlns:p14="http://schemas.microsoft.com/office/powerpoint/2010/main" val="2741168826"/>
                  </p:ext>
                </p:extLst>
              </p:nvPr>
            </p:nvGraphicFramePr>
            <p:xfrm>
              <a:off x="2590800" y="1273695"/>
              <a:ext cx="4213405" cy="977646"/>
            </p:xfrm>
            <a:graphic>
              <a:graphicData uri="http://schemas.openxmlformats.org/drawingml/2006/table">
                <a:tbl>
                  <a:tblPr firstRow="1" bandRow="1">
                    <a:tableStyleId>{5C22544A-7EE6-4342-B048-85BDC9FD1C3A}</a:tableStyleId>
                  </a:tblPr>
                  <a:tblGrid>
                    <a:gridCol w="601915">
                      <a:extLst>
                        <a:ext uri="{9D8B030D-6E8A-4147-A177-3AD203B41FA5}">
                          <a16:colId xmlns:a16="http://schemas.microsoft.com/office/drawing/2014/main" val="1690518797"/>
                        </a:ext>
                      </a:extLst>
                    </a:gridCol>
                    <a:gridCol w="601915">
                      <a:extLst>
                        <a:ext uri="{9D8B030D-6E8A-4147-A177-3AD203B41FA5}">
                          <a16:colId xmlns:a16="http://schemas.microsoft.com/office/drawing/2014/main" val="3166195755"/>
                        </a:ext>
                      </a:extLst>
                    </a:gridCol>
                    <a:gridCol w="601915">
                      <a:extLst>
                        <a:ext uri="{9D8B030D-6E8A-4147-A177-3AD203B41FA5}">
                          <a16:colId xmlns:a16="http://schemas.microsoft.com/office/drawing/2014/main" val="2956545277"/>
                        </a:ext>
                      </a:extLst>
                    </a:gridCol>
                    <a:gridCol w="601915">
                      <a:extLst>
                        <a:ext uri="{9D8B030D-6E8A-4147-A177-3AD203B41FA5}">
                          <a16:colId xmlns:a16="http://schemas.microsoft.com/office/drawing/2014/main" val="529948325"/>
                        </a:ext>
                      </a:extLst>
                    </a:gridCol>
                    <a:gridCol w="601915">
                      <a:extLst>
                        <a:ext uri="{9D8B030D-6E8A-4147-A177-3AD203B41FA5}">
                          <a16:colId xmlns:a16="http://schemas.microsoft.com/office/drawing/2014/main" val="690570604"/>
                        </a:ext>
                      </a:extLst>
                    </a:gridCol>
                    <a:gridCol w="601915">
                      <a:extLst>
                        <a:ext uri="{9D8B030D-6E8A-4147-A177-3AD203B41FA5}">
                          <a16:colId xmlns:a16="http://schemas.microsoft.com/office/drawing/2014/main" val="300200564"/>
                        </a:ext>
                      </a:extLst>
                    </a:gridCol>
                    <a:gridCol w="601915">
                      <a:extLst>
                        <a:ext uri="{9D8B030D-6E8A-4147-A177-3AD203B41FA5}">
                          <a16:colId xmlns:a16="http://schemas.microsoft.com/office/drawing/2014/main" val="3356768752"/>
                        </a:ext>
                      </a:extLst>
                    </a:gridCol>
                  </a:tblGrid>
                  <a:tr h="370840">
                    <a:tc>
                      <a:txBody>
                        <a:bodyPr/>
                        <a:lstStyle/>
                        <a:p>
                          <a:pPr algn="ctr"/>
                          <a:r>
                            <a:rPr lang="en-US" dirty="0"/>
                            <a:t>x</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tc>
                      <a:txBody>
                        <a:bodyPr/>
                        <a:lstStyle/>
                        <a:p>
                          <a:pPr algn="ctr"/>
                          <a:r>
                            <a:rPr lang="en-US" dirty="0"/>
                            <a:t>6</a:t>
                          </a:r>
                        </a:p>
                      </a:txBody>
                      <a:tcPr/>
                    </a:tc>
                    <a:extLst>
                      <a:ext uri="{0D108BD9-81ED-4DB2-BD59-A6C34878D82A}">
                        <a16:rowId xmlns:a16="http://schemas.microsoft.com/office/drawing/2014/main" val="1364634644"/>
                      </a:ext>
                    </a:extLst>
                  </a:tr>
                  <a:tr h="606806">
                    <a:tc>
                      <a:txBody>
                        <a:bodyPr/>
                        <a:lstStyle/>
                        <a:p>
                          <a:pPr algn="ctr"/>
                          <a:r>
                            <a:rPr lang="en-US" dirty="0"/>
                            <a:t>P(x)</a:t>
                          </a:r>
                        </a:p>
                      </a:txBody>
                      <a:tcPr/>
                    </a:tc>
                    <a:tc>
                      <a:txBody>
                        <a:bodyPr/>
                        <a:lstStyle/>
                        <a:p>
                          <a:endParaRPr lang="en-US"/>
                        </a:p>
                      </a:txBody>
                      <a:tcPr>
                        <a:blipFill>
                          <a:blip r:embed="rId4"/>
                          <a:stretch>
                            <a:fillRect l="-100000" t="-68750" r="-500000" b="-4167"/>
                          </a:stretch>
                        </a:blipFill>
                      </a:tcPr>
                    </a:tc>
                    <a:tc>
                      <a:txBody>
                        <a:bodyPr/>
                        <a:lstStyle/>
                        <a:p>
                          <a:endParaRPr lang="en-US"/>
                        </a:p>
                      </a:txBody>
                      <a:tcPr>
                        <a:blipFill>
                          <a:blip r:embed="rId4"/>
                          <a:stretch>
                            <a:fillRect l="-204255" t="-68750" r="-410638" b="-4167"/>
                          </a:stretch>
                        </a:blipFill>
                      </a:tcPr>
                    </a:tc>
                    <a:tc>
                      <a:txBody>
                        <a:bodyPr/>
                        <a:lstStyle/>
                        <a:p>
                          <a:endParaRPr lang="en-US"/>
                        </a:p>
                      </a:txBody>
                      <a:tcPr>
                        <a:blipFill>
                          <a:blip r:embed="rId4"/>
                          <a:stretch>
                            <a:fillRect l="-297917" t="-68750" r="-302083" b="-4167"/>
                          </a:stretch>
                        </a:blipFill>
                      </a:tcPr>
                    </a:tc>
                    <a:tc>
                      <a:txBody>
                        <a:bodyPr/>
                        <a:lstStyle/>
                        <a:p>
                          <a:endParaRPr lang="en-US"/>
                        </a:p>
                      </a:txBody>
                      <a:tcPr>
                        <a:blipFill>
                          <a:blip r:embed="rId4"/>
                          <a:stretch>
                            <a:fillRect l="-406383" t="-68750" r="-208511" b="-4167"/>
                          </a:stretch>
                        </a:blipFill>
                      </a:tcPr>
                    </a:tc>
                    <a:tc>
                      <a:txBody>
                        <a:bodyPr/>
                        <a:lstStyle/>
                        <a:p>
                          <a:endParaRPr lang="en-US"/>
                        </a:p>
                      </a:txBody>
                      <a:tcPr>
                        <a:blipFill>
                          <a:blip r:embed="rId4"/>
                          <a:stretch>
                            <a:fillRect l="-495833" t="-68750" r="-104167" b="-4167"/>
                          </a:stretch>
                        </a:blipFill>
                      </a:tcPr>
                    </a:tc>
                    <a:tc>
                      <a:txBody>
                        <a:bodyPr/>
                        <a:lstStyle/>
                        <a:p>
                          <a:endParaRPr lang="en-US"/>
                        </a:p>
                      </a:txBody>
                      <a:tcPr>
                        <a:blipFill>
                          <a:blip r:embed="rId4"/>
                          <a:stretch>
                            <a:fillRect l="-608511" t="-68750" r="-6383" b="-4167"/>
                          </a:stretch>
                        </a:blipFill>
                      </a:tcPr>
                    </a:tc>
                    <a:extLst>
                      <a:ext uri="{0D108BD9-81ED-4DB2-BD59-A6C34878D82A}">
                        <a16:rowId xmlns:a16="http://schemas.microsoft.com/office/drawing/2014/main" val="2561779101"/>
                      </a:ext>
                    </a:extLst>
                  </a:tr>
                </a:tbl>
              </a:graphicData>
            </a:graphic>
          </p:graphicFrame>
        </mc:Fallback>
      </mc:AlternateContent>
      <p:sp>
        <p:nvSpPr>
          <p:cNvPr id="3" name="Slide Number Placeholder 2">
            <a:extLst>
              <a:ext uri="{FF2B5EF4-FFF2-40B4-BE49-F238E27FC236}">
                <a16:creationId xmlns:a16="http://schemas.microsoft.com/office/drawing/2014/main" id="{4CFB5516-2E24-5F48-AD9B-0BD6B06B8CD6}"/>
              </a:ext>
            </a:extLst>
          </p:cNvPr>
          <p:cNvSpPr>
            <a:spLocks noGrp="1"/>
          </p:cNvSpPr>
          <p:nvPr>
            <p:ph type="sldNum" sz="quarter" idx="12"/>
          </p:nvPr>
        </p:nvSpPr>
        <p:spPr/>
        <p:txBody>
          <a:bodyPr/>
          <a:lstStyle/>
          <a:p>
            <a:fld id="{2754ED01-E2A0-4C1E-8E21-014B99041579}" type="slidenum">
              <a:rPr lang="en-US" smtClean="0"/>
              <a:pPr/>
              <a:t>18</a:t>
            </a:fld>
            <a:endParaRPr lang="en-US"/>
          </a:p>
        </p:txBody>
      </p:sp>
    </p:spTree>
    <p:extLst>
      <p:ext uri="{BB962C8B-B14F-4D97-AF65-F5344CB8AC3E}">
        <p14:creationId xmlns:p14="http://schemas.microsoft.com/office/powerpoint/2010/main" val="119624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7AD505-1274-444D-9C5C-C8BDAC0C69C2}"/>
              </a:ext>
            </a:extLst>
          </p:cNvPr>
          <p:cNvSpPr>
            <a:spLocks noGrp="1"/>
          </p:cNvSpPr>
          <p:nvPr>
            <p:ph type="title"/>
          </p:nvPr>
        </p:nvSpPr>
        <p:spPr>
          <a:xfrm>
            <a:off x="914401" y="486070"/>
            <a:ext cx="7772400" cy="551783"/>
          </a:xfrm>
        </p:spPr>
        <p:txBody>
          <a:bodyPr>
            <a:normAutofit fontScale="90000"/>
          </a:bodyPr>
          <a:lstStyle/>
          <a:p>
            <a:r>
              <a:rPr lang="en-US" dirty="0"/>
              <a:t>Uniform </a:t>
            </a:r>
            <a:r>
              <a:rPr lang="en-US" sz="2700" dirty="0"/>
              <a:t>(generalization of a 6-sided die example)</a:t>
            </a:r>
            <a:endParaRPr lang="en-US" dirty="0"/>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2F833AE4-A4A0-4C76-877D-3C65CECEC9FF}"/>
                  </a:ext>
                </a:extLst>
              </p:cNvPr>
              <p:cNvSpPr>
                <a:spLocks noGrp="1"/>
              </p:cNvSpPr>
              <p:nvPr>
                <p:ph idx="1"/>
              </p:nvPr>
            </p:nvSpPr>
            <p:spPr>
              <a:xfrm>
                <a:off x="69283" y="1099352"/>
                <a:ext cx="8949742" cy="2453646"/>
              </a:xfrm>
            </p:spPr>
            <p:txBody>
              <a:bodyPr>
                <a:normAutofit fontScale="92500"/>
              </a:bodyPr>
              <a:lstStyle/>
              <a:p>
                <a:pPr marL="0" indent="0">
                  <a:buNone/>
                </a:pPr>
                <a:r>
                  <a:rPr lang="en-US" sz="2400" b="0" dirty="0"/>
                  <a:t>Let </a:t>
                </a:r>
                <a:r>
                  <a:rPr lang="en-US" sz="2400" b="0" i="1" dirty="0"/>
                  <a:t>X </a:t>
                </a:r>
                <a:r>
                  <a:rPr lang="en-US" sz="2400" b="0" dirty="0"/>
                  <a:t>be a random variable that is equally likely to take on any of the values</a:t>
                </a:r>
              </a:p>
              <a:p>
                <a:pPr marL="0" indent="0">
                  <a:buNone/>
                </a:pPr>
                <a:r>
                  <a:rPr lang="en-US" sz="2400" b="0" dirty="0"/>
                  <a:t>1, 2, . . . , </a:t>
                </a:r>
                <a:r>
                  <a:rPr lang="en-US" sz="2400" b="0" i="1" dirty="0"/>
                  <a:t>n</a:t>
                </a:r>
                <a:r>
                  <a:rPr lang="en-US" sz="2400" b="0" dirty="0"/>
                  <a:t>, i.e.,</a:t>
                </a:r>
              </a:p>
              <a:p>
                <a:pPr marL="0" indent="0">
                  <a:buNone/>
                </a:pPr>
                <a:endParaRPr lang="en-US" sz="3000" b="0" i="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nor/>
                        </m:rPr>
                        <a:rPr lang="en-US" sz="2200" b="0" i="0" smtClean="0">
                          <a:latin typeface="Cambria Math" panose="02040503050406030204" pitchFamily="18" charset="0"/>
                        </a:rPr>
                        <m:t>So</m:t>
                      </m:r>
                      <m:r>
                        <m:rPr>
                          <m:nor/>
                        </m:rPr>
                        <a:rPr lang="en-US" sz="2200" b="0" i="0" smtClean="0">
                          <a:latin typeface="Cambria Math" panose="02040503050406030204" pitchFamily="18" charset="0"/>
                        </a:rPr>
                        <m:t>,  </m:t>
                      </m:r>
                      <m:r>
                        <a:rPr lang="en-US" sz="2200" b="0" i="1" smtClean="0">
                          <a:latin typeface="Cambria Math" panose="02040503050406030204" pitchFamily="18" charset="0"/>
                        </a:rPr>
                        <m:t>𝐸</m:t>
                      </m:r>
                      <m:d>
                        <m:dPr>
                          <m:begChr m:val="["/>
                          <m:endChr m:val="]"/>
                          <m:ctrlPr>
                            <a:rPr lang="en-US" sz="2200" b="0" i="1" smtClean="0">
                              <a:latin typeface="Cambria Math" panose="02040503050406030204" pitchFamily="18" charset="0"/>
                            </a:rPr>
                          </m:ctrlPr>
                        </m:dPr>
                        <m:e>
                          <m:r>
                            <a:rPr lang="en-US" sz="2200" b="0" i="1" smtClean="0">
                              <a:latin typeface="Cambria Math" panose="02040503050406030204" pitchFamily="18" charset="0"/>
                            </a:rPr>
                            <m:t>𝑋</m:t>
                          </m:r>
                        </m:e>
                      </m:d>
                      <m:r>
                        <a:rPr lang="en-US" sz="2200" b="0" i="1" smtClean="0">
                          <a:latin typeface="Cambria Math" panose="02040503050406030204" pitchFamily="18" charset="0"/>
                        </a:rPr>
                        <m:t>=1∗</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𝑛</m:t>
                          </m:r>
                        </m:den>
                      </m:f>
                      <m:r>
                        <a:rPr lang="en-US" sz="2200" b="0" i="1" smtClean="0">
                          <a:latin typeface="Cambria Math" panose="02040503050406030204" pitchFamily="18" charset="0"/>
                        </a:rPr>
                        <m:t>+2∗</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𝑛</m:t>
                          </m:r>
                        </m:den>
                      </m:f>
                      <m:r>
                        <a:rPr lang="en-US" sz="2200" b="0" i="1" smtClean="0">
                          <a:latin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𝑛</m:t>
                      </m:r>
                      <m:r>
                        <a:rPr lang="en-US" sz="2200" b="0" i="1" smtClean="0">
                          <a:latin typeface="Cambria Math" panose="02040503050406030204" pitchFamily="18" charset="0"/>
                          <a:ea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𝑛</m:t>
                          </m:r>
                        </m:den>
                      </m:f>
                      <m:r>
                        <a:rPr lang="en-US" sz="2200" b="0" i="1" smtClean="0">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𝑛</m:t>
                          </m:r>
                        </m:den>
                      </m:f>
                      <m:d>
                        <m:dPr>
                          <m:ctrlPr>
                            <a:rPr lang="en-US" sz="2200" i="1" smtClean="0">
                              <a:latin typeface="Cambria Math" panose="02040503050406030204" pitchFamily="18" charset="0"/>
                            </a:rPr>
                          </m:ctrlPr>
                        </m:dPr>
                        <m:e>
                          <m:r>
                            <a:rPr lang="en-US" sz="2200" i="1">
                              <a:latin typeface="Cambria Math" panose="02040503050406030204" pitchFamily="18" charset="0"/>
                            </a:rPr>
                            <m:t>1+2+</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𝑛</m:t>
                          </m:r>
                        </m:e>
                      </m:d>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𝑛</m:t>
                          </m:r>
                        </m:den>
                      </m:f>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𝑛</m:t>
                          </m:r>
                          <m:d>
                            <m:dPr>
                              <m:ctrlPr>
                                <a:rPr lang="en-US" sz="2200" b="0" i="1" smtClean="0">
                                  <a:latin typeface="Cambria Math" panose="02040503050406030204" pitchFamily="18" charset="0"/>
                                </a:rPr>
                              </m:ctrlPr>
                            </m:dPr>
                            <m:e>
                              <m:r>
                                <a:rPr lang="en-US" sz="2200" b="0" i="1">
                                  <a:latin typeface="Cambria Math" panose="02040503050406030204" pitchFamily="18" charset="0"/>
                                </a:rPr>
                                <m:t>𝑛</m:t>
                              </m:r>
                              <m:r>
                                <a:rPr lang="en-US" sz="2200" b="0" i="1">
                                  <a:latin typeface="Cambria Math" panose="02040503050406030204" pitchFamily="18" charset="0"/>
                                </a:rPr>
                                <m:t>+1</m:t>
                              </m:r>
                            </m:e>
                          </m:d>
                        </m:num>
                        <m:den>
                          <m:r>
                            <a:rPr lang="en-US" sz="2200" b="0" i="1" smtClean="0">
                              <a:latin typeface="Cambria Math" panose="02040503050406030204" pitchFamily="18" charset="0"/>
                            </a:rPr>
                            <m:t>2</m:t>
                          </m:r>
                        </m:den>
                      </m:f>
                      <m:r>
                        <a:rPr lang="en-US" sz="2200" b="0" i="0" smtClean="0">
                          <a:latin typeface="Cambria Math" panose="02040503050406030204" pitchFamily="18" charset="0"/>
                        </a:rPr>
                        <m:t>=</m:t>
                      </m:r>
                      <m:f>
                        <m:fPr>
                          <m:ctrlPr>
                            <a:rPr lang="en-US" sz="2200" b="0" i="1">
                              <a:latin typeface="Cambria Math" panose="02040503050406030204" pitchFamily="18" charset="0"/>
                            </a:rPr>
                          </m:ctrlPr>
                        </m:fPr>
                        <m:num>
                          <m:r>
                            <a:rPr lang="en-US" sz="2200" b="0" i="1">
                              <a:latin typeface="Cambria Math" panose="02040503050406030204" pitchFamily="18" charset="0"/>
                            </a:rPr>
                            <m:t>𝑛</m:t>
                          </m:r>
                          <m:r>
                            <a:rPr lang="en-US" sz="2200" b="0" i="1" smtClean="0">
                              <a:latin typeface="Cambria Math" panose="02040503050406030204" pitchFamily="18" charset="0"/>
                            </a:rPr>
                            <m:t>+1</m:t>
                          </m:r>
                        </m:num>
                        <m:den>
                          <m:r>
                            <a:rPr lang="en-US" sz="2200" b="0" i="1">
                              <a:latin typeface="Cambria Math" panose="02040503050406030204" pitchFamily="18" charset="0"/>
                            </a:rPr>
                            <m:t>2</m:t>
                          </m:r>
                        </m:den>
                      </m:f>
                    </m:oMath>
                  </m:oMathPara>
                </a14:m>
                <a:endParaRPr lang="en-US" sz="3000" b="0" dirty="0"/>
              </a:p>
              <a:p>
                <a:pPr marL="0" indent="0">
                  <a:buNone/>
                </a:pPr>
                <a:r>
                  <a:rPr lang="en-US" sz="2000" b="0" dirty="0"/>
                  <a:t>[We factored out 1/n and used identity: </a:t>
                </a:r>
                <a14:m>
                  <m:oMath xmlns:m="http://schemas.openxmlformats.org/officeDocument/2006/math">
                    <m:r>
                      <a:rPr lang="en-US" sz="2000" i="1">
                        <a:latin typeface="Cambria Math" panose="02040503050406030204" pitchFamily="18" charset="0"/>
                      </a:rPr>
                      <m:t>1+2+</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𝑛</m:t>
                    </m:r>
                    <m:r>
                      <a:rPr lang="en-US" sz="2000" b="0" i="1">
                        <a:latin typeface="Cambria Math" panose="02040503050406030204" pitchFamily="18" charset="0"/>
                      </a:rPr>
                      <m:t>=</m:t>
                    </m:r>
                    <m:f>
                      <m:fPr>
                        <m:ctrlPr>
                          <a:rPr lang="en-US" sz="2000" b="0" i="1">
                            <a:latin typeface="Cambria Math" panose="02040503050406030204" pitchFamily="18" charset="0"/>
                          </a:rPr>
                        </m:ctrlPr>
                      </m:fPr>
                      <m:num>
                        <m:r>
                          <a:rPr lang="en-US" sz="2000" b="0" i="1">
                            <a:latin typeface="Cambria Math" panose="02040503050406030204" pitchFamily="18" charset="0"/>
                          </a:rPr>
                          <m:t>𝑛</m:t>
                        </m:r>
                        <m:d>
                          <m:dPr>
                            <m:ctrlPr>
                              <a:rPr lang="en-US" sz="2000" b="0" i="1">
                                <a:latin typeface="Cambria Math" panose="02040503050406030204" pitchFamily="18" charset="0"/>
                              </a:rPr>
                            </m:ctrlPr>
                          </m:dPr>
                          <m:e>
                            <m:r>
                              <a:rPr lang="en-US" sz="2000" b="0" i="1">
                                <a:latin typeface="Cambria Math" panose="02040503050406030204" pitchFamily="18" charset="0"/>
                              </a:rPr>
                              <m:t>𝑛</m:t>
                            </m:r>
                            <m:r>
                              <a:rPr lang="en-US" sz="2000" b="0" i="1">
                                <a:latin typeface="Cambria Math" panose="02040503050406030204" pitchFamily="18" charset="0"/>
                              </a:rPr>
                              <m:t>+1</m:t>
                            </m:r>
                          </m:e>
                        </m:d>
                      </m:num>
                      <m:den>
                        <m:r>
                          <a:rPr lang="en-US" sz="2000" b="0" i="1">
                            <a:latin typeface="Cambria Math" panose="02040503050406030204" pitchFamily="18" charset="0"/>
                          </a:rPr>
                          <m:t>2</m:t>
                        </m:r>
                      </m:den>
                    </m:f>
                    <m:r>
                      <a:rPr lang="en-US" sz="2000" b="0" i="1">
                        <a:latin typeface="Cambria Math" panose="02040503050406030204" pitchFamily="18" charset="0"/>
                      </a:rPr>
                      <m:t> </m:t>
                    </m:r>
                  </m:oMath>
                </a14:m>
                <a:r>
                  <a:rPr lang="en-US" sz="2000" b="0" dirty="0"/>
                  <a:t>]</a:t>
                </a:r>
              </a:p>
            </p:txBody>
          </p:sp>
        </mc:Choice>
        <mc:Fallback xmlns="">
          <p:sp>
            <p:nvSpPr>
              <p:cNvPr id="7" name="Content Placeholder 6">
                <a:extLst>
                  <a:ext uri="{FF2B5EF4-FFF2-40B4-BE49-F238E27FC236}">
                    <a16:creationId xmlns:a16="http://schemas.microsoft.com/office/drawing/2014/main" id="{2F833AE4-A4A0-4C76-877D-3C65CECEC9FF}"/>
                  </a:ext>
                </a:extLst>
              </p:cNvPr>
              <p:cNvSpPr>
                <a:spLocks noGrp="1" noRot="1" noChangeAspect="1" noMove="1" noResize="1" noEditPoints="1" noAdjustHandles="1" noChangeArrowheads="1" noChangeShapeType="1" noTextEdit="1"/>
              </p:cNvSpPr>
              <p:nvPr>
                <p:ph idx="1"/>
              </p:nvPr>
            </p:nvSpPr>
            <p:spPr>
              <a:xfrm>
                <a:off x="69283" y="1099352"/>
                <a:ext cx="8949742" cy="2453646"/>
              </a:xfrm>
              <a:blipFill>
                <a:blip r:embed="rId3"/>
                <a:stretch>
                  <a:fillRect/>
                </a:stretch>
              </a:blipFill>
            </p:spPr>
            <p:txBody>
              <a:bodyPr/>
              <a:lstStyle/>
              <a:p>
                <a:r>
                  <a:rPr lang="en-US">
                    <a:noFill/>
                  </a:rPr>
                  <a:t> </a:t>
                </a:r>
              </a:p>
            </p:txBody>
          </p:sp>
        </mc:Fallback>
      </mc:AlternateContent>
      <p:sp>
        <p:nvSpPr>
          <p:cNvPr id="8" name="Rectangle 4">
            <a:extLst>
              <a:ext uri="{FF2B5EF4-FFF2-40B4-BE49-F238E27FC236}">
                <a16:creationId xmlns:a16="http://schemas.microsoft.com/office/drawing/2014/main" id="{913E79D2-FB75-447C-A37B-14515DB67714}"/>
              </a:ext>
            </a:extLst>
          </p:cNvPr>
          <p:cNvSpPr>
            <a:spLocks noChangeArrowheads="1"/>
          </p:cNvSpPr>
          <p:nvPr/>
        </p:nvSpPr>
        <p:spPr bwMode="auto">
          <a:xfrm>
            <a:off x="3967090" y="188905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p>
        </p:txBody>
      </p:sp>
      <p:graphicFrame>
        <p:nvGraphicFramePr>
          <p:cNvPr id="9" name="Object 8">
            <a:extLst>
              <a:ext uri="{FF2B5EF4-FFF2-40B4-BE49-F238E27FC236}">
                <a16:creationId xmlns:a16="http://schemas.microsoft.com/office/drawing/2014/main" id="{4E3394CB-918E-4648-A5BB-49163EB282EF}"/>
              </a:ext>
            </a:extLst>
          </p:cNvPr>
          <p:cNvGraphicFramePr>
            <a:graphicFrameLocks noChangeAspect="1"/>
          </p:cNvGraphicFramePr>
          <p:nvPr>
            <p:extLst>
              <p:ext uri="{D42A27DB-BD31-4B8C-83A1-F6EECF244321}">
                <p14:modId xmlns:p14="http://schemas.microsoft.com/office/powerpoint/2010/main" val="3226889020"/>
              </p:ext>
            </p:extLst>
          </p:nvPr>
        </p:nvGraphicFramePr>
        <p:xfrm>
          <a:off x="3123159" y="1517962"/>
          <a:ext cx="2841989" cy="742175"/>
        </p:xfrm>
        <a:graphic>
          <a:graphicData uri="http://schemas.openxmlformats.org/presentationml/2006/ole">
            <mc:AlternateContent xmlns:mc="http://schemas.openxmlformats.org/markup-compatibility/2006">
              <mc:Choice xmlns:v="urn:schemas-microsoft-com:vml" Requires="v">
                <p:oleObj spid="_x0000_s9219" r:id="rId4" imgW="1497950" imgH="393529" progId="Equation.DSMT4">
                  <p:embed/>
                </p:oleObj>
              </mc:Choice>
              <mc:Fallback>
                <p:oleObj r:id="rId4" imgW="1497950" imgH="393529" progId="Equation.DSMT4">
                  <p:embed/>
                  <p:pic>
                    <p:nvPicPr>
                      <p:cNvPr id="9" name="Object 8">
                        <a:extLst>
                          <a:ext uri="{FF2B5EF4-FFF2-40B4-BE49-F238E27FC236}">
                            <a16:creationId xmlns:a16="http://schemas.microsoft.com/office/drawing/2014/main" id="{4E3394CB-918E-4648-A5BB-49163EB282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3159" y="1517962"/>
                        <a:ext cx="2841989" cy="742175"/>
                      </a:xfrm>
                      <a:prstGeom prst="rect">
                        <a:avLst/>
                      </a:prstGeom>
                      <a:noFill/>
                    </p:spPr>
                  </p:pic>
                </p:oleObj>
              </mc:Fallback>
            </mc:AlternateContent>
          </a:graphicData>
        </a:graphic>
      </p:graphicFrame>
      <p:sp>
        <p:nvSpPr>
          <p:cNvPr id="10" name="Rectangle 6">
            <a:extLst>
              <a:ext uri="{FF2B5EF4-FFF2-40B4-BE49-F238E27FC236}">
                <a16:creationId xmlns:a16="http://schemas.microsoft.com/office/drawing/2014/main" id="{0C0F3CD5-FE3A-4370-9F1C-0C9B03798A4B}"/>
              </a:ext>
            </a:extLst>
          </p:cNvPr>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p>
        </p:txBody>
      </p:sp>
      <p:graphicFrame>
        <p:nvGraphicFramePr>
          <p:cNvPr id="2" name="Table 2">
            <a:extLst>
              <a:ext uri="{FF2B5EF4-FFF2-40B4-BE49-F238E27FC236}">
                <a16:creationId xmlns:a16="http://schemas.microsoft.com/office/drawing/2014/main" id="{68121DF1-17A9-9B43-91CF-82A219C685C5}"/>
              </a:ext>
            </a:extLst>
          </p:cNvPr>
          <p:cNvGraphicFramePr>
            <a:graphicFrameLocks noGrp="1"/>
          </p:cNvGraphicFramePr>
          <p:nvPr>
            <p:extLst>
              <p:ext uri="{D42A27DB-BD31-4B8C-83A1-F6EECF244321}">
                <p14:modId xmlns:p14="http://schemas.microsoft.com/office/powerpoint/2010/main" val="1092251396"/>
              </p:ext>
            </p:extLst>
          </p:nvPr>
        </p:nvGraphicFramePr>
        <p:xfrm>
          <a:off x="7205070" y="3595101"/>
          <a:ext cx="1730234" cy="2225040"/>
        </p:xfrm>
        <a:graphic>
          <a:graphicData uri="http://schemas.openxmlformats.org/drawingml/2006/table">
            <a:tbl>
              <a:tblPr firstRow="1" bandRow="1">
                <a:tableStyleId>{5C22544A-7EE6-4342-B048-85BDC9FD1C3A}</a:tableStyleId>
              </a:tblPr>
              <a:tblGrid>
                <a:gridCol w="865117">
                  <a:extLst>
                    <a:ext uri="{9D8B030D-6E8A-4147-A177-3AD203B41FA5}">
                      <a16:colId xmlns:a16="http://schemas.microsoft.com/office/drawing/2014/main" val="1630672275"/>
                    </a:ext>
                  </a:extLst>
                </a:gridCol>
                <a:gridCol w="865117">
                  <a:extLst>
                    <a:ext uri="{9D8B030D-6E8A-4147-A177-3AD203B41FA5}">
                      <a16:colId xmlns:a16="http://schemas.microsoft.com/office/drawing/2014/main" val="2072363610"/>
                    </a:ext>
                  </a:extLst>
                </a:gridCol>
              </a:tblGrid>
              <a:tr h="370840">
                <a:tc>
                  <a:txBody>
                    <a:bodyPr/>
                    <a:lstStyle/>
                    <a:p>
                      <a:r>
                        <a:rPr lang="en-US" dirty="0"/>
                        <a:t>n</a:t>
                      </a:r>
                    </a:p>
                  </a:txBody>
                  <a:tcPr/>
                </a:tc>
                <a:tc>
                  <a:txBody>
                    <a:bodyPr/>
                    <a:lstStyle/>
                    <a:p>
                      <a:r>
                        <a:rPr lang="en-US" dirty="0"/>
                        <a:t>E[X]</a:t>
                      </a:r>
                    </a:p>
                  </a:txBody>
                  <a:tcPr/>
                </a:tc>
                <a:extLst>
                  <a:ext uri="{0D108BD9-81ED-4DB2-BD59-A6C34878D82A}">
                    <a16:rowId xmlns:a16="http://schemas.microsoft.com/office/drawing/2014/main" val="952027533"/>
                  </a:ext>
                </a:extLst>
              </a:tr>
              <a:tr h="370840">
                <a:tc>
                  <a:txBody>
                    <a:bodyPr/>
                    <a:lstStyle/>
                    <a:p>
                      <a:r>
                        <a:rPr lang="en-US" dirty="0"/>
                        <a:t>4</a:t>
                      </a:r>
                    </a:p>
                  </a:txBody>
                  <a:tcPr/>
                </a:tc>
                <a:tc>
                  <a:txBody>
                    <a:bodyPr/>
                    <a:lstStyle/>
                    <a:p>
                      <a:r>
                        <a:rPr lang="en-US" dirty="0"/>
                        <a:t>2.5</a:t>
                      </a:r>
                    </a:p>
                  </a:txBody>
                  <a:tcPr/>
                </a:tc>
                <a:extLst>
                  <a:ext uri="{0D108BD9-81ED-4DB2-BD59-A6C34878D82A}">
                    <a16:rowId xmlns:a16="http://schemas.microsoft.com/office/drawing/2014/main" val="942439704"/>
                  </a:ext>
                </a:extLst>
              </a:tr>
              <a:tr h="370840">
                <a:tc>
                  <a:txBody>
                    <a:bodyPr/>
                    <a:lstStyle/>
                    <a:p>
                      <a:r>
                        <a:rPr lang="en-US" dirty="0"/>
                        <a:t>6</a:t>
                      </a:r>
                    </a:p>
                  </a:txBody>
                  <a:tcPr/>
                </a:tc>
                <a:tc>
                  <a:txBody>
                    <a:bodyPr/>
                    <a:lstStyle/>
                    <a:p>
                      <a:r>
                        <a:rPr lang="en-US" dirty="0"/>
                        <a:t>3.5</a:t>
                      </a:r>
                    </a:p>
                  </a:txBody>
                  <a:tcPr/>
                </a:tc>
                <a:extLst>
                  <a:ext uri="{0D108BD9-81ED-4DB2-BD59-A6C34878D82A}">
                    <a16:rowId xmlns:a16="http://schemas.microsoft.com/office/drawing/2014/main" val="2509670309"/>
                  </a:ext>
                </a:extLst>
              </a:tr>
              <a:tr h="370840">
                <a:tc>
                  <a:txBody>
                    <a:bodyPr/>
                    <a:lstStyle/>
                    <a:p>
                      <a:r>
                        <a:rPr lang="en-US" dirty="0"/>
                        <a:t>8</a:t>
                      </a:r>
                    </a:p>
                  </a:txBody>
                  <a:tcPr/>
                </a:tc>
                <a:tc>
                  <a:txBody>
                    <a:bodyPr/>
                    <a:lstStyle/>
                    <a:p>
                      <a:r>
                        <a:rPr lang="en-US" dirty="0"/>
                        <a:t>4.5</a:t>
                      </a:r>
                    </a:p>
                  </a:txBody>
                  <a:tcPr/>
                </a:tc>
                <a:extLst>
                  <a:ext uri="{0D108BD9-81ED-4DB2-BD59-A6C34878D82A}">
                    <a16:rowId xmlns:a16="http://schemas.microsoft.com/office/drawing/2014/main" val="3782263841"/>
                  </a:ext>
                </a:extLst>
              </a:tr>
              <a:tr h="370840">
                <a:tc>
                  <a:txBody>
                    <a:bodyPr/>
                    <a:lstStyle/>
                    <a:p>
                      <a:r>
                        <a:rPr lang="en-US" dirty="0"/>
                        <a:t>12</a:t>
                      </a:r>
                    </a:p>
                  </a:txBody>
                  <a:tcPr/>
                </a:tc>
                <a:tc>
                  <a:txBody>
                    <a:bodyPr/>
                    <a:lstStyle/>
                    <a:p>
                      <a:r>
                        <a:rPr lang="en-US" dirty="0"/>
                        <a:t>6.5</a:t>
                      </a:r>
                    </a:p>
                  </a:txBody>
                  <a:tcPr/>
                </a:tc>
                <a:extLst>
                  <a:ext uri="{0D108BD9-81ED-4DB2-BD59-A6C34878D82A}">
                    <a16:rowId xmlns:a16="http://schemas.microsoft.com/office/drawing/2014/main" val="2531366284"/>
                  </a:ext>
                </a:extLst>
              </a:tr>
              <a:tr h="370840">
                <a:tc>
                  <a:txBody>
                    <a:bodyPr/>
                    <a:lstStyle/>
                    <a:p>
                      <a:r>
                        <a:rPr lang="en-US" dirty="0"/>
                        <a:t>20</a:t>
                      </a:r>
                    </a:p>
                  </a:txBody>
                  <a:tcPr/>
                </a:tc>
                <a:tc>
                  <a:txBody>
                    <a:bodyPr/>
                    <a:lstStyle/>
                    <a:p>
                      <a:r>
                        <a:rPr lang="en-US" dirty="0"/>
                        <a:t>10.5</a:t>
                      </a:r>
                    </a:p>
                  </a:txBody>
                  <a:tcPr/>
                </a:tc>
                <a:extLst>
                  <a:ext uri="{0D108BD9-81ED-4DB2-BD59-A6C34878D82A}">
                    <a16:rowId xmlns:a16="http://schemas.microsoft.com/office/drawing/2014/main" val="1273078521"/>
                  </a:ext>
                </a:extLst>
              </a:tr>
            </a:tbl>
          </a:graphicData>
        </a:graphic>
      </p:graphicFrame>
      <p:pic>
        <p:nvPicPr>
          <p:cNvPr id="17437" name="Picture 29" descr="Platonic Solids dice | Platonic solid, Math for kids, Math models">
            <a:extLst>
              <a:ext uri="{FF2B5EF4-FFF2-40B4-BE49-F238E27FC236}">
                <a16:creationId xmlns:a16="http://schemas.microsoft.com/office/drawing/2014/main" id="{20B12B2F-D48D-5F4F-BE6C-6F47123F6F4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884933" y="3595101"/>
            <a:ext cx="3154594" cy="22250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65C28F1-32E8-A04B-AA11-929B963DD3CA}"/>
                  </a:ext>
                </a:extLst>
              </p:cNvPr>
              <p:cNvSpPr txBox="1"/>
              <p:nvPr/>
            </p:nvSpPr>
            <p:spPr>
              <a:xfrm>
                <a:off x="-2407" y="3629985"/>
                <a:ext cx="3850443" cy="1906548"/>
              </a:xfrm>
              <a:prstGeom prst="rect">
                <a:avLst/>
              </a:prstGeom>
              <a:noFill/>
            </p:spPr>
            <p:txBody>
              <a:bodyPr wrap="square" rtlCol="0">
                <a:spAutoFit/>
              </a:bodyPr>
              <a:lstStyle/>
              <a:p>
                <a:r>
                  <a:rPr lang="en-US" sz="2000" dirty="0"/>
                  <a:t>Since the distribution is symmetric this should not be a surprise.</a:t>
                </a:r>
              </a:p>
              <a:p>
                <a:r>
                  <a:rPr lang="en-US" sz="2000" dirty="0"/>
                  <a:t>To find the middle, we can add first and last elements and divide by 2:</a:t>
                </a:r>
              </a:p>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m:rPr>
                              <m:nor/>
                            </m:rPr>
                            <a:rPr lang="en-US" sz="2000" b="0" i="0" smtClean="0">
                              <a:latin typeface="Cambria Math" panose="02040503050406030204" pitchFamily="18" charset="0"/>
                            </a:rPr>
                            <m:t>last</m:t>
                          </m:r>
                          <m:r>
                            <a:rPr lang="en-US" sz="2000" b="0" i="1" smtClean="0">
                              <a:latin typeface="Cambria Math" panose="02040503050406030204" pitchFamily="18" charset="0"/>
                            </a:rPr>
                            <m:t>+</m:t>
                          </m:r>
                          <m:r>
                            <m:rPr>
                              <m:nor/>
                            </m:rPr>
                            <a:rPr lang="en-US" sz="2000" b="0" i="0" smtClean="0">
                              <a:latin typeface="Cambria Math" panose="02040503050406030204" pitchFamily="18" charset="0"/>
                            </a:rPr>
                            <m:t>first</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𝑛</m:t>
                          </m:r>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oMath>
                  </m:oMathPara>
                </a14:m>
                <a:endParaRPr lang="en-US" sz="2000" dirty="0"/>
              </a:p>
            </p:txBody>
          </p:sp>
        </mc:Choice>
        <mc:Fallback xmlns="">
          <p:sp>
            <p:nvSpPr>
              <p:cNvPr id="3" name="TextBox 2">
                <a:extLst>
                  <a:ext uri="{FF2B5EF4-FFF2-40B4-BE49-F238E27FC236}">
                    <a16:creationId xmlns:a16="http://schemas.microsoft.com/office/drawing/2014/main" id="{F65C28F1-32E8-A04B-AA11-929B963DD3CA}"/>
                  </a:ext>
                </a:extLst>
              </p:cNvPr>
              <p:cNvSpPr txBox="1">
                <a:spLocks noRot="1" noChangeAspect="1" noMove="1" noResize="1" noEditPoints="1" noAdjustHandles="1" noChangeArrowheads="1" noChangeShapeType="1" noTextEdit="1"/>
              </p:cNvSpPr>
              <p:nvPr/>
            </p:nvSpPr>
            <p:spPr>
              <a:xfrm>
                <a:off x="-2407" y="3629985"/>
                <a:ext cx="3850443" cy="1906548"/>
              </a:xfrm>
              <a:prstGeom prst="rect">
                <a:avLst/>
              </a:prstGeom>
              <a:blipFill>
                <a:blip r:embed="rId7"/>
                <a:stretch>
                  <a:fillRect l="-1980" t="-1325" r="-2310" b="-1987"/>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B8B489E7-61E1-4E44-BF96-3243273CAD68}"/>
              </a:ext>
            </a:extLst>
          </p:cNvPr>
          <p:cNvSpPr txBox="1"/>
          <p:nvPr/>
        </p:nvSpPr>
        <p:spPr>
          <a:xfrm>
            <a:off x="533400" y="6035040"/>
            <a:ext cx="7772400" cy="646331"/>
          </a:xfrm>
          <a:prstGeom prst="rect">
            <a:avLst/>
          </a:prstGeom>
          <a:noFill/>
        </p:spPr>
        <p:txBody>
          <a:bodyPr wrap="square">
            <a:spAutoFit/>
          </a:bodyPr>
          <a:lstStyle/>
          <a:p>
            <a:pPr marL="0" indent="0" algn="ctr">
              <a:buNone/>
            </a:pPr>
            <a:r>
              <a:rPr lang="en-US" sz="1800" b="0" dirty="0"/>
              <a:t>1	2	3	…	n-2	n-1	n</a:t>
            </a:r>
          </a:p>
          <a:p>
            <a:pPr marL="0" indent="0" algn="ctr">
              <a:buNone/>
            </a:pPr>
            <a:r>
              <a:rPr lang="en-US" sz="1800" b="0" dirty="0"/>
              <a:t>⬆</a:t>
            </a:r>
            <a:endParaRPr lang="en-US" dirty="0"/>
          </a:p>
        </p:txBody>
      </p:sp>
      <p:sp>
        <p:nvSpPr>
          <p:cNvPr id="4" name="Slide Number Placeholder 3">
            <a:extLst>
              <a:ext uri="{FF2B5EF4-FFF2-40B4-BE49-F238E27FC236}">
                <a16:creationId xmlns:a16="http://schemas.microsoft.com/office/drawing/2014/main" id="{BD634532-5981-904D-A794-CF5AB7B39656}"/>
              </a:ext>
            </a:extLst>
          </p:cNvPr>
          <p:cNvSpPr>
            <a:spLocks noGrp="1"/>
          </p:cNvSpPr>
          <p:nvPr>
            <p:ph type="sldNum" sz="quarter" idx="12"/>
          </p:nvPr>
        </p:nvSpPr>
        <p:spPr/>
        <p:txBody>
          <a:bodyPr/>
          <a:lstStyle/>
          <a:p>
            <a:fld id="{2754ED01-E2A0-4C1E-8E21-014B99041579}" type="slidenum">
              <a:rPr lang="en-US" smtClean="0"/>
              <a:pPr/>
              <a:t>19</a:t>
            </a:fld>
            <a:endParaRPr lang="en-US"/>
          </a:p>
        </p:txBody>
      </p:sp>
    </p:spTree>
    <p:extLst>
      <p:ext uri="{BB962C8B-B14F-4D97-AF65-F5344CB8AC3E}">
        <p14:creationId xmlns:p14="http://schemas.microsoft.com/office/powerpoint/2010/main" val="58570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4B45-DD61-4815-A1CF-AF15BAF8D636}"/>
              </a:ext>
            </a:extLst>
          </p:cNvPr>
          <p:cNvSpPr>
            <a:spLocks noGrp="1"/>
          </p:cNvSpPr>
          <p:nvPr>
            <p:ph type="title"/>
          </p:nvPr>
        </p:nvSpPr>
        <p:spPr>
          <a:xfrm>
            <a:off x="76200" y="533400"/>
            <a:ext cx="8915400" cy="838199"/>
          </a:xfrm>
        </p:spPr>
        <p:txBody>
          <a:bodyPr>
            <a:normAutofit fontScale="90000"/>
          </a:bodyPr>
          <a:lstStyle/>
          <a:p>
            <a:r>
              <a:rPr lang="en-US" dirty="0"/>
              <a:t>Reminder of Opening Example from part 1</a:t>
            </a:r>
          </a:p>
        </p:txBody>
      </p:sp>
      <p:sp>
        <p:nvSpPr>
          <p:cNvPr id="3" name="Content Placeholder 2">
            <a:extLst>
              <a:ext uri="{FF2B5EF4-FFF2-40B4-BE49-F238E27FC236}">
                <a16:creationId xmlns:a16="http://schemas.microsoft.com/office/drawing/2014/main" id="{6F3B378F-9C75-49FD-AE97-821E4DD6D711}"/>
              </a:ext>
            </a:extLst>
          </p:cNvPr>
          <p:cNvSpPr>
            <a:spLocks noGrp="1"/>
          </p:cNvSpPr>
          <p:nvPr>
            <p:ph sz="quarter" idx="16"/>
          </p:nvPr>
        </p:nvSpPr>
        <p:spPr>
          <a:xfrm>
            <a:off x="320040" y="1143000"/>
            <a:ext cx="8534400" cy="5181600"/>
          </a:xfrm>
        </p:spPr>
        <p:txBody>
          <a:bodyPr/>
          <a:lstStyle/>
          <a:p>
            <a:r>
              <a:rPr lang="en-US" dirty="0"/>
              <a:t>When you purchase a lottery ticket for $5 and you don’t win anything, then your “earnings” are – 5. If you get a $20 prize, then your earnings are 20 – 5 = 15. </a:t>
            </a:r>
          </a:p>
          <a:p>
            <a:r>
              <a:rPr lang="en-US" dirty="0"/>
              <a:t>Playing the lottery and determining your earnings is an experiment with a numeric outcome and hence is an example of a </a:t>
            </a:r>
            <a:r>
              <a:rPr lang="en-US" b="1" dirty="0"/>
              <a:t>random variable</a:t>
            </a:r>
            <a:r>
              <a:rPr lang="en-US" dirty="0"/>
              <a:t>.</a:t>
            </a:r>
          </a:p>
        </p:txBody>
      </p:sp>
      <p:sp>
        <p:nvSpPr>
          <p:cNvPr id="4" name="Slide Number Placeholder 3">
            <a:extLst>
              <a:ext uri="{FF2B5EF4-FFF2-40B4-BE49-F238E27FC236}">
                <a16:creationId xmlns:a16="http://schemas.microsoft.com/office/drawing/2014/main" id="{3E721EBC-0D72-4FA5-956B-1FBE431C3AE2}"/>
              </a:ext>
            </a:extLst>
          </p:cNvPr>
          <p:cNvSpPr>
            <a:spLocks noGrp="1"/>
          </p:cNvSpPr>
          <p:nvPr>
            <p:ph type="sldNum" sz="quarter" idx="10"/>
          </p:nvPr>
        </p:nvSpPr>
        <p:spPr/>
        <p:txBody>
          <a:bodyPr/>
          <a:lstStyle/>
          <a:p>
            <a:fld id="{67B19427-F580-D146-B60E-4CADEE75497F}" type="slidenum">
              <a:rPr lang="en-US" smtClean="0"/>
              <a:pPr/>
              <a:t>2</a:t>
            </a:fld>
            <a:endParaRPr lang="en-US" dirty="0"/>
          </a:p>
        </p:txBody>
      </p:sp>
    </p:spTree>
    <p:extLst>
      <p:ext uri="{BB962C8B-B14F-4D97-AF65-F5344CB8AC3E}">
        <p14:creationId xmlns:p14="http://schemas.microsoft.com/office/powerpoint/2010/main" val="249353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3B39-24AE-4D1F-BE58-9D1425148D7B}"/>
              </a:ext>
            </a:extLst>
          </p:cNvPr>
          <p:cNvSpPr>
            <a:spLocks noGrp="1"/>
          </p:cNvSpPr>
          <p:nvPr>
            <p:ph type="title"/>
          </p:nvPr>
        </p:nvSpPr>
        <p:spPr>
          <a:xfrm>
            <a:off x="0" y="434786"/>
            <a:ext cx="9133573" cy="632014"/>
          </a:xfrm>
        </p:spPr>
        <p:txBody>
          <a:bodyPr>
            <a:noAutofit/>
          </a:bodyPr>
          <a:lstStyle/>
          <a:p>
            <a:r>
              <a:rPr lang="en-US" sz="2800" dirty="0"/>
              <a:t>Example: means of smaller or larger face of roll of 2 dice</a:t>
            </a:r>
            <a:endParaRPr lang="en-US" sz="4800" dirty="0"/>
          </a:p>
        </p:txBody>
      </p:sp>
      <p:sp>
        <p:nvSpPr>
          <p:cNvPr id="3" name="Content Placeholder 2">
            <a:extLst>
              <a:ext uri="{FF2B5EF4-FFF2-40B4-BE49-F238E27FC236}">
                <a16:creationId xmlns:a16="http://schemas.microsoft.com/office/drawing/2014/main" id="{4DF74CA3-1A2A-4427-9BF8-450965E72E9C}"/>
              </a:ext>
            </a:extLst>
          </p:cNvPr>
          <p:cNvSpPr>
            <a:spLocks noGrp="1"/>
          </p:cNvSpPr>
          <p:nvPr>
            <p:ph idx="1"/>
          </p:nvPr>
        </p:nvSpPr>
        <p:spPr>
          <a:xfrm>
            <a:off x="157613" y="914400"/>
            <a:ext cx="8828774" cy="917033"/>
          </a:xfrm>
        </p:spPr>
        <p:txBody>
          <a:bodyPr/>
          <a:lstStyle/>
          <a:p>
            <a:pPr marL="0" indent="0">
              <a:buNone/>
            </a:pPr>
            <a:r>
              <a:rPr lang="en-US" sz="2000" b="0" dirty="0"/>
              <a:t>[If both dice show the same number, then take this to be the value of either face.]</a:t>
            </a:r>
          </a:p>
          <a:p>
            <a:pPr marL="0" indent="0">
              <a:buNone/>
            </a:pPr>
            <a:r>
              <a:rPr lang="en-US" sz="2400" b="0" dirty="0"/>
              <a:t>Here </a:t>
            </a:r>
            <a:r>
              <a:rPr lang="en-US" sz="2400" dirty="0"/>
              <a:t>are </a:t>
            </a:r>
            <a:r>
              <a:rPr lang="en-US" sz="2400" b="0" dirty="0"/>
              <a:t>Excel</a:t>
            </a:r>
            <a:r>
              <a:rPr lang="en-US" sz="2400" dirty="0"/>
              <a:t> calculations:</a:t>
            </a:r>
            <a:endParaRPr lang="en-US" sz="2400" b="0" dirty="0"/>
          </a:p>
        </p:txBody>
      </p:sp>
      <p:graphicFrame>
        <p:nvGraphicFramePr>
          <p:cNvPr id="4" name="Object 3">
            <a:extLst>
              <a:ext uri="{FF2B5EF4-FFF2-40B4-BE49-F238E27FC236}">
                <a16:creationId xmlns:a16="http://schemas.microsoft.com/office/drawing/2014/main" id="{F1DB01AE-774C-4C43-ABAA-54F066C31411}"/>
              </a:ext>
            </a:extLst>
          </p:cNvPr>
          <p:cNvGraphicFramePr>
            <a:graphicFrameLocks noChangeAspect="1"/>
          </p:cNvGraphicFramePr>
          <p:nvPr>
            <p:extLst>
              <p:ext uri="{D42A27DB-BD31-4B8C-83A1-F6EECF244321}">
                <p14:modId xmlns:p14="http://schemas.microsoft.com/office/powerpoint/2010/main" val="1016073890"/>
              </p:ext>
            </p:extLst>
          </p:nvPr>
        </p:nvGraphicFramePr>
        <p:xfrm>
          <a:off x="533400" y="1831433"/>
          <a:ext cx="7772400" cy="3654967"/>
        </p:xfrm>
        <a:graphic>
          <a:graphicData uri="http://schemas.openxmlformats.org/presentationml/2006/ole">
            <mc:AlternateContent xmlns:mc="http://schemas.openxmlformats.org/markup-compatibility/2006">
              <mc:Choice xmlns:v="urn:schemas-microsoft-com:vml" Requires="v">
                <p:oleObj spid="_x0000_s10243" name="Worksheet" r:id="rId3" imgW="6616700" imgH="3111500" progId="Excel.Sheet.12">
                  <p:embed/>
                </p:oleObj>
              </mc:Choice>
              <mc:Fallback>
                <p:oleObj name="Worksheet" r:id="rId3" imgW="6616700" imgH="3111500" progId="Excel.Sheet.12">
                  <p:embed/>
                  <p:pic>
                    <p:nvPicPr>
                      <p:cNvPr id="0" name=""/>
                      <p:cNvPicPr/>
                      <p:nvPr/>
                    </p:nvPicPr>
                    <p:blipFill>
                      <a:blip r:embed="rId4"/>
                      <a:stretch>
                        <a:fillRect/>
                      </a:stretch>
                    </p:blipFill>
                    <p:spPr>
                      <a:xfrm>
                        <a:off x="533400" y="1831433"/>
                        <a:ext cx="7772400" cy="365496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6A00758-2CC8-F54B-BA8A-C276BA75E773}"/>
              </a:ext>
            </a:extLst>
          </p:cNvPr>
          <p:cNvSpPr txBox="1"/>
          <p:nvPr/>
        </p:nvSpPr>
        <p:spPr>
          <a:xfrm>
            <a:off x="95450" y="5727136"/>
            <a:ext cx="8828773" cy="400110"/>
          </a:xfrm>
          <a:prstGeom prst="rect">
            <a:avLst/>
          </a:prstGeom>
          <a:noFill/>
        </p:spPr>
        <p:txBody>
          <a:bodyPr wrap="square" rtlCol="0">
            <a:spAutoFit/>
          </a:bodyPr>
          <a:lstStyle/>
          <a:p>
            <a:r>
              <a:rPr lang="en-US" sz="2000" dirty="0"/>
              <a:t>Means for smaller/larger # RV’s are slightly more than 2.5 and slightly less than 4.5. </a:t>
            </a:r>
          </a:p>
        </p:txBody>
      </p:sp>
      <p:sp>
        <p:nvSpPr>
          <p:cNvPr id="7" name="Slide Number Placeholder 6">
            <a:extLst>
              <a:ext uri="{FF2B5EF4-FFF2-40B4-BE49-F238E27FC236}">
                <a16:creationId xmlns:a16="http://schemas.microsoft.com/office/drawing/2014/main" id="{1BB90887-685A-1148-A1A3-799B449723D6}"/>
              </a:ext>
            </a:extLst>
          </p:cNvPr>
          <p:cNvSpPr>
            <a:spLocks noGrp="1"/>
          </p:cNvSpPr>
          <p:nvPr>
            <p:ph type="sldNum" sz="quarter" idx="12"/>
          </p:nvPr>
        </p:nvSpPr>
        <p:spPr/>
        <p:txBody>
          <a:bodyPr/>
          <a:lstStyle/>
          <a:p>
            <a:fld id="{2754ED01-E2A0-4C1E-8E21-014B99041579}" type="slidenum">
              <a:rPr lang="en-US" smtClean="0"/>
              <a:pPr/>
              <a:t>20</a:t>
            </a:fld>
            <a:endParaRPr lang="en-US"/>
          </a:p>
        </p:txBody>
      </p:sp>
    </p:spTree>
    <p:extLst>
      <p:ext uri="{BB962C8B-B14F-4D97-AF65-F5344CB8AC3E}">
        <p14:creationId xmlns:p14="http://schemas.microsoft.com/office/powerpoint/2010/main" val="296829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C1E3-97D0-4C84-B43C-65B972ED3176}"/>
              </a:ext>
            </a:extLst>
          </p:cNvPr>
          <p:cNvSpPr>
            <a:spLocks noGrp="1"/>
          </p:cNvSpPr>
          <p:nvPr>
            <p:ph type="title"/>
          </p:nvPr>
        </p:nvSpPr>
        <p:spPr>
          <a:xfrm>
            <a:off x="628650" y="360222"/>
            <a:ext cx="7886700" cy="712458"/>
          </a:xfrm>
        </p:spPr>
        <p:txBody>
          <a:bodyPr/>
          <a:lstStyle/>
          <a:p>
            <a:r>
              <a:rPr lang="en-US" dirty="0"/>
              <a:t>Baseball World Series length</a:t>
            </a:r>
          </a:p>
        </p:txBody>
      </p:sp>
      <p:sp>
        <p:nvSpPr>
          <p:cNvPr id="3" name="Content Placeholder 2">
            <a:extLst>
              <a:ext uri="{FF2B5EF4-FFF2-40B4-BE49-F238E27FC236}">
                <a16:creationId xmlns:a16="http://schemas.microsoft.com/office/drawing/2014/main" id="{F589A72F-AA71-4626-AF7B-32ED74DB460F}"/>
              </a:ext>
            </a:extLst>
          </p:cNvPr>
          <p:cNvSpPr>
            <a:spLocks noGrp="1"/>
          </p:cNvSpPr>
          <p:nvPr>
            <p:ph idx="1"/>
          </p:nvPr>
        </p:nvSpPr>
        <p:spPr>
          <a:xfrm>
            <a:off x="182880" y="869105"/>
            <a:ext cx="8988552" cy="5852369"/>
          </a:xfrm>
        </p:spPr>
        <p:txBody>
          <a:bodyPr>
            <a:normAutofit/>
          </a:bodyPr>
          <a:lstStyle/>
          <a:p>
            <a:pPr marL="0" indent="0">
              <a:buNone/>
            </a:pPr>
            <a:r>
              <a:rPr lang="en-US" b="0" dirty="0">
                <a:latin typeface="Times New Roman" panose="02020603050405020304" pitchFamily="18" charset="0"/>
                <a:cs typeface="Times New Roman" panose="02020603050405020304" pitchFamily="18" charset="0"/>
              </a:rPr>
              <a:t>If the 2 teams in a World Series have the same chance of winning each game, independent of the results of previously played games, then the probabilities that the series will end in 4, 5, 6, or 7 games are:</a:t>
            </a:r>
          </a:p>
          <a:p>
            <a:pPr marL="0" indent="0" algn="ctr">
              <a:buNone/>
            </a:pPr>
            <a:r>
              <a:rPr lang="en-US" b="0" dirty="0">
                <a:latin typeface="Times New Roman" panose="02020603050405020304" pitchFamily="18" charset="0"/>
                <a:cs typeface="Times New Roman" panose="02020603050405020304" pitchFamily="18" charset="0"/>
              </a:rPr>
              <a:t>1/8, 1/4, 5/16, and 5/16</a:t>
            </a:r>
          </a:p>
          <a:p>
            <a:pPr marL="0" indent="0">
              <a:buNone/>
            </a:pPr>
            <a:r>
              <a:rPr lang="en-US" b="0" dirty="0">
                <a:latin typeface="Times New Roman" panose="02020603050405020304" pitchFamily="18" charset="0"/>
                <a:cs typeface="Times New Roman" panose="02020603050405020304" pitchFamily="18" charset="0"/>
              </a:rPr>
              <a:t>What is expected number of games played in such a series?</a:t>
            </a:r>
          </a:p>
          <a:p>
            <a:pPr marL="0" indent="0">
              <a:buNone/>
            </a:pPr>
            <a:r>
              <a:rPr lang="en-US" dirty="0">
                <a:latin typeface="Times New Roman" panose="02020603050405020304" pitchFamily="18" charset="0"/>
                <a:cs typeface="Times New Roman" panose="02020603050405020304" pitchFamily="18" charset="0"/>
              </a:rPr>
              <a:t>The probability distribution is:</a:t>
            </a:r>
            <a:endParaRPr lang="en-US" b="0" dirty="0">
              <a:latin typeface="Times New Roman" panose="02020603050405020304" pitchFamily="18" charset="0"/>
              <a:cs typeface="Times New Roman" panose="02020603050405020304" pitchFamily="18" charset="0"/>
            </a:endParaRPr>
          </a:p>
          <a:p>
            <a:pPr marL="0" indent="0">
              <a:buNone/>
            </a:pPr>
            <a:endParaRPr lang="en-US" b="0" dirty="0">
              <a:latin typeface="Times New Roman" panose="02020603050405020304" pitchFamily="18" charset="0"/>
              <a:cs typeface="Times New Roman" panose="02020603050405020304" pitchFamily="18" charset="0"/>
            </a:endParaRPr>
          </a:p>
          <a:p>
            <a:pPr marL="0" indent="0">
              <a:buNone/>
            </a:pPr>
            <a:endParaRPr lang="en-US" b="0" dirty="0">
              <a:latin typeface="Times New Roman" panose="02020603050405020304" pitchFamily="18" charset="0"/>
              <a:cs typeface="Times New Roman" panose="02020603050405020304" pitchFamily="18" charset="0"/>
            </a:endParaRPr>
          </a:p>
          <a:p>
            <a:pPr marL="0" indent="0">
              <a:buNone/>
            </a:pPr>
            <a:r>
              <a:rPr lang="en-US" b="0" dirty="0">
                <a:latin typeface="Times New Roman" panose="02020603050405020304" pitchFamily="18" charset="0"/>
                <a:cs typeface="Times New Roman" panose="02020603050405020304" pitchFamily="18" charset="0"/>
              </a:rPr>
              <a:t>So</a:t>
            </a:r>
          </a:p>
          <a:p>
            <a:pPr marL="0" indent="0">
              <a:buNone/>
            </a:pPr>
            <a:endParaRPr lang="en-US" sz="11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Thus, </a:t>
            </a:r>
            <a:r>
              <a:rPr lang="en-US" b="0" dirty="0">
                <a:latin typeface="Times New Roman" panose="02020603050405020304" pitchFamily="18" charset="0"/>
                <a:cs typeface="Times New Roman" panose="02020603050405020304" pitchFamily="18" charset="0"/>
              </a:rPr>
              <a:t>the series will last on average about 5.8 games.</a:t>
            </a:r>
          </a:p>
        </p:txBody>
      </p:sp>
      <p:graphicFrame>
        <p:nvGraphicFramePr>
          <p:cNvPr id="5" name="Object 4">
            <a:extLst>
              <a:ext uri="{FF2B5EF4-FFF2-40B4-BE49-F238E27FC236}">
                <a16:creationId xmlns:a16="http://schemas.microsoft.com/office/drawing/2014/main" id="{F3EC7366-10D3-40CA-B6FC-19779A7FFE66}"/>
              </a:ext>
            </a:extLst>
          </p:cNvPr>
          <p:cNvGraphicFramePr>
            <a:graphicFrameLocks noChangeAspect="1"/>
          </p:cNvGraphicFramePr>
          <p:nvPr>
            <p:extLst>
              <p:ext uri="{D42A27DB-BD31-4B8C-83A1-F6EECF244321}">
                <p14:modId xmlns:p14="http://schemas.microsoft.com/office/powerpoint/2010/main" val="1736550650"/>
              </p:ext>
            </p:extLst>
          </p:nvPr>
        </p:nvGraphicFramePr>
        <p:xfrm>
          <a:off x="938836" y="4971185"/>
          <a:ext cx="7476639" cy="770207"/>
        </p:xfrm>
        <a:graphic>
          <a:graphicData uri="http://schemas.openxmlformats.org/presentationml/2006/ole">
            <mc:AlternateContent xmlns:mc="http://schemas.openxmlformats.org/markup-compatibility/2006">
              <mc:Choice xmlns:v="urn:schemas-microsoft-com:vml" Requires="v">
                <p:oleObj spid="_x0000_s11267" r:id="rId3" imgW="3797300" imgH="393700" progId="Equation.DSMT4">
                  <p:embed/>
                </p:oleObj>
              </mc:Choice>
              <mc:Fallback>
                <p:oleObj r:id="rId3" imgW="3797300" imgH="393700" progId="Equation.DSMT4">
                  <p:embed/>
                  <p:pic>
                    <p:nvPicPr>
                      <p:cNvPr id="5" name="Object 4">
                        <a:extLst>
                          <a:ext uri="{FF2B5EF4-FFF2-40B4-BE49-F238E27FC236}">
                            <a16:creationId xmlns:a16="http://schemas.microsoft.com/office/drawing/2014/main" id="{F3EC7366-10D3-40CA-B6FC-19779A7FFE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836" y="4971185"/>
                        <a:ext cx="7476639" cy="770207"/>
                      </a:xfrm>
                      <a:prstGeom prst="rect">
                        <a:avLst/>
                      </a:prstGeom>
                      <a:noFill/>
                    </p:spPr>
                  </p:pic>
                </p:oleObj>
              </mc:Fallback>
            </mc:AlternateContent>
          </a:graphicData>
        </a:graphic>
      </p:graphicFrame>
      <p:graphicFrame>
        <p:nvGraphicFramePr>
          <p:cNvPr id="6" name="Table 5">
            <a:extLst>
              <a:ext uri="{FF2B5EF4-FFF2-40B4-BE49-F238E27FC236}">
                <a16:creationId xmlns:a16="http://schemas.microsoft.com/office/drawing/2014/main" id="{C07E6F7E-97AA-2446-B798-A9F821DA49E9}"/>
              </a:ext>
            </a:extLst>
          </p:cNvPr>
          <p:cNvGraphicFramePr>
            <a:graphicFrameLocks noGrp="1"/>
          </p:cNvGraphicFramePr>
          <p:nvPr>
            <p:extLst>
              <p:ext uri="{D42A27DB-BD31-4B8C-83A1-F6EECF244321}">
                <p14:modId xmlns:p14="http://schemas.microsoft.com/office/powerpoint/2010/main" val="3035685956"/>
              </p:ext>
            </p:extLst>
          </p:nvPr>
        </p:nvGraphicFramePr>
        <p:xfrm>
          <a:off x="1828800" y="4114800"/>
          <a:ext cx="3770846" cy="628650"/>
        </p:xfrm>
        <a:graphic>
          <a:graphicData uri="http://schemas.openxmlformats.org/drawingml/2006/table">
            <a:tbl>
              <a:tblPr>
                <a:tableStyleId>{5C22544A-7EE6-4342-B048-85BDC9FD1C3A}</a:tableStyleId>
              </a:tblPr>
              <a:tblGrid>
                <a:gridCol w="633130">
                  <a:extLst>
                    <a:ext uri="{9D8B030D-6E8A-4147-A177-3AD203B41FA5}">
                      <a16:colId xmlns:a16="http://schemas.microsoft.com/office/drawing/2014/main" val="1626910758"/>
                    </a:ext>
                  </a:extLst>
                </a:gridCol>
                <a:gridCol w="712271">
                  <a:extLst>
                    <a:ext uri="{9D8B030D-6E8A-4147-A177-3AD203B41FA5}">
                      <a16:colId xmlns:a16="http://schemas.microsoft.com/office/drawing/2014/main" val="2447743003"/>
                    </a:ext>
                  </a:extLst>
                </a:gridCol>
                <a:gridCol w="800723">
                  <a:extLst>
                    <a:ext uri="{9D8B030D-6E8A-4147-A177-3AD203B41FA5}">
                      <a16:colId xmlns:a16="http://schemas.microsoft.com/office/drawing/2014/main" val="1764581975"/>
                    </a:ext>
                  </a:extLst>
                </a:gridCol>
                <a:gridCol w="800723">
                  <a:extLst>
                    <a:ext uri="{9D8B030D-6E8A-4147-A177-3AD203B41FA5}">
                      <a16:colId xmlns:a16="http://schemas.microsoft.com/office/drawing/2014/main" val="1582212251"/>
                    </a:ext>
                  </a:extLst>
                </a:gridCol>
                <a:gridCol w="823999">
                  <a:extLst>
                    <a:ext uri="{9D8B030D-6E8A-4147-A177-3AD203B41FA5}">
                      <a16:colId xmlns:a16="http://schemas.microsoft.com/office/drawing/2014/main" val="4197420943"/>
                    </a:ext>
                  </a:extLst>
                </a:gridCol>
              </a:tblGrid>
              <a:tr h="0">
                <a:tc>
                  <a:txBody>
                    <a:bodyPr/>
                    <a:lstStyle/>
                    <a:p>
                      <a:pPr algn="ctr" fontAlgn="b"/>
                      <a:r>
                        <a:rPr lang="en-US" sz="2000" u="none" strike="noStrike">
                          <a:effectLst/>
                        </a:rPr>
                        <a:t>x</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4</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6</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7</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037356"/>
                  </a:ext>
                </a:extLst>
              </a:tr>
              <a:tr h="203200">
                <a:tc>
                  <a:txBody>
                    <a:bodyPr/>
                    <a:lstStyle/>
                    <a:p>
                      <a:pPr algn="ctr" fontAlgn="b"/>
                      <a:r>
                        <a:rPr lang="en-US" sz="2000" u="none" strike="noStrike">
                          <a:effectLst/>
                        </a:rPr>
                        <a:t>p(x)</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  1/8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  1/4 </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  5/16</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  5/16</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53950679"/>
                  </a:ext>
                </a:extLst>
              </a:tr>
            </a:tbl>
          </a:graphicData>
        </a:graphic>
      </p:graphicFrame>
      <p:sp>
        <p:nvSpPr>
          <p:cNvPr id="4" name="Slide Number Placeholder 3">
            <a:extLst>
              <a:ext uri="{FF2B5EF4-FFF2-40B4-BE49-F238E27FC236}">
                <a16:creationId xmlns:a16="http://schemas.microsoft.com/office/drawing/2014/main" id="{3B5F9648-9B5D-5F48-9437-61CAEAAD14E9}"/>
              </a:ext>
            </a:extLst>
          </p:cNvPr>
          <p:cNvSpPr>
            <a:spLocks noGrp="1"/>
          </p:cNvSpPr>
          <p:nvPr>
            <p:ph type="sldNum" sz="quarter" idx="12"/>
          </p:nvPr>
        </p:nvSpPr>
        <p:spPr/>
        <p:txBody>
          <a:bodyPr/>
          <a:lstStyle/>
          <a:p>
            <a:fld id="{2754ED01-E2A0-4C1E-8E21-014B99041579}" type="slidenum">
              <a:rPr lang="en-US" smtClean="0"/>
              <a:pPr/>
              <a:t>21</a:t>
            </a:fld>
            <a:endParaRPr lang="en-US"/>
          </a:p>
        </p:txBody>
      </p:sp>
    </p:spTree>
    <p:extLst>
      <p:ext uri="{BB962C8B-B14F-4D97-AF65-F5344CB8AC3E}">
        <p14:creationId xmlns:p14="http://schemas.microsoft.com/office/powerpoint/2010/main" val="223229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C1E3-97D0-4C84-B43C-65B972ED3176}"/>
              </a:ext>
            </a:extLst>
          </p:cNvPr>
          <p:cNvSpPr>
            <a:spLocks noGrp="1"/>
          </p:cNvSpPr>
          <p:nvPr>
            <p:ph type="title"/>
          </p:nvPr>
        </p:nvSpPr>
        <p:spPr>
          <a:xfrm>
            <a:off x="-2406" y="477472"/>
            <a:ext cx="5184006" cy="567690"/>
          </a:xfrm>
        </p:spPr>
        <p:txBody>
          <a:bodyPr>
            <a:normAutofit/>
          </a:bodyPr>
          <a:lstStyle/>
          <a:p>
            <a:r>
              <a:rPr lang="en-US" sz="3200" dirty="0"/>
              <a:t>Baseball World Series length</a:t>
            </a:r>
          </a:p>
        </p:txBody>
      </p:sp>
      <p:sp>
        <p:nvSpPr>
          <p:cNvPr id="3" name="Content Placeholder 2">
            <a:extLst>
              <a:ext uri="{FF2B5EF4-FFF2-40B4-BE49-F238E27FC236}">
                <a16:creationId xmlns:a16="http://schemas.microsoft.com/office/drawing/2014/main" id="{F589A72F-AA71-4626-AF7B-32ED74DB460F}"/>
              </a:ext>
            </a:extLst>
          </p:cNvPr>
          <p:cNvSpPr>
            <a:spLocks noGrp="1"/>
          </p:cNvSpPr>
          <p:nvPr>
            <p:ph idx="1"/>
          </p:nvPr>
        </p:nvSpPr>
        <p:spPr>
          <a:xfrm>
            <a:off x="61676" y="1107367"/>
            <a:ext cx="8988552" cy="2919007"/>
          </a:xfrm>
        </p:spPr>
        <p:txBody>
          <a:bodyPr>
            <a:normAutofit fontScale="92500"/>
          </a:bodyPr>
          <a:lstStyle/>
          <a:p>
            <a:pPr marL="0" indent="0">
              <a:buNone/>
            </a:pPr>
            <a:r>
              <a:rPr lang="en-US" sz="2600" b="1" dirty="0">
                <a:solidFill>
                  <a:schemeClr val="accent1"/>
                </a:solidFill>
                <a:latin typeface="Times New Roman" panose="02020603050405020304" pitchFamily="18" charset="0"/>
                <a:cs typeface="Times New Roman" panose="02020603050405020304" pitchFamily="18" charset="0"/>
              </a:rPr>
              <a:t>Challenge</a:t>
            </a:r>
            <a:r>
              <a:rPr lang="en-US" sz="2600" dirty="0">
                <a:latin typeface="Times New Roman" panose="02020603050405020304" pitchFamily="18" charset="0"/>
                <a:cs typeface="Times New Roman" panose="02020603050405020304" pitchFamily="18" charset="0"/>
              </a:rPr>
              <a:t>: How were the probabilities calculated?</a:t>
            </a:r>
            <a:endParaRPr lang="en-US" sz="2600" b="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We designate the teams A and B. The situation is symmetric, so we look at the chance that A wins in a particular # of games and then double. </a:t>
            </a:r>
          </a:p>
          <a:p>
            <a:pPr marL="0" indent="0">
              <a:buNone/>
            </a:pPr>
            <a:r>
              <a:rPr lang="en-US" sz="2600" dirty="0">
                <a:latin typeface="Times New Roman" panose="02020603050405020304" pitchFamily="18" charset="0"/>
                <a:cs typeface="Times New Roman" panose="02020603050405020304" pitchFamily="18" charset="0"/>
              </a:rPr>
              <a:t>A must win the last game, and 3 of previous games. That means that for the outcomes 4, 5, 6 and 7, B must win 0, 1, 2 and 3 of those games.</a:t>
            </a:r>
          </a:p>
          <a:p>
            <a:pPr marL="0" indent="0">
              <a:buNone/>
            </a:pPr>
            <a:r>
              <a:rPr lang="en-US" sz="2600" dirty="0">
                <a:latin typeface="Times New Roman" panose="02020603050405020304" pitchFamily="18" charset="0"/>
                <a:cs typeface="Times New Roman" panose="02020603050405020304" pitchFamily="18" charset="0"/>
              </a:rPr>
              <a:t>Deciding which of those games B wins leads to the binomial coefficients (combinations) 3nCx0, 4nCx1, 5nCx2, 6nCx3 respectively.</a:t>
            </a:r>
          </a:p>
        </p:txBody>
      </p:sp>
      <p:graphicFrame>
        <p:nvGraphicFramePr>
          <p:cNvPr id="6" name="Table 5">
            <a:extLst>
              <a:ext uri="{FF2B5EF4-FFF2-40B4-BE49-F238E27FC236}">
                <a16:creationId xmlns:a16="http://schemas.microsoft.com/office/drawing/2014/main" id="{C07E6F7E-97AA-2446-B798-A9F821DA49E9}"/>
              </a:ext>
            </a:extLst>
          </p:cNvPr>
          <p:cNvGraphicFramePr>
            <a:graphicFrameLocks noGrp="1"/>
          </p:cNvGraphicFramePr>
          <p:nvPr>
            <p:extLst>
              <p:ext uri="{D42A27DB-BD31-4B8C-83A1-F6EECF244321}">
                <p14:modId xmlns:p14="http://schemas.microsoft.com/office/powerpoint/2010/main" val="858644069"/>
              </p:ext>
            </p:extLst>
          </p:nvPr>
        </p:nvGraphicFramePr>
        <p:xfrm>
          <a:off x="5279382" y="544011"/>
          <a:ext cx="3770846" cy="567690"/>
        </p:xfrm>
        <a:graphic>
          <a:graphicData uri="http://schemas.openxmlformats.org/drawingml/2006/table">
            <a:tbl>
              <a:tblPr>
                <a:tableStyleId>{5C22544A-7EE6-4342-B048-85BDC9FD1C3A}</a:tableStyleId>
              </a:tblPr>
              <a:tblGrid>
                <a:gridCol w="633130">
                  <a:extLst>
                    <a:ext uri="{9D8B030D-6E8A-4147-A177-3AD203B41FA5}">
                      <a16:colId xmlns:a16="http://schemas.microsoft.com/office/drawing/2014/main" val="1626910758"/>
                    </a:ext>
                  </a:extLst>
                </a:gridCol>
                <a:gridCol w="712271">
                  <a:extLst>
                    <a:ext uri="{9D8B030D-6E8A-4147-A177-3AD203B41FA5}">
                      <a16:colId xmlns:a16="http://schemas.microsoft.com/office/drawing/2014/main" val="2447743003"/>
                    </a:ext>
                  </a:extLst>
                </a:gridCol>
                <a:gridCol w="800723">
                  <a:extLst>
                    <a:ext uri="{9D8B030D-6E8A-4147-A177-3AD203B41FA5}">
                      <a16:colId xmlns:a16="http://schemas.microsoft.com/office/drawing/2014/main" val="1764581975"/>
                    </a:ext>
                  </a:extLst>
                </a:gridCol>
                <a:gridCol w="800723">
                  <a:extLst>
                    <a:ext uri="{9D8B030D-6E8A-4147-A177-3AD203B41FA5}">
                      <a16:colId xmlns:a16="http://schemas.microsoft.com/office/drawing/2014/main" val="1582212251"/>
                    </a:ext>
                  </a:extLst>
                </a:gridCol>
                <a:gridCol w="823999">
                  <a:extLst>
                    <a:ext uri="{9D8B030D-6E8A-4147-A177-3AD203B41FA5}">
                      <a16:colId xmlns:a16="http://schemas.microsoft.com/office/drawing/2014/main" val="4197420943"/>
                    </a:ext>
                  </a:extLst>
                </a:gridCol>
              </a:tblGrid>
              <a:tr h="190500">
                <a:tc>
                  <a:txBody>
                    <a:bodyPr/>
                    <a:lstStyle/>
                    <a:p>
                      <a:pPr algn="l"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7</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037356"/>
                  </a:ext>
                </a:extLst>
              </a:tr>
              <a:tr h="203200">
                <a:tc>
                  <a:txBody>
                    <a:bodyPr/>
                    <a:lstStyle/>
                    <a:p>
                      <a:pPr algn="l" fontAlgn="b"/>
                      <a:r>
                        <a:rPr lang="en-US" sz="1800" u="none" strike="noStrike">
                          <a:effectLst/>
                        </a:rPr>
                        <a:t>p(x)</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  1/8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  1/4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  5/16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  5/16</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53950679"/>
                  </a:ext>
                </a:extLst>
              </a:tr>
            </a:tbl>
          </a:graphicData>
        </a:graphic>
      </p:graphicFrame>
      <p:graphicFrame>
        <p:nvGraphicFramePr>
          <p:cNvPr id="7" name="Table 6">
            <a:extLst>
              <a:ext uri="{FF2B5EF4-FFF2-40B4-BE49-F238E27FC236}">
                <a16:creationId xmlns:a16="http://schemas.microsoft.com/office/drawing/2014/main" id="{1AA37615-0A5F-C34D-81F7-1939CE6AA1BE}"/>
              </a:ext>
            </a:extLst>
          </p:cNvPr>
          <p:cNvGraphicFramePr>
            <a:graphicFrameLocks noGrp="1"/>
          </p:cNvGraphicFramePr>
          <p:nvPr>
            <p:extLst>
              <p:ext uri="{D42A27DB-BD31-4B8C-83A1-F6EECF244321}">
                <p14:modId xmlns:p14="http://schemas.microsoft.com/office/powerpoint/2010/main" val="3811737248"/>
              </p:ext>
            </p:extLst>
          </p:nvPr>
        </p:nvGraphicFramePr>
        <p:xfrm>
          <a:off x="197647" y="3962011"/>
          <a:ext cx="4348680" cy="2209044"/>
        </p:xfrm>
        <a:graphic>
          <a:graphicData uri="http://schemas.openxmlformats.org/drawingml/2006/table">
            <a:tbl>
              <a:tblPr>
                <a:tableStyleId>{5C22544A-7EE6-4342-B048-85BDC9FD1C3A}</a:tableStyleId>
              </a:tblPr>
              <a:tblGrid>
                <a:gridCol w="698528">
                  <a:extLst>
                    <a:ext uri="{9D8B030D-6E8A-4147-A177-3AD203B41FA5}">
                      <a16:colId xmlns:a16="http://schemas.microsoft.com/office/drawing/2014/main" val="2182634941"/>
                    </a:ext>
                  </a:extLst>
                </a:gridCol>
                <a:gridCol w="893705">
                  <a:extLst>
                    <a:ext uri="{9D8B030D-6E8A-4147-A177-3AD203B41FA5}">
                      <a16:colId xmlns:a16="http://schemas.microsoft.com/office/drawing/2014/main" val="3578766330"/>
                    </a:ext>
                  </a:extLst>
                </a:gridCol>
                <a:gridCol w="871194">
                  <a:extLst>
                    <a:ext uri="{9D8B030D-6E8A-4147-A177-3AD203B41FA5}">
                      <a16:colId xmlns:a16="http://schemas.microsoft.com/office/drawing/2014/main" val="2051150023"/>
                    </a:ext>
                  </a:extLst>
                </a:gridCol>
                <a:gridCol w="914400">
                  <a:extLst>
                    <a:ext uri="{9D8B030D-6E8A-4147-A177-3AD203B41FA5}">
                      <a16:colId xmlns:a16="http://schemas.microsoft.com/office/drawing/2014/main" val="1734021759"/>
                    </a:ext>
                  </a:extLst>
                </a:gridCol>
                <a:gridCol w="970853">
                  <a:extLst>
                    <a:ext uri="{9D8B030D-6E8A-4147-A177-3AD203B41FA5}">
                      <a16:colId xmlns:a16="http://schemas.microsoft.com/office/drawing/2014/main" val="3353980888"/>
                    </a:ext>
                  </a:extLst>
                </a:gridCol>
              </a:tblGrid>
              <a:tr h="230647">
                <a:tc>
                  <a:txBody>
                    <a:bodyPr/>
                    <a:lstStyle/>
                    <a:p>
                      <a:pPr algn="ctr" fontAlgn="b"/>
                      <a:r>
                        <a:rPr lang="en-US" sz="1200" u="none" strike="noStrike" dirty="0">
                          <a:effectLst/>
                        </a:rPr>
                        <a:t>RV outcome</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Combination </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a:effectLst/>
                        </a:rPr>
                        <a:t>Experiment Outcome </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Chance of each outcome</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Half of probability</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14985256"/>
                  </a:ext>
                </a:extLst>
              </a:tr>
              <a:tr h="230647">
                <a:tc>
                  <a:txBody>
                    <a:bodyPr/>
                    <a:lstStyle/>
                    <a:p>
                      <a:pPr algn="ct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3 </a:t>
                      </a:r>
                      <a:r>
                        <a:rPr lang="en-US" sz="1200" b="0" i="0" u="none" strike="noStrike" dirty="0" err="1">
                          <a:solidFill>
                            <a:srgbClr val="000000"/>
                          </a:solidFill>
                          <a:effectLst/>
                          <a:latin typeface="Calibri" panose="020F0502020204030204" pitchFamily="34" charset="0"/>
                        </a:rPr>
                        <a:t>nCx</a:t>
                      </a:r>
                      <a:r>
                        <a:rPr lang="en-US" sz="1200" b="0" i="0" u="none" strike="noStrike" dirty="0">
                          <a:solidFill>
                            <a:srgbClr val="000000"/>
                          </a:solidFill>
                          <a:effectLst/>
                          <a:latin typeface="Calibri" panose="020F0502020204030204" pitchFamily="34" charset="0"/>
                        </a:rPr>
                        <a:t> 0 = 1</a:t>
                      </a:r>
                    </a:p>
                  </a:txBody>
                  <a:tcPr marL="9525" marR="9525" marT="9525" marB="0" anchor="b"/>
                </a:tc>
                <a:tc>
                  <a:txBody>
                    <a:bodyPr/>
                    <a:lstStyle/>
                    <a:p>
                      <a:pPr algn="l" fontAlgn="b"/>
                      <a:r>
                        <a:rPr lang="en-US" sz="1200" u="none" strike="noStrike">
                          <a:effectLst/>
                        </a:rPr>
                        <a:t>A A A 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1 out of 16</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1/16</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15623107"/>
                  </a:ext>
                </a:extLst>
              </a:tr>
              <a:tr h="230647">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way to put </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3166520"/>
                  </a:ext>
                </a:extLst>
              </a:tr>
              <a:tr h="225962">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0 B’s in 3 slots</a:t>
                      </a: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48597280"/>
                  </a:ext>
                </a:extLst>
              </a:tr>
              <a:tr h="225962">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26480878"/>
                  </a:ext>
                </a:extLst>
              </a:tr>
              <a:tr h="228600">
                <a:tc>
                  <a:txBody>
                    <a:bodyPr/>
                    <a:lstStyle/>
                    <a:p>
                      <a:pPr algn="ctr" fontAlgn="b"/>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4 </a:t>
                      </a:r>
                      <a:r>
                        <a:rPr lang="en-US" sz="1200" b="0" i="0" u="none" strike="noStrike" dirty="0" err="1">
                          <a:solidFill>
                            <a:srgbClr val="000000"/>
                          </a:solidFill>
                          <a:effectLst/>
                          <a:latin typeface="Calibri" panose="020F0502020204030204" pitchFamily="34" charset="0"/>
                        </a:rPr>
                        <a:t>nCx</a:t>
                      </a:r>
                      <a:r>
                        <a:rPr lang="en-US" sz="1200" b="0" i="0" u="none" strike="noStrike" dirty="0">
                          <a:solidFill>
                            <a:srgbClr val="000000"/>
                          </a:solidFill>
                          <a:effectLst/>
                          <a:latin typeface="Calibri" panose="020F0502020204030204" pitchFamily="34" charset="0"/>
                        </a:rPr>
                        <a:t> 1 = 4</a:t>
                      </a:r>
                    </a:p>
                  </a:txBody>
                  <a:tcPr marL="9525" marR="9525" marT="9525" marB="0" anchor="b"/>
                </a:tc>
                <a:tc>
                  <a:txBody>
                    <a:bodyPr/>
                    <a:lstStyle/>
                    <a:p>
                      <a:pPr algn="l" fontAlgn="b"/>
                      <a:r>
                        <a:rPr lang="en-US" sz="1200" u="none" strike="noStrike" dirty="0">
                          <a:effectLst/>
                        </a:rPr>
                        <a:t>BAAAA</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1 out of 32</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4/32=1/8</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03967182"/>
                  </a:ext>
                </a:extLst>
              </a:tr>
              <a:tr h="230647">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ways to </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ABAAA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91904515"/>
                  </a:ext>
                </a:extLst>
              </a:tr>
              <a:tr h="230647">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put 1 B</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AABAA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173321"/>
                  </a:ext>
                </a:extLst>
              </a:tr>
              <a:tr h="230647">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in 4 slots</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AAABA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40828476"/>
                  </a:ext>
                </a:extLst>
              </a:tr>
            </a:tbl>
          </a:graphicData>
        </a:graphic>
      </p:graphicFrame>
      <p:graphicFrame>
        <p:nvGraphicFramePr>
          <p:cNvPr id="8" name="Table 7">
            <a:extLst>
              <a:ext uri="{FF2B5EF4-FFF2-40B4-BE49-F238E27FC236}">
                <a16:creationId xmlns:a16="http://schemas.microsoft.com/office/drawing/2014/main" id="{5F9AAF40-3D10-F04E-AE07-55140B9BC2AA}"/>
              </a:ext>
            </a:extLst>
          </p:cNvPr>
          <p:cNvGraphicFramePr>
            <a:graphicFrameLocks noGrp="1"/>
          </p:cNvGraphicFramePr>
          <p:nvPr>
            <p:extLst>
              <p:ext uri="{D42A27DB-BD31-4B8C-83A1-F6EECF244321}">
                <p14:modId xmlns:p14="http://schemas.microsoft.com/office/powerpoint/2010/main" val="3389623409"/>
              </p:ext>
            </p:extLst>
          </p:nvPr>
        </p:nvGraphicFramePr>
        <p:xfrm>
          <a:off x="5029200" y="3890605"/>
          <a:ext cx="3867915" cy="2376805"/>
        </p:xfrm>
        <a:graphic>
          <a:graphicData uri="http://schemas.openxmlformats.org/drawingml/2006/table">
            <a:tbl>
              <a:tblPr>
                <a:tableStyleId>{5C22544A-7EE6-4342-B048-85BDC9FD1C3A}</a:tableStyleId>
              </a:tblPr>
              <a:tblGrid>
                <a:gridCol w="685800">
                  <a:extLst>
                    <a:ext uri="{9D8B030D-6E8A-4147-A177-3AD203B41FA5}">
                      <a16:colId xmlns:a16="http://schemas.microsoft.com/office/drawing/2014/main" val="869715325"/>
                    </a:ext>
                  </a:extLst>
                </a:gridCol>
                <a:gridCol w="838200">
                  <a:extLst>
                    <a:ext uri="{9D8B030D-6E8A-4147-A177-3AD203B41FA5}">
                      <a16:colId xmlns:a16="http://schemas.microsoft.com/office/drawing/2014/main" val="2926021410"/>
                    </a:ext>
                  </a:extLst>
                </a:gridCol>
                <a:gridCol w="681115">
                  <a:extLst>
                    <a:ext uri="{9D8B030D-6E8A-4147-A177-3AD203B41FA5}">
                      <a16:colId xmlns:a16="http://schemas.microsoft.com/office/drawing/2014/main" val="1320510998"/>
                    </a:ext>
                  </a:extLst>
                </a:gridCol>
                <a:gridCol w="842885">
                  <a:extLst>
                    <a:ext uri="{9D8B030D-6E8A-4147-A177-3AD203B41FA5}">
                      <a16:colId xmlns:a16="http://schemas.microsoft.com/office/drawing/2014/main" val="3315828382"/>
                    </a:ext>
                  </a:extLst>
                </a:gridCol>
                <a:gridCol w="819915">
                  <a:extLst>
                    <a:ext uri="{9D8B030D-6E8A-4147-A177-3AD203B41FA5}">
                      <a16:colId xmlns:a16="http://schemas.microsoft.com/office/drawing/2014/main" val="4290814346"/>
                    </a:ext>
                  </a:extLst>
                </a:gridCol>
              </a:tblGrid>
              <a:tr h="203200">
                <a:tc>
                  <a:txBody>
                    <a:bodyPr/>
                    <a:lstStyle/>
                    <a:p>
                      <a:pPr algn="ctr" fontAlgn="b"/>
                      <a:r>
                        <a:rPr lang="en-US" sz="1100" u="none" strike="noStrike" dirty="0">
                          <a:effectLst/>
                        </a:rPr>
                        <a:t>RV Outcome</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Combination</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Experiment Outcome</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Chance of each outcome</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Half of probability</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20070444"/>
                  </a:ext>
                </a:extLst>
              </a:tr>
              <a:tr h="203200">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5 </a:t>
                      </a:r>
                      <a:r>
                        <a:rPr lang="en-US" sz="1100" u="none" strike="noStrike" dirty="0" err="1">
                          <a:effectLst/>
                        </a:rPr>
                        <a:t>nCx</a:t>
                      </a:r>
                      <a:r>
                        <a:rPr lang="en-US" sz="1100" u="none" strike="noStrike" dirty="0">
                          <a:effectLst/>
                        </a:rPr>
                        <a:t> 2 = 10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BBAAAA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 out of 64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10/64=5/32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37134478"/>
                  </a:ext>
                </a:extLst>
              </a:tr>
              <a:tr h="203200">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ways to put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BABAAA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67347625"/>
                  </a:ext>
                </a:extLst>
              </a:tr>
              <a:tr h="203200">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2 B’s in</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BAABAA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1573174"/>
                  </a:ext>
                </a:extLst>
              </a:tr>
              <a:tr h="203200">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5 slots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35889565"/>
                  </a:ext>
                </a:extLst>
              </a:tr>
              <a:tr h="203200">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AAABBA</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555154"/>
                  </a:ext>
                </a:extLst>
              </a:tr>
              <a:tr h="203200">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6 </a:t>
                      </a:r>
                      <a:r>
                        <a:rPr lang="en-US" sz="1100" u="none" strike="noStrike" dirty="0" err="1">
                          <a:effectLst/>
                        </a:rPr>
                        <a:t>nCx</a:t>
                      </a:r>
                      <a:r>
                        <a:rPr lang="en-US" sz="1100" u="none" strike="noStrike" dirty="0">
                          <a:effectLst/>
                        </a:rPr>
                        <a:t> 3 = 20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BBBAAAA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1 out of 128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20/128=5/32</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8229950"/>
                  </a:ext>
                </a:extLst>
              </a:tr>
              <a:tr h="2032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ways to put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BBABAAA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11280268"/>
                  </a:ext>
                </a:extLst>
              </a:tr>
              <a:tr h="2032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3 B’s in</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BBAABAA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65334265"/>
                  </a:ext>
                </a:extLst>
              </a:tr>
              <a:tr h="2032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6 slots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931474"/>
                  </a:ext>
                </a:extLst>
              </a:tr>
              <a:tr h="2032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AAABBBA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43179783"/>
                  </a:ext>
                </a:extLst>
              </a:tr>
            </a:tbl>
          </a:graphicData>
        </a:graphic>
      </p:graphicFrame>
      <p:sp>
        <p:nvSpPr>
          <p:cNvPr id="4" name="Slide Number Placeholder 3">
            <a:extLst>
              <a:ext uri="{FF2B5EF4-FFF2-40B4-BE49-F238E27FC236}">
                <a16:creationId xmlns:a16="http://schemas.microsoft.com/office/drawing/2014/main" id="{3B5F9648-9B5D-5F48-9437-61CAEAAD14E9}"/>
              </a:ext>
            </a:extLst>
          </p:cNvPr>
          <p:cNvSpPr>
            <a:spLocks noGrp="1"/>
          </p:cNvSpPr>
          <p:nvPr>
            <p:ph type="sldNum" sz="quarter" idx="12"/>
          </p:nvPr>
        </p:nvSpPr>
        <p:spPr/>
        <p:txBody>
          <a:bodyPr/>
          <a:lstStyle/>
          <a:p>
            <a:fld id="{2754ED01-E2A0-4C1E-8E21-014B99041579}" type="slidenum">
              <a:rPr lang="en-US" smtClean="0"/>
              <a:pPr/>
              <a:t>22</a:t>
            </a:fld>
            <a:endParaRPr lang="en-US"/>
          </a:p>
        </p:txBody>
      </p:sp>
    </p:spTree>
    <p:extLst>
      <p:ext uri="{BB962C8B-B14F-4D97-AF65-F5344CB8AC3E}">
        <p14:creationId xmlns:p14="http://schemas.microsoft.com/office/powerpoint/2010/main" val="14832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A001-1FAD-46D1-BBB9-E9688564BCA1}"/>
              </a:ext>
            </a:extLst>
          </p:cNvPr>
          <p:cNvSpPr>
            <a:spLocks noGrp="1"/>
          </p:cNvSpPr>
          <p:nvPr>
            <p:ph type="title"/>
          </p:nvPr>
        </p:nvSpPr>
        <p:spPr>
          <a:xfrm>
            <a:off x="0" y="762001"/>
            <a:ext cx="9144000" cy="693729"/>
          </a:xfrm>
        </p:spPr>
        <p:txBody>
          <a:bodyPr>
            <a:noAutofit/>
          </a:bodyPr>
          <a:lstStyle/>
          <a:p>
            <a:r>
              <a:rPr lang="en-GB" sz="3200" dirty="0"/>
              <a:t>Standard Deviation of Discrete Random Variable</a:t>
            </a:r>
            <a:endParaRPr lang="en-US" sz="32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E4A698-76CE-4114-9271-60D83E7270ED}"/>
                  </a:ext>
                </a:extLst>
              </p:cNvPr>
              <p:cNvSpPr>
                <a:spLocks noGrp="1"/>
              </p:cNvSpPr>
              <p:nvPr>
                <p:ph sz="quarter" idx="16"/>
              </p:nvPr>
            </p:nvSpPr>
            <p:spPr>
              <a:xfrm>
                <a:off x="228600" y="1371600"/>
                <a:ext cx="8610600" cy="2696166"/>
              </a:xfrm>
            </p:spPr>
            <p:txBody>
              <a:bodyPr/>
              <a:lstStyle/>
              <a:p>
                <a:r>
                  <a:rPr lang="en-US" dirty="0"/>
                  <a:t>The </a:t>
                </a:r>
                <a:r>
                  <a:rPr lang="en-US" b="1" dirty="0">
                    <a:solidFill>
                      <a:schemeClr val="accent2"/>
                    </a:solidFill>
                  </a:rPr>
                  <a:t>standard deviation of a discrete random variable </a:t>
                </a:r>
                <a:r>
                  <a:rPr lang="en-US" i="1" dirty="0"/>
                  <a:t>X</a:t>
                </a:r>
                <a:r>
                  <a:rPr lang="en-US" dirty="0"/>
                  <a:t> measures the spread of its probability distribution:</a:t>
                </a:r>
              </a:p>
              <a:p>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r>
                          <m:rPr>
                            <m:nor/>
                          </m:rPr>
                          <a:rPr lang="en-US" b="0" i="0" smtClean="0">
                            <a:latin typeface="Cambria Math" panose="02040503050406030204" pitchFamily="18" charset="0"/>
                            <a:ea typeface="Cambria Math" panose="02040503050406030204" pitchFamily="18" charset="0"/>
                          </a:rPr>
                          <m:t>Var</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e>
                        </m:d>
                      </m:e>
                    </m:rad>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nary>
                          <m:naryPr>
                            <m:chr m:val="∑"/>
                            <m:subHide m:val="on"/>
                            <m:supHide m:val="on"/>
                            <m:ctrlPr>
                              <a:rPr lang="en-US" i="1">
                                <a:latin typeface="Cambria Math" panose="02040503050406030204" pitchFamily="18" charset="0"/>
                                <a:ea typeface="Cambria Math" panose="02040503050406030204" pitchFamily="18" charset="0"/>
                              </a:rPr>
                            </m:ctrlPr>
                          </m:naryP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e>
                                </m:d>
                              </m:e>
                              <m:sup>
                                <m:r>
                                  <a:rPr lang="en-US" i="1">
                                    <a:latin typeface="Cambria Math" panose="02040503050406030204" pitchFamily="18" charset="0"/>
                                  </a:rPr>
                                  <m:t>2</m:t>
                                </m:r>
                              </m:sup>
                            </m:sSup>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nary>
                      </m:e>
                    </m:rad>
                  </m:oMath>
                </a14:m>
                <a:r>
                  <a:rPr lang="en-US" dirty="0"/>
                  <a:t> (definition)</a:t>
                </a:r>
              </a:p>
              <a:p>
                <a:r>
                  <a:rPr lang="en-US" i="1" dirty="0">
                    <a:latin typeface="Cambria Math" panose="020405030504060302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ad>
                      <m:radPr>
                        <m:degHide m:val="on"/>
                        <m:ctrlPr>
                          <a:rPr lang="en-US" i="1">
                            <a:latin typeface="Cambria Math" panose="02040503050406030204" pitchFamily="18" charset="0"/>
                            <a:ea typeface="Cambria Math" panose="02040503050406030204" pitchFamily="18" charset="0"/>
                          </a:rPr>
                        </m:ctrlPr>
                      </m:radPr>
                      <m:deg/>
                      <m:e>
                        <m:nary>
                          <m:naryPr>
                            <m:chr m:val="∑"/>
                            <m:subHide m:val="on"/>
                            <m:supHide m:val="on"/>
                            <m:ctrlPr>
                              <a:rPr lang="en-US" i="1">
                                <a:latin typeface="Cambria Math" panose="02040503050406030204" pitchFamily="18" charset="0"/>
                                <a:ea typeface="Cambria Math" panose="02040503050406030204" pitchFamily="18" charset="0"/>
                              </a:rPr>
                            </m:ctrlPr>
                          </m:naryPr>
                          <m:sub/>
                          <m:sup/>
                          <m:e>
                            <m:sSup>
                              <m:sSupPr>
                                <m:ctrlPr>
                                  <a:rPr lang="en-US" i="1">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nary>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𝜇</m:t>
                            </m:r>
                          </m:e>
                          <m:sup>
                            <m:r>
                              <a:rPr lang="en-US" b="0" i="1" smtClean="0">
                                <a:latin typeface="Cambria Math" panose="02040503050406030204" pitchFamily="18" charset="0"/>
                              </a:rPr>
                              <m:t>2</m:t>
                            </m:r>
                          </m:sup>
                        </m:sSup>
                      </m:e>
                    </m:rad>
                  </m:oMath>
                </a14:m>
                <a:r>
                  <a:rPr lang="en-US" dirty="0"/>
                  <a:t> (property)</a:t>
                </a:r>
              </a:p>
              <a:p>
                <a:r>
                  <a:rPr lang="en-US" dirty="0"/>
                  <a:t>Most of the time we will use the property for calculations.					</a:t>
                </a:r>
              </a:p>
            </p:txBody>
          </p:sp>
        </mc:Choice>
        <mc:Fallback xmlns="">
          <p:sp>
            <p:nvSpPr>
              <p:cNvPr id="3" name="Content Placeholder 2">
                <a:extLst>
                  <a:ext uri="{FF2B5EF4-FFF2-40B4-BE49-F238E27FC236}">
                    <a16:creationId xmlns:a16="http://schemas.microsoft.com/office/drawing/2014/main" id="{16E4A698-76CE-4114-9271-60D83E7270ED}"/>
                  </a:ext>
                </a:extLst>
              </p:cNvPr>
              <p:cNvSpPr>
                <a:spLocks noGrp="1" noRot="1" noChangeAspect="1" noMove="1" noResize="1" noEditPoints="1" noAdjustHandles="1" noChangeArrowheads="1" noChangeShapeType="1" noTextEdit="1"/>
              </p:cNvSpPr>
              <p:nvPr>
                <p:ph sz="quarter" idx="16"/>
              </p:nvPr>
            </p:nvSpPr>
            <p:spPr>
              <a:xfrm>
                <a:off x="228600" y="1371600"/>
                <a:ext cx="8610600" cy="2696166"/>
              </a:xfrm>
              <a:blipFill>
                <a:blip r:embed="rId2"/>
                <a:stretch>
                  <a:fillRect l="-1475" t="-4225" r="-590" b="-1361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3A80BB9-2D10-45C2-8223-DDAC87D2ABAC}"/>
              </a:ext>
            </a:extLst>
          </p:cNvPr>
          <p:cNvSpPr>
            <a:spLocks noGrp="1"/>
          </p:cNvSpPr>
          <p:nvPr>
            <p:ph type="sldNum" sz="quarter" idx="10"/>
          </p:nvPr>
        </p:nvSpPr>
        <p:spPr/>
        <p:txBody>
          <a:bodyPr/>
          <a:lstStyle/>
          <a:p>
            <a:fld id="{67B19427-F580-D146-B60E-4CADEE75497F}" type="slidenum">
              <a:rPr lang="en-US" smtClean="0"/>
              <a:pPr/>
              <a:t>23</a:t>
            </a:fld>
            <a:endParaRPr lang="en-US" dirty="0"/>
          </a:p>
        </p:txBody>
      </p:sp>
    </p:spTree>
    <p:extLst>
      <p:ext uri="{BB962C8B-B14F-4D97-AF65-F5344CB8AC3E}">
        <p14:creationId xmlns:p14="http://schemas.microsoft.com/office/powerpoint/2010/main" val="73400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A1C1-B77B-49B5-9F67-17AE295E8068}"/>
              </a:ext>
            </a:extLst>
          </p:cNvPr>
          <p:cNvSpPr>
            <a:spLocks noGrp="1"/>
          </p:cNvSpPr>
          <p:nvPr>
            <p:ph type="title"/>
          </p:nvPr>
        </p:nvSpPr>
        <p:spPr>
          <a:xfrm>
            <a:off x="304800" y="403227"/>
            <a:ext cx="8534400" cy="838199"/>
          </a:xfr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t>Example 5-7</a:t>
            </a:r>
            <a:endParaRPr lang="en-US" sz="2000" dirty="0">
              <a:effectLst/>
            </a:endParaRPr>
          </a:p>
        </p:txBody>
      </p:sp>
      <p:sp>
        <p:nvSpPr>
          <p:cNvPr id="3" name="Content Placeholder 2">
            <a:extLst>
              <a:ext uri="{FF2B5EF4-FFF2-40B4-BE49-F238E27FC236}">
                <a16:creationId xmlns:a16="http://schemas.microsoft.com/office/drawing/2014/main" id="{18036022-EBDD-4D7D-AF79-50945E8E0D6B}"/>
              </a:ext>
            </a:extLst>
          </p:cNvPr>
          <p:cNvSpPr>
            <a:spLocks noGrp="1"/>
          </p:cNvSpPr>
          <p:nvPr>
            <p:ph sz="quarter" idx="16"/>
          </p:nvPr>
        </p:nvSpPr>
        <p:spPr>
          <a:xfrm>
            <a:off x="94195" y="1000360"/>
            <a:ext cx="8769826" cy="5857640"/>
          </a:xfrm>
        </p:spPr>
        <p:txBody>
          <a:bodyPr/>
          <a:lstStyle/>
          <a:p>
            <a:r>
              <a:rPr lang="en-GB" dirty="0"/>
              <a:t>Baier’s Electronics manufactures computer parts that are supplied to many computer companies.</a:t>
            </a:r>
          </a:p>
          <a:p>
            <a:r>
              <a:rPr lang="en-GB" dirty="0"/>
              <a:t>Two quality control inspectors at Baier’s Electronics check every part for defects before it is shipped.</a:t>
            </a:r>
          </a:p>
          <a:p>
            <a:r>
              <a:rPr lang="en-GB" dirty="0"/>
              <a:t>However, a few defective parts do pass through undetected.</a:t>
            </a:r>
          </a:p>
          <a:p>
            <a:r>
              <a:rPr lang="en-GB" dirty="0"/>
              <a:t>Let </a:t>
            </a:r>
            <a:r>
              <a:rPr lang="en-GB" i="1" dirty="0"/>
              <a:t>x</a:t>
            </a:r>
            <a:r>
              <a:rPr lang="en-GB" dirty="0"/>
              <a:t> denote the number of defective computer parts in a shipment of 400.</a:t>
            </a:r>
          </a:p>
          <a:p>
            <a:r>
              <a:rPr lang="en-GB" dirty="0"/>
              <a:t>The following table gives the probability distribution of </a:t>
            </a:r>
            <a:r>
              <a:rPr lang="en-GB" i="1" dirty="0"/>
              <a:t>x</a:t>
            </a:r>
            <a:r>
              <a:rPr lang="en-GB" dirty="0"/>
              <a:t>.</a:t>
            </a:r>
          </a:p>
          <a:p>
            <a:endParaRPr lang="en-GB" dirty="0"/>
          </a:p>
          <a:p>
            <a:endParaRPr lang="en-GB" dirty="0"/>
          </a:p>
          <a:p>
            <a:endParaRPr lang="en-GB" dirty="0"/>
          </a:p>
          <a:p>
            <a:r>
              <a:rPr lang="en-GB" dirty="0"/>
              <a:t>Find the mean and standard deviation.</a:t>
            </a:r>
          </a:p>
        </p:txBody>
      </p:sp>
      <p:sp>
        <p:nvSpPr>
          <p:cNvPr id="4" name="Slide Number Placeholder 3">
            <a:extLst>
              <a:ext uri="{FF2B5EF4-FFF2-40B4-BE49-F238E27FC236}">
                <a16:creationId xmlns:a16="http://schemas.microsoft.com/office/drawing/2014/main" id="{DDBF43F4-5951-4DEB-A9E0-E919862F4F04}"/>
              </a:ext>
            </a:extLst>
          </p:cNvPr>
          <p:cNvSpPr>
            <a:spLocks noGrp="1"/>
          </p:cNvSpPr>
          <p:nvPr>
            <p:ph type="sldNum" sz="quarter" idx="10"/>
          </p:nvPr>
        </p:nvSpPr>
        <p:spPr/>
        <p:txBody>
          <a:bodyPr/>
          <a:lstStyle/>
          <a:p>
            <a:fld id="{67B19427-F580-D146-B60E-4CADEE75497F}" type="slidenum">
              <a:rPr lang="en-US" smtClean="0"/>
              <a:pPr/>
              <a:t>24</a:t>
            </a:fld>
            <a:endParaRPr lang="en-US" dirty="0"/>
          </a:p>
        </p:txBody>
      </p:sp>
      <p:graphicFrame>
        <p:nvGraphicFramePr>
          <p:cNvPr id="6" name="Content Placeholder 8" descr="Table is accessible to screenreaders">
            <a:extLst>
              <a:ext uri="{FF2B5EF4-FFF2-40B4-BE49-F238E27FC236}">
                <a16:creationId xmlns:a16="http://schemas.microsoft.com/office/drawing/2014/main" id="{0F5C4BCF-B1B3-B341-9D8C-4BA6256D4757}"/>
              </a:ext>
            </a:extLst>
          </p:cNvPr>
          <p:cNvGraphicFramePr>
            <a:graphicFrameLocks/>
          </p:cNvGraphicFramePr>
          <p:nvPr/>
        </p:nvGraphicFramePr>
        <p:xfrm>
          <a:off x="418726" y="4795110"/>
          <a:ext cx="8120763" cy="1272946"/>
        </p:xfrm>
        <a:graphic>
          <a:graphicData uri="http://schemas.openxmlformats.org/drawingml/2006/table">
            <a:tbl>
              <a:tblPr firstRow="1" bandRow="1">
                <a:tableStyleId>{2D5ABB26-0587-4C30-8999-92F81FD0307C}</a:tableStyleId>
              </a:tblPr>
              <a:tblGrid>
                <a:gridCol w="1160109">
                  <a:extLst>
                    <a:ext uri="{9D8B030D-6E8A-4147-A177-3AD203B41FA5}">
                      <a16:colId xmlns:a16="http://schemas.microsoft.com/office/drawing/2014/main" val="391146736"/>
                    </a:ext>
                  </a:extLst>
                </a:gridCol>
                <a:gridCol w="1160109">
                  <a:extLst>
                    <a:ext uri="{9D8B030D-6E8A-4147-A177-3AD203B41FA5}">
                      <a16:colId xmlns:a16="http://schemas.microsoft.com/office/drawing/2014/main" val="2562844434"/>
                    </a:ext>
                  </a:extLst>
                </a:gridCol>
                <a:gridCol w="1160109">
                  <a:extLst>
                    <a:ext uri="{9D8B030D-6E8A-4147-A177-3AD203B41FA5}">
                      <a16:colId xmlns:a16="http://schemas.microsoft.com/office/drawing/2014/main" val="561164286"/>
                    </a:ext>
                  </a:extLst>
                </a:gridCol>
                <a:gridCol w="1160109">
                  <a:extLst>
                    <a:ext uri="{9D8B030D-6E8A-4147-A177-3AD203B41FA5}">
                      <a16:colId xmlns:a16="http://schemas.microsoft.com/office/drawing/2014/main" val="2042531403"/>
                    </a:ext>
                  </a:extLst>
                </a:gridCol>
                <a:gridCol w="1160109">
                  <a:extLst>
                    <a:ext uri="{9D8B030D-6E8A-4147-A177-3AD203B41FA5}">
                      <a16:colId xmlns:a16="http://schemas.microsoft.com/office/drawing/2014/main" val="1681900688"/>
                    </a:ext>
                  </a:extLst>
                </a:gridCol>
                <a:gridCol w="1160109">
                  <a:extLst>
                    <a:ext uri="{9D8B030D-6E8A-4147-A177-3AD203B41FA5}">
                      <a16:colId xmlns:a16="http://schemas.microsoft.com/office/drawing/2014/main" val="1379793483"/>
                    </a:ext>
                  </a:extLst>
                </a:gridCol>
                <a:gridCol w="1160109">
                  <a:extLst>
                    <a:ext uri="{9D8B030D-6E8A-4147-A177-3AD203B41FA5}">
                      <a16:colId xmlns:a16="http://schemas.microsoft.com/office/drawing/2014/main" val="2846777749"/>
                    </a:ext>
                  </a:extLst>
                </a:gridCol>
              </a:tblGrid>
              <a:tr h="636473">
                <a:tc>
                  <a:txBody>
                    <a:bodyPr/>
                    <a:lstStyle/>
                    <a:p>
                      <a:r>
                        <a:rPr lang="en-US" sz="2400" b="1" i="1" dirty="0">
                          <a:solidFill>
                            <a:schemeClr val="bg1"/>
                          </a:solidFill>
                          <a:latin typeface="Times New Roman" panose="02020603050405020304" pitchFamily="18" charset="0"/>
                          <a:cs typeface="Times New Roman" panose="02020603050405020304" pitchFamily="18"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4871428"/>
                  </a:ext>
                </a:extLst>
              </a:tr>
              <a:tr h="636473">
                <a:tc>
                  <a:txBody>
                    <a:bodyPr/>
                    <a:lstStyle/>
                    <a:p>
                      <a:r>
                        <a:rPr lang="en-US" sz="2400" b="1" i="1" dirty="0">
                          <a:solidFill>
                            <a:schemeClr val="bg1"/>
                          </a:solidFill>
                          <a:latin typeface="Times New Roman" panose="02020603050405020304" pitchFamily="18" charset="0"/>
                          <a:cs typeface="Times New Roman" panose="02020603050405020304" pitchFamily="18" charset="0"/>
                        </a:rPr>
                        <a:t>P</a:t>
                      </a:r>
                      <a:r>
                        <a:rPr lang="en-US" sz="2400" b="1" i="0" dirty="0">
                          <a:solidFill>
                            <a:schemeClr val="bg1"/>
                          </a:solidFill>
                          <a:latin typeface="Times New Roman" panose="02020603050405020304" pitchFamily="18" charset="0"/>
                          <a:cs typeface="Times New Roman" panose="02020603050405020304" pitchFamily="18" charset="0"/>
                        </a:rPr>
                        <a:t>(</a:t>
                      </a:r>
                      <a:r>
                        <a:rPr lang="en-US" sz="2400" b="1" i="1" dirty="0">
                          <a:solidFill>
                            <a:schemeClr val="bg1"/>
                          </a:solidFill>
                          <a:latin typeface="Times New Roman" panose="02020603050405020304" pitchFamily="18" charset="0"/>
                          <a:cs typeface="Times New Roman" panose="02020603050405020304" pitchFamily="18" charset="0"/>
                        </a:rPr>
                        <a:t>x</a:t>
                      </a:r>
                      <a:r>
                        <a:rPr lang="en-US" sz="2400" b="1" i="0" dirty="0">
                          <a:solidFill>
                            <a:schemeClr val="bg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dirty="0">
                          <a:latin typeface="Times New Roman" panose="02020603050405020304" pitchFamily="18" charset="0"/>
                          <a:cs typeface="Times New Roman" panose="02020603050405020304" pitchFamily="18" charset="0"/>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1786946"/>
                  </a:ext>
                </a:extLst>
              </a:tr>
            </a:tbl>
          </a:graphicData>
        </a:graphic>
      </p:graphicFrame>
    </p:spTree>
    <p:extLst>
      <p:ext uri="{BB962C8B-B14F-4D97-AF65-F5344CB8AC3E}">
        <p14:creationId xmlns:p14="http://schemas.microsoft.com/office/powerpoint/2010/main" val="422383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471435"/>
            <a:ext cx="8534400" cy="697346"/>
          </a:xfrm>
        </p:spPr>
        <p:txBody>
          <a:bodyPr/>
          <a:lstStyle/>
          <a:p>
            <a:r>
              <a:rPr lang="en-GB" dirty="0"/>
              <a:t>Example 5-7: Solution</a:t>
            </a:r>
            <a:endParaRPr lang="en-IN" dirty="0"/>
          </a:p>
        </p:txBody>
      </p:sp>
      <p:graphicFrame>
        <p:nvGraphicFramePr>
          <p:cNvPr id="12" name="Content Placeholder 11" descr="Table is accessible to screenreaders">
            <a:extLst>
              <a:ext uri="{FF2B5EF4-FFF2-40B4-BE49-F238E27FC236}">
                <a16:creationId xmlns:a16="http://schemas.microsoft.com/office/drawing/2014/main" id="{63690778-F484-43CF-819B-C07BFDAD0D9B}"/>
              </a:ext>
            </a:extLst>
          </p:cNvPr>
          <p:cNvGraphicFramePr>
            <a:graphicFrameLocks noGrp="1"/>
          </p:cNvGraphicFramePr>
          <p:nvPr>
            <p:ph sz="quarter" idx="16"/>
          </p:nvPr>
        </p:nvGraphicFramePr>
        <p:xfrm>
          <a:off x="642539" y="1194706"/>
          <a:ext cx="8196661" cy="3794750"/>
        </p:xfrm>
        <a:graphic>
          <a:graphicData uri="http://schemas.openxmlformats.org/drawingml/2006/table">
            <a:tbl>
              <a:tblPr firstRow="1" bandRow="1">
                <a:tableStyleId>{2D5ABB26-0587-4C30-8999-92F81FD0307C}</a:tableStyleId>
              </a:tblPr>
              <a:tblGrid>
                <a:gridCol w="714337">
                  <a:extLst>
                    <a:ext uri="{9D8B030D-6E8A-4147-A177-3AD203B41FA5}">
                      <a16:colId xmlns:a16="http://schemas.microsoft.com/office/drawing/2014/main" val="2545748216"/>
                    </a:ext>
                  </a:extLst>
                </a:gridCol>
                <a:gridCol w="2040963">
                  <a:extLst>
                    <a:ext uri="{9D8B030D-6E8A-4147-A177-3AD203B41FA5}">
                      <a16:colId xmlns:a16="http://schemas.microsoft.com/office/drawing/2014/main" val="2431794081"/>
                    </a:ext>
                  </a:extLst>
                </a:gridCol>
                <a:gridCol w="2162696">
                  <a:extLst>
                    <a:ext uri="{9D8B030D-6E8A-4147-A177-3AD203B41FA5}">
                      <a16:colId xmlns:a16="http://schemas.microsoft.com/office/drawing/2014/main" val="130677301"/>
                    </a:ext>
                  </a:extLst>
                </a:gridCol>
                <a:gridCol w="1306942">
                  <a:extLst>
                    <a:ext uri="{9D8B030D-6E8A-4147-A177-3AD203B41FA5}">
                      <a16:colId xmlns:a16="http://schemas.microsoft.com/office/drawing/2014/main" val="2562395654"/>
                    </a:ext>
                  </a:extLst>
                </a:gridCol>
                <a:gridCol w="1971723">
                  <a:extLst>
                    <a:ext uri="{9D8B030D-6E8A-4147-A177-3AD203B41FA5}">
                      <a16:colId xmlns:a16="http://schemas.microsoft.com/office/drawing/2014/main" val="1777835985"/>
                    </a:ext>
                  </a:extLst>
                </a:gridCol>
              </a:tblGrid>
              <a:tr h="370840">
                <a:tc>
                  <a:txBody>
                    <a:bodyPr/>
                    <a:lstStyle/>
                    <a:p>
                      <a:r>
                        <a:rPr lang="en-US" sz="2400" b="1" i="1" dirty="0">
                          <a:solidFill>
                            <a:schemeClr val="bg1"/>
                          </a:solidFill>
                          <a:latin typeface="Times New Roman" panose="02020603050405020304" pitchFamily="18" charset="0"/>
                          <a:cs typeface="Times New Roman" panose="02020603050405020304" pitchFamily="18" charset="0"/>
                        </a:rPr>
                        <a:t>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400" b="1" i="1" dirty="0">
                          <a:solidFill>
                            <a:schemeClr val="bg1"/>
                          </a:solidFill>
                          <a:latin typeface="Times New Roman" panose="02020603050405020304" pitchFamily="18" charset="0"/>
                          <a:cs typeface="Times New Roman" panose="02020603050405020304" pitchFamily="18" charset="0"/>
                        </a:rPr>
                        <a:t>P</a:t>
                      </a:r>
                      <a:r>
                        <a:rPr lang="en-US" sz="2400" b="1" i="0" dirty="0">
                          <a:solidFill>
                            <a:schemeClr val="bg1"/>
                          </a:solidFill>
                          <a:latin typeface="Times New Roman" panose="02020603050405020304" pitchFamily="18" charset="0"/>
                          <a:cs typeface="Times New Roman" panose="02020603050405020304" pitchFamily="18" charset="0"/>
                        </a:rPr>
                        <a:t>(</a:t>
                      </a:r>
                      <a:r>
                        <a:rPr lang="en-US" sz="2400" b="1" i="1" dirty="0">
                          <a:solidFill>
                            <a:schemeClr val="bg1"/>
                          </a:solidFill>
                          <a:latin typeface="Times New Roman" panose="02020603050405020304" pitchFamily="18" charset="0"/>
                          <a:cs typeface="Times New Roman" panose="02020603050405020304" pitchFamily="18" charset="0"/>
                        </a:rPr>
                        <a:t>x</a:t>
                      </a:r>
                      <a:r>
                        <a:rPr lang="en-US" sz="2400" b="1" i="0" dirty="0">
                          <a:solidFill>
                            <a:schemeClr val="bg1"/>
                          </a:solidFill>
                          <a:latin typeface="Times New Roman" panose="02020603050405020304" pitchFamily="18" charset="0"/>
                          <a:cs typeface="Times New Roman" panose="02020603050405020304" pitchFamily="18"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400" b="1" i="1" dirty="0">
                          <a:solidFill>
                            <a:schemeClr val="bg1"/>
                          </a:solidFill>
                          <a:latin typeface="Times New Roman" panose="02020603050405020304" pitchFamily="18" charset="0"/>
                          <a:cs typeface="Times New Roman" panose="02020603050405020304" pitchFamily="18" charset="0"/>
                        </a:rPr>
                        <a:t>xP</a:t>
                      </a:r>
                      <a:r>
                        <a:rPr lang="en-US" sz="2400" b="1" i="0" dirty="0">
                          <a:solidFill>
                            <a:schemeClr val="bg1"/>
                          </a:solidFill>
                          <a:latin typeface="Times New Roman" panose="02020603050405020304" pitchFamily="18" charset="0"/>
                          <a:cs typeface="Times New Roman" panose="02020603050405020304" pitchFamily="18" charset="0"/>
                        </a:rPr>
                        <a:t>(</a:t>
                      </a:r>
                      <a:r>
                        <a:rPr lang="en-US" sz="2400" b="1" i="1" dirty="0">
                          <a:solidFill>
                            <a:schemeClr val="bg1"/>
                          </a:solidFill>
                          <a:latin typeface="Times New Roman" panose="02020603050405020304" pitchFamily="18" charset="0"/>
                          <a:cs typeface="Times New Roman" panose="02020603050405020304" pitchFamily="18" charset="0"/>
                        </a:rPr>
                        <a:t>x</a:t>
                      </a:r>
                      <a:r>
                        <a:rPr lang="en-US" sz="2400" b="1" i="0" dirty="0">
                          <a:solidFill>
                            <a:schemeClr val="bg1"/>
                          </a:solidFill>
                          <a:latin typeface="Times New Roman" panose="02020603050405020304" pitchFamily="18" charset="0"/>
                          <a:cs typeface="Times New Roman" panose="02020603050405020304" pitchFamily="18"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700" b="1" i="0" baseline="30000" dirty="0">
                          <a:solidFill>
                            <a:schemeClr val="accent1"/>
                          </a:solidFill>
                          <a:latin typeface="Times New Roman" panose="02020603050405020304" pitchFamily="18" charset="0"/>
                          <a:cs typeface="Times New Roman" panose="02020603050405020304" pitchFamily="18" charset="0"/>
                        </a:rPr>
                        <a:t>x squared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i="0" baseline="0" dirty="0">
                          <a:solidFill>
                            <a:schemeClr val="accent1"/>
                          </a:solidFill>
                          <a:latin typeface="Times New Roman" panose="02020603050405020304" pitchFamily="18" charset="0"/>
                          <a:cs typeface="Times New Roman" panose="02020603050405020304" pitchFamily="18" charset="0"/>
                        </a:rPr>
                        <a:t>x squared p(x),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825960980"/>
                  </a:ext>
                </a:extLst>
              </a:tr>
              <a:tr h="370840">
                <a:tc>
                  <a:txBody>
                    <a:bodyPr/>
                    <a:lstStyle/>
                    <a:p>
                      <a:r>
                        <a:rPr lang="en-US" sz="2400" dirty="0">
                          <a:latin typeface="Times New Roman" panose="02020603050405020304" pitchFamily="18" charset="0"/>
                          <a:cs typeface="Times New Roman" panose="02020603050405020304" pitchFamily="18"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Times New Roman" panose="02020603050405020304" pitchFamily="18" charset="0"/>
                          <a:cs typeface="Times New Roman" panose="02020603050405020304" pitchFamily="18" charset="0"/>
                        </a:rPr>
                        <a:t>.02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Times New Roman" panose="02020603050405020304" pitchFamily="18" charset="0"/>
                          <a:cs typeface="Times New Roman" panose="02020603050405020304" pitchFamily="18" charset="0"/>
                        </a:rPr>
                        <a:t>.00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Times New Roman" panose="02020603050405020304" pitchFamily="18" charset="0"/>
                          <a:cs typeface="Times New Roman" panose="02020603050405020304" pitchFamily="18"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Times New Roman" panose="02020603050405020304" pitchFamily="18" charset="0"/>
                          <a:cs typeface="Times New Roman" panose="02020603050405020304" pitchFamily="18" charset="0"/>
                        </a:rPr>
                        <a:t>.00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6817927"/>
                  </a:ext>
                </a:extLst>
              </a:tr>
              <a:tr h="370840">
                <a:tc>
                  <a:txBody>
                    <a:bodyPr/>
                    <a:lstStyle/>
                    <a:p>
                      <a:r>
                        <a:rPr lang="en-US" sz="2400" dirty="0">
                          <a:latin typeface="Times New Roman" panose="02020603050405020304" pitchFamily="18" charset="0"/>
                          <a:cs typeface="Times New Roman" panose="02020603050405020304" pitchFamily="18"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Times New Roman" panose="02020603050405020304" pitchFamily="18" charset="0"/>
                          <a:cs typeface="Times New Roman" panose="02020603050405020304" pitchFamily="18" charset="0"/>
                        </a:rPr>
                        <a:t>.20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Times New Roman" panose="02020603050405020304" pitchFamily="18" charset="0"/>
                          <a:cs typeface="Times New Roman" panose="02020603050405020304" pitchFamily="18" charset="0"/>
                        </a:rPr>
                        <a:t>.20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Times New Roman" panose="02020603050405020304" pitchFamily="18" charset="0"/>
                          <a:cs typeface="Times New Roman" panose="02020603050405020304" pitchFamily="18"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Times New Roman" panose="02020603050405020304" pitchFamily="18" charset="0"/>
                          <a:cs typeface="Times New Roman" panose="02020603050405020304" pitchFamily="18" charset="0"/>
                        </a:rPr>
                        <a:t>.20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0658318"/>
                  </a:ext>
                </a:extLst>
              </a:tr>
              <a:tr h="370840">
                <a:tc>
                  <a:txBody>
                    <a:bodyPr/>
                    <a:lstStyle/>
                    <a:p>
                      <a:r>
                        <a:rPr lang="en-US" sz="2400" dirty="0">
                          <a:latin typeface="Times New Roman" panose="02020603050405020304" pitchFamily="18" charset="0"/>
                          <a:cs typeface="Times New Roman" panose="02020603050405020304" pitchFamily="18"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Times New Roman" panose="02020603050405020304" pitchFamily="18" charset="0"/>
                          <a:cs typeface="Times New Roman" panose="02020603050405020304" pitchFamily="18" charset="0"/>
                        </a:rPr>
                        <a:t>.30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Times New Roman" panose="02020603050405020304" pitchFamily="18" charset="0"/>
                          <a:cs typeface="Times New Roman" panose="02020603050405020304" pitchFamily="18" charset="0"/>
                        </a:rPr>
                        <a:t>.60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Times New Roman" panose="02020603050405020304" pitchFamily="18" charset="0"/>
                          <a:cs typeface="Times New Roman" panose="02020603050405020304" pitchFamily="18"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Times New Roman" panose="02020603050405020304" pitchFamily="18" charset="0"/>
                          <a:cs typeface="Times New Roman" panose="02020603050405020304" pitchFamily="18" charset="0"/>
                        </a:rPr>
                        <a:t>1.20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2341732"/>
                  </a:ext>
                </a:extLst>
              </a:tr>
              <a:tr h="370840">
                <a:tc>
                  <a:txBody>
                    <a:bodyPr/>
                    <a:lstStyle/>
                    <a:p>
                      <a:r>
                        <a:rPr lang="en-US" sz="2400" dirty="0">
                          <a:latin typeface="Times New Roman" panose="02020603050405020304" pitchFamily="18" charset="0"/>
                          <a:cs typeface="Times New Roman" panose="02020603050405020304" pitchFamily="18"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Times New Roman" panose="02020603050405020304" pitchFamily="18" charset="0"/>
                          <a:cs typeface="Times New Roman" panose="02020603050405020304" pitchFamily="18" charset="0"/>
                        </a:rPr>
                        <a:t>.30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Times New Roman" panose="02020603050405020304" pitchFamily="18" charset="0"/>
                          <a:cs typeface="Times New Roman" panose="02020603050405020304" pitchFamily="18" charset="0"/>
                        </a:rPr>
                        <a:t>.90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Times New Roman" panose="02020603050405020304" pitchFamily="18" charset="0"/>
                          <a:cs typeface="Times New Roman" panose="02020603050405020304" pitchFamily="18" charset="0"/>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Times New Roman" panose="02020603050405020304" pitchFamily="18" charset="0"/>
                          <a:cs typeface="Times New Roman" panose="02020603050405020304" pitchFamily="18" charset="0"/>
                        </a:rPr>
                        <a:t>2.70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4750081"/>
                  </a:ext>
                </a:extLst>
              </a:tr>
              <a:tr h="370840">
                <a:tc>
                  <a:txBody>
                    <a:bodyPr/>
                    <a:lstStyle/>
                    <a:p>
                      <a:r>
                        <a:rPr lang="en-US" sz="2400" dirty="0">
                          <a:latin typeface="Times New Roman" panose="02020603050405020304" pitchFamily="18" charset="0"/>
                          <a:cs typeface="Times New Roman" panose="02020603050405020304" pitchFamily="18"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Times New Roman" panose="02020603050405020304" pitchFamily="18" charset="0"/>
                          <a:cs typeface="Times New Roman" panose="02020603050405020304" pitchFamily="18" charset="0"/>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Times New Roman" panose="02020603050405020304" pitchFamily="18" charset="0"/>
                          <a:cs typeface="Times New Roman" panose="02020603050405020304" pitchFamily="18" charset="0"/>
                        </a:rPr>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Times New Roman" panose="02020603050405020304" pitchFamily="18" charset="0"/>
                          <a:cs typeface="Times New Roman" panose="02020603050405020304" pitchFamily="18" charset="0"/>
                        </a:rPr>
                        <a:t>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Times New Roman" panose="02020603050405020304" pitchFamily="18" charset="0"/>
                          <a:cs typeface="Times New Roman" panose="02020603050405020304" pitchFamily="18" charset="0"/>
                        </a:rPr>
                        <a:t>1.60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6853800"/>
                  </a:ext>
                </a:extLst>
              </a:tr>
              <a:tr h="282135">
                <a:tc>
                  <a:txBody>
                    <a:bodyPr/>
                    <a:lstStyle/>
                    <a:p>
                      <a:r>
                        <a:rPr lang="en-US" sz="2400" dirty="0">
                          <a:latin typeface="Times New Roman" panose="02020603050405020304" pitchFamily="18" charset="0"/>
                          <a:cs typeface="Times New Roman" panose="02020603050405020304" pitchFamily="18"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Times New Roman" panose="02020603050405020304" pitchFamily="18" charset="0"/>
                          <a:cs typeface="Times New Roman" panose="02020603050405020304" pitchFamily="18" charset="0"/>
                        </a:rPr>
                        <a:t>.08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Times New Roman" panose="02020603050405020304" pitchFamily="18" charset="0"/>
                          <a:cs typeface="Times New Roman" panose="02020603050405020304" pitchFamily="18" charset="0"/>
                        </a:rPr>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Times New Roman" panose="02020603050405020304" pitchFamily="18" charset="0"/>
                          <a:cs typeface="Times New Roman" panose="02020603050405020304" pitchFamily="18" charset="0"/>
                        </a:rPr>
                        <a:t>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Times New Roman" panose="02020603050405020304" pitchFamily="18" charset="0"/>
                          <a:cs typeface="Times New Roman" panose="02020603050405020304" pitchFamily="18" charset="0"/>
                        </a:rPr>
                        <a:t>2.00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3231846"/>
                  </a:ext>
                </a:extLst>
              </a:tr>
              <a:tr h="594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Blank</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Blank</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dirty="0">
                          <a:solidFill>
                            <a:schemeClr val="bg2"/>
                          </a:solidFill>
                          <a:latin typeface="Times New Roman" panose="02020603050405020304" pitchFamily="18" charset="0"/>
                          <a:cs typeface="Times New Roman" panose="02020603050405020304" pitchFamily="18" charset="0"/>
                        </a:rPr>
                        <a:t>summation of P(x) = 2.50.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700" dirty="0">
                          <a:solidFill>
                            <a:schemeClr val="bg2"/>
                          </a:solidFill>
                          <a:latin typeface="Times New Roman" panose="02020603050405020304" pitchFamily="18" charset="0"/>
                          <a:cs typeface="Times New Roman" panose="02020603050405020304" pitchFamily="18" charset="0"/>
                        </a:rPr>
                        <a:t>summation of x squared p(x) = 7.70.</a:t>
                      </a:r>
                      <a:endParaRPr lang="en-US" sz="700" dirty="0">
                        <a:solidFill>
                          <a:schemeClr val="bg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4912070"/>
                  </a:ext>
                </a:extLst>
              </a:tr>
            </a:tbl>
          </a:graphicData>
        </a:graphic>
      </p:graphicFrame>
      <p:graphicFrame>
        <p:nvGraphicFramePr>
          <p:cNvPr id="13" name="Content Placeholder 12" descr="Image description is in table cell">
            <a:extLst>
              <a:ext uri="{FF2B5EF4-FFF2-40B4-BE49-F238E27FC236}">
                <a16:creationId xmlns:a16="http://schemas.microsoft.com/office/drawing/2014/main" id="{6BE052EB-B1EC-4CAC-8C4A-DDF3E0275903}"/>
              </a:ext>
            </a:extLst>
          </p:cNvPr>
          <p:cNvGraphicFramePr>
            <a:graphicFrameLocks noGrp="1" noChangeAspect="1"/>
          </p:cNvGraphicFramePr>
          <p:nvPr>
            <p:ph sz="quarter" idx="17"/>
          </p:nvPr>
        </p:nvGraphicFramePr>
        <p:xfrm>
          <a:off x="6042777" y="1202256"/>
          <a:ext cx="415173" cy="431141"/>
        </p:xfrm>
        <a:graphic>
          <a:graphicData uri="http://schemas.openxmlformats.org/presentationml/2006/ole">
            <mc:AlternateContent xmlns:mc="http://schemas.openxmlformats.org/markup-compatibility/2006">
              <mc:Choice xmlns:v="urn:schemas-microsoft-com:vml" Requires="v">
                <p:oleObj spid="_x0000_s12296" name="Equation" r:id="rId3" imgW="330120" imgH="342720" progId="Equation.DSMT4">
                  <p:embed/>
                </p:oleObj>
              </mc:Choice>
              <mc:Fallback>
                <p:oleObj name="Equation" r:id="rId3" imgW="330120" imgH="342720" progId="Equation.DSMT4">
                  <p:embed/>
                  <p:pic>
                    <p:nvPicPr>
                      <p:cNvPr id="13" name="Content Placeholder 12" descr="Image description is in table cell">
                        <a:extLst>
                          <a:ext uri="{FF2B5EF4-FFF2-40B4-BE49-F238E27FC236}">
                            <a16:creationId xmlns:a16="http://schemas.microsoft.com/office/drawing/2014/main" id="{6BE052EB-B1EC-4CAC-8C4A-DDF3E0275903}"/>
                          </a:ext>
                        </a:extLst>
                      </p:cNvPr>
                      <p:cNvPicPr>
                        <a:picLocks noChangeAspect="1" noChangeArrowheads="1"/>
                      </p:cNvPicPr>
                      <p:nvPr/>
                    </p:nvPicPr>
                    <p:blipFill>
                      <a:blip r:embed="rId4"/>
                      <a:srcRect/>
                      <a:stretch>
                        <a:fillRect/>
                      </a:stretch>
                    </p:blipFill>
                    <p:spPr bwMode="auto">
                      <a:xfrm>
                        <a:off x="6042777" y="1202256"/>
                        <a:ext cx="415173" cy="431141"/>
                      </a:xfrm>
                      <a:prstGeom prst="rect">
                        <a:avLst/>
                      </a:prstGeom>
                      <a:noFill/>
                    </p:spPr>
                  </p:pic>
                </p:oleObj>
              </mc:Fallback>
            </mc:AlternateContent>
          </a:graphicData>
        </a:graphic>
      </p:graphicFrame>
      <p:graphicFrame>
        <p:nvGraphicFramePr>
          <p:cNvPr id="14" name="Content Placeholder 13" descr="Image description is in table cell">
            <a:extLst>
              <a:ext uri="{FF2B5EF4-FFF2-40B4-BE49-F238E27FC236}">
                <a16:creationId xmlns:a16="http://schemas.microsoft.com/office/drawing/2014/main" id="{6BE052EB-B1EC-4CAC-8C4A-DDF3E0275903}"/>
              </a:ext>
            </a:extLst>
          </p:cNvPr>
          <p:cNvGraphicFramePr>
            <a:graphicFrameLocks noGrp="1" noChangeAspect="1"/>
          </p:cNvGraphicFramePr>
          <p:nvPr>
            <p:ph sz="quarter" idx="18"/>
          </p:nvPr>
        </p:nvGraphicFramePr>
        <p:xfrm>
          <a:off x="7439401" y="1226997"/>
          <a:ext cx="965200" cy="406400"/>
        </p:xfrm>
        <a:graphic>
          <a:graphicData uri="http://schemas.openxmlformats.org/presentationml/2006/ole">
            <mc:AlternateContent xmlns:mc="http://schemas.openxmlformats.org/markup-compatibility/2006">
              <mc:Choice xmlns:v="urn:schemas-microsoft-com:vml" Requires="v">
                <p:oleObj spid="_x0000_s12297" name="Equation" r:id="rId5" imgW="965160" imgH="406080" progId="Equation.DSMT4">
                  <p:embed/>
                </p:oleObj>
              </mc:Choice>
              <mc:Fallback>
                <p:oleObj name="Equation" r:id="rId5" imgW="965160" imgH="406080" progId="Equation.DSMT4">
                  <p:embed/>
                  <p:pic>
                    <p:nvPicPr>
                      <p:cNvPr id="14" name="Content Placeholder 13" descr="Image description is in table cell">
                        <a:extLst>
                          <a:ext uri="{FF2B5EF4-FFF2-40B4-BE49-F238E27FC236}">
                            <a16:creationId xmlns:a16="http://schemas.microsoft.com/office/drawing/2014/main" id="{6BE052EB-B1EC-4CAC-8C4A-DDF3E0275903}"/>
                          </a:ext>
                        </a:extLst>
                      </p:cNvPr>
                      <p:cNvPicPr>
                        <a:picLocks noChangeAspect="1" noChangeArrowheads="1"/>
                      </p:cNvPicPr>
                      <p:nvPr/>
                    </p:nvPicPr>
                    <p:blipFill>
                      <a:blip r:embed="rId6"/>
                      <a:srcRect/>
                      <a:stretch>
                        <a:fillRect/>
                      </a:stretch>
                    </p:blipFill>
                    <p:spPr bwMode="auto">
                      <a:xfrm>
                        <a:off x="7439401" y="1226997"/>
                        <a:ext cx="965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Content Placeholder 14" descr="Image description is in table cell">
            <a:extLst>
              <a:ext uri="{FF2B5EF4-FFF2-40B4-BE49-F238E27FC236}">
                <a16:creationId xmlns:a16="http://schemas.microsoft.com/office/drawing/2014/main" id="{5F82ABEC-D741-4F45-970E-15310ED22C69}"/>
              </a:ext>
            </a:extLst>
          </p:cNvPr>
          <p:cNvGraphicFramePr>
            <a:graphicFrameLocks noGrp="1" noChangeAspect="1"/>
          </p:cNvGraphicFramePr>
          <p:nvPr>
            <p:ph sz="quarter" idx="19"/>
          </p:nvPr>
        </p:nvGraphicFramePr>
        <p:xfrm>
          <a:off x="3141185" y="4406512"/>
          <a:ext cx="2031655" cy="460964"/>
        </p:xfrm>
        <a:graphic>
          <a:graphicData uri="http://schemas.openxmlformats.org/presentationml/2006/ole">
            <mc:AlternateContent xmlns:mc="http://schemas.openxmlformats.org/markup-compatibility/2006">
              <mc:Choice xmlns:v="urn:schemas-microsoft-com:vml" Requires="v">
                <p:oleObj spid="_x0000_s12298" name="Equation" r:id="rId7" imgW="1511280" imgH="342720" progId="Equation.DSMT4">
                  <p:embed/>
                </p:oleObj>
              </mc:Choice>
              <mc:Fallback>
                <p:oleObj name="Equation" r:id="rId7" imgW="1511280" imgH="342720" progId="Equation.DSMT4">
                  <p:embed/>
                  <p:pic>
                    <p:nvPicPr>
                      <p:cNvPr id="15" name="Content Placeholder 14" descr="Image description is in table cell">
                        <a:extLst>
                          <a:ext uri="{FF2B5EF4-FFF2-40B4-BE49-F238E27FC236}">
                            <a16:creationId xmlns:a16="http://schemas.microsoft.com/office/drawing/2014/main" id="{5F82ABEC-D741-4F45-970E-15310ED22C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1185" y="4406512"/>
                        <a:ext cx="2031655" cy="4609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Content Placeholder 15" descr="Image description is in table cell">
            <a:extLst>
              <a:ext uri="{FF2B5EF4-FFF2-40B4-BE49-F238E27FC236}">
                <a16:creationId xmlns:a16="http://schemas.microsoft.com/office/drawing/2014/main" id="{6445CCC3-4941-48F3-93C2-7EB3FFC6F0A8}"/>
              </a:ext>
            </a:extLst>
          </p:cNvPr>
          <p:cNvGraphicFramePr>
            <a:graphicFrameLocks noGrp="1" noChangeAspect="1"/>
          </p:cNvGraphicFramePr>
          <p:nvPr>
            <p:ph sz="quarter" idx="20"/>
          </p:nvPr>
        </p:nvGraphicFramePr>
        <p:xfrm>
          <a:off x="6622144" y="4421863"/>
          <a:ext cx="2189920" cy="482817"/>
        </p:xfrm>
        <a:graphic>
          <a:graphicData uri="http://schemas.openxmlformats.org/presentationml/2006/ole">
            <mc:AlternateContent xmlns:mc="http://schemas.openxmlformats.org/markup-compatibility/2006">
              <mc:Choice xmlns:v="urn:schemas-microsoft-com:vml" Requires="v">
                <p:oleObj spid="_x0000_s12299" name="Equation" r:id="rId9" imgW="1612800" imgH="355320" progId="Equation.DSMT4">
                  <p:embed/>
                </p:oleObj>
              </mc:Choice>
              <mc:Fallback>
                <p:oleObj name="Equation" r:id="rId9" imgW="1612800" imgH="355320" progId="Equation.DSMT4">
                  <p:embed/>
                  <p:pic>
                    <p:nvPicPr>
                      <p:cNvPr id="16" name="Content Placeholder 15" descr="Image description is in table cell">
                        <a:extLst>
                          <a:ext uri="{FF2B5EF4-FFF2-40B4-BE49-F238E27FC236}">
                            <a16:creationId xmlns:a16="http://schemas.microsoft.com/office/drawing/2014/main" id="{6445CCC3-4941-48F3-93C2-7EB3FFC6F0A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2144" y="4421863"/>
                        <a:ext cx="2189920" cy="4828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0"/>
          </p:nvPr>
        </p:nvSpPr>
        <p:spPr/>
        <p:txBody>
          <a:bodyPr/>
          <a:lstStyle/>
          <a:p>
            <a:fld id="{67B19427-F580-D146-B60E-4CADEE75497F}" type="slidenum">
              <a:rPr lang="en-US" smtClean="0"/>
              <a:pPr/>
              <a:t>25</a:t>
            </a:fld>
            <a:endParaRPr lang="en-US" dirty="0"/>
          </a:p>
        </p:txBody>
      </p:sp>
      <p:graphicFrame>
        <p:nvGraphicFramePr>
          <p:cNvPr id="10" name="Content Placeholder 10" descr="mu = summation of x p(x)  = 2.50 defective computer parts in 400">
            <a:extLst>
              <a:ext uri="{FF2B5EF4-FFF2-40B4-BE49-F238E27FC236}">
                <a16:creationId xmlns:a16="http://schemas.microsoft.com/office/drawing/2014/main" id="{0AA1D03B-E710-ED4A-9D7E-2060BBDFBB7B}"/>
              </a:ext>
            </a:extLst>
          </p:cNvPr>
          <p:cNvGraphicFramePr>
            <a:graphicFrameLocks noChangeAspect="1"/>
          </p:cNvGraphicFramePr>
          <p:nvPr/>
        </p:nvGraphicFramePr>
        <p:xfrm>
          <a:off x="831116" y="5015382"/>
          <a:ext cx="7710962" cy="552244"/>
        </p:xfrm>
        <a:graphic>
          <a:graphicData uri="http://schemas.openxmlformats.org/presentationml/2006/ole">
            <mc:AlternateContent xmlns:mc="http://schemas.openxmlformats.org/markup-compatibility/2006">
              <mc:Choice xmlns:v="urn:schemas-microsoft-com:vml" Requires="v">
                <p:oleObj spid="_x0000_s12300" name="Equation" r:id="rId11" imgW="4787640" imgH="342720" progId="Equation.DSMT4">
                  <p:embed/>
                </p:oleObj>
              </mc:Choice>
              <mc:Fallback>
                <p:oleObj name="Equation" r:id="rId11" imgW="4787640" imgH="342720" progId="Equation.DSMT4">
                  <p:embed/>
                  <p:pic>
                    <p:nvPicPr>
                      <p:cNvPr id="10" name="Content Placeholder 10" descr="mu = summation of x p(x)  = 2.50 defective computer parts in 400">
                        <a:extLst>
                          <a:ext uri="{FF2B5EF4-FFF2-40B4-BE49-F238E27FC236}">
                            <a16:creationId xmlns:a16="http://schemas.microsoft.com/office/drawing/2014/main" id="{0AA1D03B-E710-ED4A-9D7E-2060BBDFBB7B}"/>
                          </a:ext>
                        </a:extLst>
                      </p:cNvPr>
                      <p:cNvPicPr>
                        <a:picLocks noChangeAspect="1" noChangeArrowheads="1"/>
                      </p:cNvPicPr>
                      <p:nvPr/>
                    </p:nvPicPr>
                    <p:blipFill>
                      <a:blip r:embed="rId12"/>
                      <a:srcRect/>
                      <a:stretch>
                        <a:fillRect/>
                      </a:stretch>
                    </p:blipFill>
                    <p:spPr bwMode="auto">
                      <a:xfrm>
                        <a:off x="831116" y="5015382"/>
                        <a:ext cx="7710962" cy="552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Content Placeholder 12" descr="sigma = the square root of start expression summation x squared p(x)  minus mu squared end expression =  the square root of start expression 7.70 minus left parenthesis 2.50 right parenthesis squared end expression = the square root of start expression 1.45 end expression = 1.204 defective computer parts">
            <a:extLst>
              <a:ext uri="{FF2B5EF4-FFF2-40B4-BE49-F238E27FC236}">
                <a16:creationId xmlns:a16="http://schemas.microsoft.com/office/drawing/2014/main" id="{93D6B72F-0FD7-5347-8021-9ADEBD26536E}"/>
              </a:ext>
            </a:extLst>
          </p:cNvPr>
          <p:cNvGraphicFramePr>
            <a:graphicFrameLocks noChangeAspect="1"/>
          </p:cNvGraphicFramePr>
          <p:nvPr/>
        </p:nvGraphicFramePr>
        <p:xfrm>
          <a:off x="588267" y="5533857"/>
          <a:ext cx="7405765" cy="1296009"/>
        </p:xfrm>
        <a:graphic>
          <a:graphicData uri="http://schemas.openxmlformats.org/presentationml/2006/ole">
            <mc:AlternateContent xmlns:mc="http://schemas.openxmlformats.org/markup-compatibility/2006">
              <mc:Choice xmlns:v="urn:schemas-microsoft-com:vml" Requires="v">
                <p:oleObj spid="_x0000_s12301" name="Equation" r:id="rId13" imgW="4572000" imgH="799920" progId="Equation.DSMT4">
                  <p:embed/>
                </p:oleObj>
              </mc:Choice>
              <mc:Fallback>
                <p:oleObj name="Equation" r:id="rId13" imgW="4572000" imgH="799920" progId="Equation.DSMT4">
                  <p:embed/>
                  <p:pic>
                    <p:nvPicPr>
                      <p:cNvPr id="11" name="Content Placeholder 12" descr="sigma = the square root of start expression summation x squared p(x)  minus mu squared end expression =  the square root of start expression 7.70 minus left parenthesis 2.50 right parenthesis squared end expression = the square root of start expression 1.45 end expression = 1.204 defective computer parts">
                        <a:extLst>
                          <a:ext uri="{FF2B5EF4-FFF2-40B4-BE49-F238E27FC236}">
                            <a16:creationId xmlns:a16="http://schemas.microsoft.com/office/drawing/2014/main" id="{93D6B72F-0FD7-5347-8021-9ADEBD26536E}"/>
                          </a:ext>
                        </a:extLst>
                      </p:cNvPr>
                      <p:cNvPicPr>
                        <a:picLocks noChangeAspect="1" noChangeArrowheads="1"/>
                      </p:cNvPicPr>
                      <p:nvPr/>
                    </p:nvPicPr>
                    <p:blipFill>
                      <a:blip r:embed="rId14"/>
                      <a:srcRect/>
                      <a:stretch>
                        <a:fillRect/>
                      </a:stretch>
                    </p:blipFill>
                    <p:spPr bwMode="auto">
                      <a:xfrm>
                        <a:off x="588267" y="5533857"/>
                        <a:ext cx="7405765" cy="12960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363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9655171-B84C-C642-A853-33BEB1C25AD5}"/>
              </a:ext>
            </a:extLst>
          </p:cNvPr>
          <p:cNvSpPr>
            <a:spLocks noGrp="1"/>
          </p:cNvSpPr>
          <p:nvPr>
            <p:ph type="title"/>
          </p:nvPr>
        </p:nvSpPr>
        <p:spPr/>
        <p:txBody>
          <a:bodyPr/>
          <a:lstStyle/>
          <a:p>
            <a:r>
              <a:rPr lang="en-US" dirty="0"/>
              <a:t>Using Excel for 𝜎</a:t>
            </a:r>
          </a:p>
        </p:txBody>
      </p:sp>
      <p:sp>
        <p:nvSpPr>
          <p:cNvPr id="8" name="Slide Number Placeholder 7">
            <a:extLst>
              <a:ext uri="{FF2B5EF4-FFF2-40B4-BE49-F238E27FC236}">
                <a16:creationId xmlns:a16="http://schemas.microsoft.com/office/drawing/2014/main" id="{B106AFA1-C0BC-894E-8948-C870D0B01F86}"/>
              </a:ext>
            </a:extLst>
          </p:cNvPr>
          <p:cNvSpPr>
            <a:spLocks noGrp="1"/>
          </p:cNvSpPr>
          <p:nvPr>
            <p:ph type="sldNum" sz="quarter" idx="10"/>
          </p:nvPr>
        </p:nvSpPr>
        <p:spPr/>
        <p:txBody>
          <a:bodyPr/>
          <a:lstStyle/>
          <a:p>
            <a:fld id="{67B19427-F580-D146-B60E-4CADEE75497F}" type="slidenum">
              <a:rPr lang="en-US" smtClean="0"/>
              <a:pPr/>
              <a:t>26</a:t>
            </a:fld>
            <a:endParaRPr lang="en-US" dirty="0"/>
          </a:p>
        </p:txBody>
      </p:sp>
      <p:graphicFrame>
        <p:nvGraphicFramePr>
          <p:cNvPr id="12" name="Object 11">
            <a:extLst>
              <a:ext uri="{FF2B5EF4-FFF2-40B4-BE49-F238E27FC236}">
                <a16:creationId xmlns:a16="http://schemas.microsoft.com/office/drawing/2014/main" id="{159B0181-0C33-0B40-9194-DB9E2A82DF3D}"/>
              </a:ext>
            </a:extLst>
          </p:cNvPr>
          <p:cNvGraphicFramePr>
            <a:graphicFrameLocks noChangeAspect="1"/>
          </p:cNvGraphicFramePr>
          <p:nvPr/>
        </p:nvGraphicFramePr>
        <p:xfrm>
          <a:off x="549565" y="1620982"/>
          <a:ext cx="7345693" cy="3360580"/>
        </p:xfrm>
        <a:graphic>
          <a:graphicData uri="http://schemas.openxmlformats.org/presentationml/2006/ole">
            <mc:AlternateContent xmlns:mc="http://schemas.openxmlformats.org/markup-compatibility/2006">
              <mc:Choice xmlns:v="urn:schemas-microsoft-com:vml" Requires="v">
                <p:oleObj spid="_x0000_s13315" name="Worksheet" r:id="rId3" imgW="3136900" imgH="1435100" progId="Excel.Sheet.12">
                  <p:embed/>
                </p:oleObj>
              </mc:Choice>
              <mc:Fallback>
                <p:oleObj name="Worksheet" r:id="rId3" imgW="3136900" imgH="1435100" progId="Excel.Sheet.12">
                  <p:embed/>
                  <p:pic>
                    <p:nvPicPr>
                      <p:cNvPr id="12" name="Object 11">
                        <a:extLst>
                          <a:ext uri="{FF2B5EF4-FFF2-40B4-BE49-F238E27FC236}">
                            <a16:creationId xmlns:a16="http://schemas.microsoft.com/office/drawing/2014/main" id="{159B0181-0C33-0B40-9194-DB9E2A82DF3D}"/>
                          </a:ext>
                        </a:extLst>
                      </p:cNvPr>
                      <p:cNvPicPr/>
                      <p:nvPr/>
                    </p:nvPicPr>
                    <p:blipFill>
                      <a:blip r:embed="rId4"/>
                      <a:stretch>
                        <a:fillRect/>
                      </a:stretch>
                    </p:blipFill>
                    <p:spPr>
                      <a:xfrm>
                        <a:off x="549565" y="1620982"/>
                        <a:ext cx="7345693" cy="3360580"/>
                      </a:xfrm>
                      <a:prstGeom prst="rect">
                        <a:avLst/>
                      </a:prstGeom>
                    </p:spPr>
                  </p:pic>
                </p:oleObj>
              </mc:Fallback>
            </mc:AlternateContent>
          </a:graphicData>
        </a:graphic>
      </p:graphicFrame>
    </p:spTree>
    <p:extLst>
      <p:ext uri="{BB962C8B-B14F-4D97-AF65-F5344CB8AC3E}">
        <p14:creationId xmlns:p14="http://schemas.microsoft.com/office/powerpoint/2010/main" val="308841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05A69-F65D-44FD-A99C-5CD199F48337}"/>
              </a:ext>
            </a:extLst>
          </p:cNvPr>
          <p:cNvSpPr>
            <a:spLocks noGrp="1"/>
          </p:cNvSpPr>
          <p:nvPr>
            <p:ph type="title"/>
          </p:nvPr>
        </p:nvSpPr>
        <p:spPr>
          <a:xfrm>
            <a:off x="304800" y="457200"/>
            <a:ext cx="8534400" cy="838199"/>
          </a:xfrm>
        </p:spPr>
        <p:txBody>
          <a:bodyPr>
            <a:normAutofit fontScale="90000"/>
          </a:bodyPr>
          <a:lstStyle/>
          <a:p>
            <a:r>
              <a:rPr lang="en-GB" dirty="0"/>
              <a:t>Interpretation of the Standard Deviation</a:t>
            </a:r>
            <a:endParaRPr lang="en-US" dirty="0"/>
          </a:p>
        </p:txBody>
      </p:sp>
      <p:sp>
        <p:nvSpPr>
          <p:cNvPr id="3" name="Content Placeholder 2">
            <a:extLst>
              <a:ext uri="{FF2B5EF4-FFF2-40B4-BE49-F238E27FC236}">
                <a16:creationId xmlns:a16="http://schemas.microsoft.com/office/drawing/2014/main" id="{EC19C9A7-F83F-423C-A909-BD5FE3AB6E1B}"/>
              </a:ext>
            </a:extLst>
          </p:cNvPr>
          <p:cNvSpPr>
            <a:spLocks noGrp="1"/>
          </p:cNvSpPr>
          <p:nvPr>
            <p:ph sz="quarter" idx="16"/>
          </p:nvPr>
        </p:nvSpPr>
        <p:spPr>
          <a:xfrm>
            <a:off x="76200" y="1066800"/>
            <a:ext cx="8915400" cy="5334000"/>
          </a:xfrm>
        </p:spPr>
        <p:txBody>
          <a:bodyPr/>
          <a:lstStyle/>
          <a:p>
            <a:r>
              <a:rPr lang="en-GB" dirty="0">
                <a:latin typeface="Times New Roman" panose="02020603050405020304" pitchFamily="18" charset="0"/>
                <a:cs typeface="Times New Roman" panose="02020603050405020304" pitchFamily="18" charset="0"/>
              </a:rPr>
              <a:t>The standard deviation of a discrete random variable can be interpreted and used the same way as the standard deviation of a data set that we learned about as part of our study of descriptive statistics.</a:t>
            </a:r>
          </a:p>
          <a:p>
            <a:r>
              <a:rPr lang="en-GB" dirty="0">
                <a:latin typeface="Times New Roman" panose="02020603050405020304" pitchFamily="18" charset="0"/>
                <a:cs typeface="Times New Roman" panose="02020603050405020304" pitchFamily="18" charset="0"/>
              </a:rPr>
              <a:t>For the computer part example</a:t>
            </a:r>
          </a:p>
          <a:p>
            <a:pPr marL="687388" lvl="1" indent="-458788">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among a shipment of 500 parts, 2.5 on average will be defective;</a:t>
            </a:r>
          </a:p>
          <a:p>
            <a:pPr marL="687388" lvl="1" indent="-458788">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the actual numbers of defective parts will differ from this 2.5 by a little less than 1.2 on average.</a:t>
            </a:r>
          </a:p>
          <a:p>
            <a:r>
              <a:rPr lang="en-GB" sz="2400" dirty="0">
                <a:latin typeface="Times New Roman" panose="02020603050405020304" pitchFamily="18" charset="0"/>
                <a:cs typeface="Times New Roman" panose="02020603050405020304" pitchFamily="18" charset="0"/>
              </a:rPr>
              <a:t>If the number of defective parts is more than 2.5, then on average, it will be at 2.5 + 1.2 = 3.7.</a:t>
            </a:r>
          </a:p>
          <a:p>
            <a:r>
              <a:rPr lang="en-GB" sz="2400" dirty="0">
                <a:latin typeface="Times New Roman" panose="02020603050405020304" pitchFamily="18" charset="0"/>
                <a:cs typeface="Times New Roman" panose="02020603050405020304" pitchFamily="18" charset="0"/>
              </a:rPr>
              <a:t>If the number of defective parts is less than 2.5, then on average, it will be at 2.5 - 1.2 = 1.3.</a:t>
            </a: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			1.3	   2.5	       3.7</a:t>
            </a:r>
          </a:p>
          <a:p>
            <a:r>
              <a:rPr lang="en-GB"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1.2</a:t>
            </a:r>
            <a:r>
              <a:rPr lang="en-GB"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1.2</a:t>
            </a:r>
          </a:p>
        </p:txBody>
      </p:sp>
      <p:sp>
        <p:nvSpPr>
          <p:cNvPr id="4" name="Slide Number Placeholder 3">
            <a:extLst>
              <a:ext uri="{FF2B5EF4-FFF2-40B4-BE49-F238E27FC236}">
                <a16:creationId xmlns:a16="http://schemas.microsoft.com/office/drawing/2014/main" id="{1C3A33CD-55D0-4F07-810B-5EA1B5773466}"/>
              </a:ext>
            </a:extLst>
          </p:cNvPr>
          <p:cNvSpPr>
            <a:spLocks noGrp="1"/>
          </p:cNvSpPr>
          <p:nvPr>
            <p:ph type="sldNum" sz="quarter" idx="10"/>
          </p:nvPr>
        </p:nvSpPr>
        <p:spPr/>
        <p:txBody>
          <a:bodyPr/>
          <a:lstStyle/>
          <a:p>
            <a:fld id="{67B19427-F580-D146-B60E-4CADEE75497F}" type="slidenum">
              <a:rPr lang="en-US" smtClean="0"/>
              <a:pPr/>
              <a:t>27</a:t>
            </a:fld>
            <a:endParaRPr lang="en-US" dirty="0"/>
          </a:p>
        </p:txBody>
      </p:sp>
      <p:cxnSp>
        <p:nvCxnSpPr>
          <p:cNvPr id="7" name="Straight Arrow Connector 6">
            <a:extLst>
              <a:ext uri="{FF2B5EF4-FFF2-40B4-BE49-F238E27FC236}">
                <a16:creationId xmlns:a16="http://schemas.microsoft.com/office/drawing/2014/main" id="{648D02BD-A59C-6A4B-A297-FD9F71A67911}"/>
              </a:ext>
            </a:extLst>
          </p:cNvPr>
          <p:cNvCxnSpPr/>
          <p:nvPr/>
        </p:nvCxnSpPr>
        <p:spPr>
          <a:xfrm>
            <a:off x="1600200" y="6356350"/>
            <a:ext cx="54102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D0563D1-1351-0F4C-B2AA-427138297D89}"/>
              </a:ext>
            </a:extLst>
          </p:cNvPr>
          <p:cNvCxnSpPr>
            <a:cxnSpLocks/>
          </p:cNvCxnSpPr>
          <p:nvPr/>
        </p:nvCxnSpPr>
        <p:spPr>
          <a:xfrm>
            <a:off x="4343400" y="6508750"/>
            <a:ext cx="1143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339850C-113E-6046-AA75-2D733C474DC5}"/>
              </a:ext>
            </a:extLst>
          </p:cNvPr>
          <p:cNvCxnSpPr>
            <a:cxnSpLocks/>
          </p:cNvCxnSpPr>
          <p:nvPr/>
        </p:nvCxnSpPr>
        <p:spPr>
          <a:xfrm>
            <a:off x="3200400" y="6508750"/>
            <a:ext cx="1143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97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92E94-76FC-406D-8C49-96C33547D757}"/>
              </a:ext>
            </a:extLst>
          </p:cNvPr>
          <p:cNvSpPr>
            <a:spLocks noGrp="1"/>
          </p:cNvSpPr>
          <p:nvPr>
            <p:ph sz="quarter" idx="16"/>
          </p:nvPr>
        </p:nvSpPr>
        <p:spPr>
          <a:xfrm>
            <a:off x="-18391" y="492186"/>
            <a:ext cx="9144000" cy="6365814"/>
          </a:xfrm>
        </p:spPr>
        <p:txBody>
          <a:bodyPr/>
          <a:lstStyle/>
          <a:p>
            <a:r>
              <a:rPr lang="en-US" dirty="0"/>
              <a:t>Recall Probability </a:t>
            </a:r>
            <a:r>
              <a:rPr lang="en-US" dirty="0" err="1"/>
              <a:t>Dist</a:t>
            </a:r>
            <a:r>
              <a:rPr lang="en-US" dirty="0"/>
              <a:t> for # of Vehicles Owned by Families</a:t>
            </a:r>
          </a:p>
          <a:p>
            <a:endParaRPr lang="en-US" dirty="0"/>
          </a:p>
          <a:p>
            <a:endParaRPr lang="en-US" dirty="0"/>
          </a:p>
          <a:p>
            <a:endParaRPr lang="en-US" dirty="0"/>
          </a:p>
          <a:p>
            <a:endParaRPr lang="en-US" dirty="0"/>
          </a:p>
          <a:p>
            <a:endParaRPr lang="en-US" dirty="0"/>
          </a:p>
          <a:p>
            <a:endParaRPr lang="en-US" sz="3600" dirty="0"/>
          </a:p>
          <a:p>
            <a:r>
              <a:rPr lang="en-US" sz="2400" dirty="0"/>
              <a:t>Let’s use TI84 to find </a:t>
            </a:r>
            <a:r>
              <a:rPr lang="el-GR" sz="2400" dirty="0"/>
              <a:t>σ </a:t>
            </a:r>
            <a:r>
              <a:rPr lang="en-US" sz="2400" dirty="0"/>
              <a:t>= SD[X].</a:t>
            </a:r>
          </a:p>
          <a:p>
            <a:r>
              <a:rPr lang="en-US" sz="2400" dirty="0"/>
              <a:t>Recall µ= 2.14.</a:t>
            </a:r>
          </a:p>
          <a:p>
            <a:r>
              <a:rPr lang="en-US" sz="2400" dirty="0"/>
              <a:t>It turns out that the calculator</a:t>
            </a:r>
          </a:p>
          <a:p>
            <a:r>
              <a:rPr lang="en-US" sz="2400" dirty="0"/>
              <a:t>has already found </a:t>
            </a:r>
            <a:r>
              <a:rPr lang="el-GR" sz="2400" dirty="0"/>
              <a:t>σ</a:t>
            </a:r>
            <a:r>
              <a:rPr lang="en-US" sz="2400" dirty="0"/>
              <a:t> from what we did before.</a:t>
            </a:r>
          </a:p>
          <a:p>
            <a:r>
              <a:rPr lang="en-US" sz="2400" b="1" dirty="0"/>
              <a:t>Interpretation</a:t>
            </a:r>
            <a:r>
              <a:rPr lang="en-US" sz="2400" dirty="0"/>
              <a:t>: a random family’s vehicle ownership will be on average about 0.9 units from the mean of 2.1.</a:t>
            </a:r>
          </a:p>
        </p:txBody>
      </p:sp>
      <p:graphicFrame>
        <p:nvGraphicFramePr>
          <p:cNvPr id="10" name="Content Placeholder 9" descr="Table is accessible to screenreaders">
            <a:extLst>
              <a:ext uri="{FF2B5EF4-FFF2-40B4-BE49-F238E27FC236}">
                <a16:creationId xmlns:a16="http://schemas.microsoft.com/office/drawing/2014/main" id="{5B70A528-EB88-46AD-A2A6-10A469B4986C}"/>
              </a:ext>
            </a:extLst>
          </p:cNvPr>
          <p:cNvGraphicFramePr>
            <a:graphicFrameLocks noGrp="1"/>
          </p:cNvGraphicFramePr>
          <p:nvPr>
            <p:ph sz="quarter" idx="17"/>
          </p:nvPr>
        </p:nvGraphicFramePr>
        <p:xfrm>
          <a:off x="143533" y="1054880"/>
          <a:ext cx="4276677" cy="3078480"/>
        </p:xfrm>
        <a:graphic>
          <a:graphicData uri="http://schemas.openxmlformats.org/drawingml/2006/table">
            <a:tbl>
              <a:tblPr firstRow="1" bandRow="1">
                <a:tableStyleId>{2D5ABB26-0587-4C30-8999-92F81FD0307C}</a:tableStyleId>
              </a:tblPr>
              <a:tblGrid>
                <a:gridCol w="2606987">
                  <a:extLst>
                    <a:ext uri="{9D8B030D-6E8A-4147-A177-3AD203B41FA5}">
                      <a16:colId xmlns:a16="http://schemas.microsoft.com/office/drawing/2014/main" val="2544904701"/>
                    </a:ext>
                  </a:extLst>
                </a:gridCol>
                <a:gridCol w="1669690">
                  <a:extLst>
                    <a:ext uri="{9D8B030D-6E8A-4147-A177-3AD203B41FA5}">
                      <a16:colId xmlns:a16="http://schemas.microsoft.com/office/drawing/2014/main" val="843216392"/>
                    </a:ext>
                  </a:extLst>
                </a:gridCol>
              </a:tblGrid>
              <a:tr h="629371">
                <a:tc>
                  <a:txBody>
                    <a:bodyPr/>
                    <a:lstStyle/>
                    <a:p>
                      <a:r>
                        <a:rPr lang="en-US" sz="2000" b="1" dirty="0">
                          <a:solidFill>
                            <a:schemeClr val="bg1"/>
                          </a:solidFill>
                          <a:latin typeface="Times New Roman" panose="02020603050405020304" pitchFamily="18" charset="0"/>
                          <a:cs typeface="Times New Roman" panose="02020603050405020304" pitchFamily="18" charset="0"/>
                        </a:rPr>
                        <a:t># of Vehicles Owned </a:t>
                      </a:r>
                    </a:p>
                    <a:p>
                      <a:pPr algn="ctr"/>
                      <a:r>
                        <a:rPr lang="en-US" sz="2000" b="1" i="1" dirty="0">
                          <a:solidFill>
                            <a:schemeClr val="bg1"/>
                          </a:solidFill>
                          <a:latin typeface="Times New Roman" panose="02020603050405020304" pitchFamily="18" charset="0"/>
                          <a:cs typeface="Times New Roman" panose="02020603050405020304" pitchFamily="18" charset="0"/>
                        </a:rPr>
                        <a:t>x</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b="1" dirty="0">
                          <a:solidFill>
                            <a:schemeClr val="bg1"/>
                          </a:solidFill>
                          <a:latin typeface="Times New Roman" panose="02020603050405020304" pitchFamily="18" charset="0"/>
                          <a:cs typeface="Times New Roman" panose="02020603050405020304" pitchFamily="18" charset="0"/>
                        </a:rPr>
                        <a:t>Probability</a:t>
                      </a:r>
                    </a:p>
                    <a:p>
                      <a:pPr algn="ctr"/>
                      <a:r>
                        <a:rPr lang="en-US" sz="2000" b="1" i="1" dirty="0">
                          <a:solidFill>
                            <a:schemeClr val="bg1"/>
                          </a:solidFill>
                          <a:latin typeface="Times New Roman" panose="02020603050405020304" pitchFamily="18" charset="0"/>
                          <a:cs typeface="Times New Roman" panose="02020603050405020304" pitchFamily="18" charset="0"/>
                        </a:rPr>
                        <a:t>P</a:t>
                      </a:r>
                      <a:r>
                        <a:rPr lang="en-US" sz="2000" b="1" i="0" dirty="0">
                          <a:solidFill>
                            <a:schemeClr val="bg1"/>
                          </a:solidFill>
                          <a:latin typeface="Times New Roman" panose="02020603050405020304" pitchFamily="18" charset="0"/>
                          <a:cs typeface="Times New Roman" panose="02020603050405020304" pitchFamily="18" charset="0"/>
                        </a:rPr>
                        <a:t>(</a:t>
                      </a:r>
                      <a:r>
                        <a:rPr lang="en-US" sz="2000" b="1" i="1" dirty="0">
                          <a:solidFill>
                            <a:schemeClr val="bg1"/>
                          </a:solidFill>
                          <a:latin typeface="Times New Roman" panose="02020603050405020304" pitchFamily="18" charset="0"/>
                          <a:cs typeface="Times New Roman" panose="02020603050405020304" pitchFamily="18" charset="0"/>
                        </a:rPr>
                        <a:t>x</a:t>
                      </a:r>
                      <a:r>
                        <a:rPr lang="en-US" sz="2000" b="1" i="0" dirty="0">
                          <a:solidFill>
                            <a:schemeClr val="bg1"/>
                          </a:solidFill>
                          <a:latin typeface="Times New Roman" panose="02020603050405020304" pitchFamily="18" charset="0"/>
                          <a:cs typeface="Times New Roman" panose="02020603050405020304" pitchFamily="18" charset="0"/>
                        </a:rPr>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823521916"/>
                  </a:ext>
                </a:extLst>
              </a:tr>
              <a:tr h="355731">
                <a:tc>
                  <a:txBody>
                    <a:bodyPr/>
                    <a:lstStyle/>
                    <a:p>
                      <a:pPr algn="ctr"/>
                      <a:r>
                        <a:rPr lang="en-US" sz="2000" dirty="0">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olid"/>
                      <a:round/>
                      <a:headEnd type="none" w="med" len="med"/>
                      <a:tailEnd type="none" w="med" len="med"/>
                    </a:lnT>
                  </a:tcPr>
                </a:tc>
                <a:tc>
                  <a:txBody>
                    <a:bodyPr/>
                    <a:lstStyle/>
                    <a:p>
                      <a:pPr algn="ctr"/>
                      <a:r>
                        <a:rPr lang="en-US" sz="2000" dirty="0">
                          <a:latin typeface="Times New Roman" panose="02020603050405020304" pitchFamily="18" charset="0"/>
                          <a:cs typeface="Times New Roman" panose="02020603050405020304" pitchFamily="18" charset="0"/>
                        </a:rPr>
                        <a:t>.015</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30687490"/>
                  </a:ext>
                </a:extLst>
              </a:tr>
              <a:tr h="355731">
                <a:tc>
                  <a:txBody>
                    <a:bodyPr/>
                    <a:lstStyle/>
                    <a:p>
                      <a:pPr algn="ctr"/>
                      <a:r>
                        <a:rPr lang="en-US" sz="2000" dirty="0">
                          <a:latin typeface="Times New Roman" panose="02020603050405020304" pitchFamily="18" charset="0"/>
                          <a:cs typeface="Times New Roman" panose="02020603050405020304" pitchFamily="18" charset="0"/>
                        </a:rPr>
                        <a:t>1</a:t>
                      </a:r>
                    </a:p>
                  </a:txBody>
                  <a:tcPr/>
                </a:tc>
                <a:tc>
                  <a:txBody>
                    <a:bodyPr/>
                    <a:lstStyle/>
                    <a:p>
                      <a:pPr algn="ctr"/>
                      <a:r>
                        <a:rPr lang="en-US" sz="2000" dirty="0">
                          <a:latin typeface="Times New Roman" panose="02020603050405020304" pitchFamily="18" charset="0"/>
                          <a:cs typeface="Times New Roman" panose="02020603050405020304" pitchFamily="18" charset="0"/>
                        </a:rPr>
                        <a:t>.235</a:t>
                      </a:r>
                    </a:p>
                  </a:txBody>
                  <a:tcPr/>
                </a:tc>
                <a:extLst>
                  <a:ext uri="{0D108BD9-81ED-4DB2-BD59-A6C34878D82A}">
                    <a16:rowId xmlns:a16="http://schemas.microsoft.com/office/drawing/2014/main" val="1316037072"/>
                  </a:ext>
                </a:extLst>
              </a:tr>
              <a:tr h="355731">
                <a:tc>
                  <a:txBody>
                    <a:bodyPr/>
                    <a:lstStyle/>
                    <a:p>
                      <a:pPr algn="ctr"/>
                      <a:r>
                        <a:rPr lang="en-US" sz="2000" dirty="0">
                          <a:latin typeface="Times New Roman" panose="02020603050405020304" pitchFamily="18" charset="0"/>
                          <a:cs typeface="Times New Roman" panose="02020603050405020304" pitchFamily="18" charset="0"/>
                        </a:rPr>
                        <a:t>2</a:t>
                      </a:r>
                    </a:p>
                  </a:txBody>
                  <a:tcPr/>
                </a:tc>
                <a:tc>
                  <a:txBody>
                    <a:bodyPr/>
                    <a:lstStyle/>
                    <a:p>
                      <a:pPr algn="ctr"/>
                      <a:r>
                        <a:rPr lang="en-US" sz="2000" dirty="0">
                          <a:latin typeface="Times New Roman" panose="02020603050405020304" pitchFamily="18" charset="0"/>
                          <a:cs typeface="Times New Roman" panose="02020603050405020304" pitchFamily="18" charset="0"/>
                        </a:rPr>
                        <a:t>.425</a:t>
                      </a:r>
                    </a:p>
                  </a:txBody>
                  <a:tcPr/>
                </a:tc>
                <a:extLst>
                  <a:ext uri="{0D108BD9-81ED-4DB2-BD59-A6C34878D82A}">
                    <a16:rowId xmlns:a16="http://schemas.microsoft.com/office/drawing/2014/main" val="2611710998"/>
                  </a:ext>
                </a:extLst>
              </a:tr>
              <a:tr h="355731">
                <a:tc>
                  <a:txBody>
                    <a:bodyPr/>
                    <a:lstStyle/>
                    <a:p>
                      <a:pPr algn="ctr"/>
                      <a:r>
                        <a:rPr lang="en-US" sz="2000" dirty="0">
                          <a:latin typeface="Times New Roman" panose="02020603050405020304" pitchFamily="18" charset="0"/>
                          <a:cs typeface="Times New Roman" panose="02020603050405020304" pitchFamily="18" charset="0"/>
                        </a:rPr>
                        <a:t>3</a:t>
                      </a:r>
                    </a:p>
                  </a:txBody>
                  <a:tcPr/>
                </a:tc>
                <a:tc>
                  <a:txBody>
                    <a:bodyPr/>
                    <a:lstStyle/>
                    <a:p>
                      <a:pPr algn="ctr"/>
                      <a:r>
                        <a:rPr lang="en-US" sz="2000" dirty="0">
                          <a:latin typeface="Times New Roman" panose="02020603050405020304" pitchFamily="18" charset="0"/>
                          <a:cs typeface="Times New Roman" panose="02020603050405020304" pitchFamily="18" charset="0"/>
                        </a:rPr>
                        <a:t>.245</a:t>
                      </a:r>
                    </a:p>
                  </a:txBody>
                  <a:tcPr/>
                </a:tc>
                <a:extLst>
                  <a:ext uri="{0D108BD9-81ED-4DB2-BD59-A6C34878D82A}">
                    <a16:rowId xmlns:a16="http://schemas.microsoft.com/office/drawing/2014/main" val="3395314241"/>
                  </a:ext>
                </a:extLst>
              </a:tr>
              <a:tr h="355731">
                <a:tc>
                  <a:txBody>
                    <a:bodyPr/>
                    <a:lstStyle/>
                    <a:p>
                      <a:pPr algn="ctr"/>
                      <a:r>
                        <a:rPr lang="en-US" sz="2000" dirty="0">
                          <a:latin typeface="Times New Roman" panose="02020603050405020304" pitchFamily="18" charset="0"/>
                          <a:cs typeface="Times New Roman" panose="02020603050405020304" pitchFamily="18" charset="0"/>
                        </a:rPr>
                        <a:t>4</a:t>
                      </a:r>
                    </a:p>
                  </a:txBody>
                  <a:tcPr>
                    <a:lnB w="12700" cap="flat" cmpd="sng" algn="ctr">
                      <a:solidFill>
                        <a:schemeClr val="tx1"/>
                      </a:solidFill>
                      <a:prstDash val="solid"/>
                      <a:round/>
                      <a:headEnd type="none" w="med" len="med"/>
                      <a:tailEnd type="none" w="med" len="med"/>
                    </a:lnB>
                  </a:tcPr>
                </a:tc>
                <a:tc>
                  <a:txBody>
                    <a:bodyPr/>
                    <a:lstStyle/>
                    <a:p>
                      <a:pPr algn="ctr"/>
                      <a:r>
                        <a:rPr lang="en-US" sz="2000" dirty="0">
                          <a:latin typeface="Times New Roman" panose="02020603050405020304" pitchFamily="18" charset="0"/>
                          <a:cs typeface="Times New Roman" panose="02020603050405020304" pitchFamily="18" charset="0"/>
                        </a:rPr>
                        <a:t>.080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901622"/>
                  </a:ext>
                </a:extLst>
              </a:tr>
              <a:tr h="355731">
                <a:tc>
                  <a:txBody>
                    <a:bodyPr/>
                    <a:lstStyle/>
                    <a:p>
                      <a:r>
                        <a:rPr lang="en-US" sz="2000" dirty="0">
                          <a:solidFill>
                            <a:schemeClr val="bg1"/>
                          </a:solidFill>
                          <a:latin typeface="Times New Roman" panose="02020603050405020304" pitchFamily="18" charset="0"/>
                          <a:cs typeface="Times New Roman" panose="02020603050405020304" pitchFamily="18" charset="0"/>
                        </a:rPr>
                        <a:t>Blank</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700" dirty="0">
                          <a:solidFill>
                            <a:schemeClr val="bg2"/>
                          </a:solidFill>
                          <a:latin typeface="Times New Roman" panose="02020603050405020304" pitchFamily="18" charset="0"/>
                          <a:cs typeface="Times New Roman" panose="02020603050405020304" pitchFamily="18" charset="0"/>
                        </a:rPr>
                        <a:t>summation P(x) = 1.000.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1302670"/>
                  </a:ext>
                </a:extLst>
              </a:tr>
            </a:tbl>
          </a:graphicData>
        </a:graphic>
      </p:graphicFrame>
      <p:sp>
        <p:nvSpPr>
          <p:cNvPr id="4" name="Slide Number Placeholder 3">
            <a:extLst>
              <a:ext uri="{FF2B5EF4-FFF2-40B4-BE49-F238E27FC236}">
                <a16:creationId xmlns:a16="http://schemas.microsoft.com/office/drawing/2014/main" id="{A4D5E1DB-26DC-4D71-9DA2-6AB4965DDDD4}"/>
              </a:ext>
            </a:extLst>
          </p:cNvPr>
          <p:cNvSpPr>
            <a:spLocks noGrp="1"/>
          </p:cNvSpPr>
          <p:nvPr>
            <p:ph type="sldNum" sz="quarter" idx="10"/>
          </p:nvPr>
        </p:nvSpPr>
        <p:spPr>
          <a:xfrm>
            <a:off x="8330330" y="6356350"/>
            <a:ext cx="508870" cy="501650"/>
          </a:xfrm>
        </p:spPr>
        <p:txBody>
          <a:bodyPr/>
          <a:lstStyle/>
          <a:p>
            <a:fld id="{67B19427-F580-D146-B60E-4CADEE75497F}" type="slidenum">
              <a:rPr lang="en-US" smtClean="0"/>
              <a:pPr/>
              <a:t>28</a:t>
            </a:fld>
            <a:endParaRPr lang="en-US" dirty="0"/>
          </a:p>
        </p:txBody>
      </p:sp>
      <p:pic>
        <p:nvPicPr>
          <p:cNvPr id="12" name="Content Placeholder 7" descr="Bar graph for histogram for the probability distribution with probability p(x) ranging from 0-0.50, has for  x = 0 p(x) = 0.015, for x = 1 p(x) = 0.235, for x = 2 p(x) = 0.425, for x = 3 p(x) = 0.245, for x = 4 p(x) = 0.080.">
            <a:extLst>
              <a:ext uri="{FF2B5EF4-FFF2-40B4-BE49-F238E27FC236}">
                <a16:creationId xmlns:a16="http://schemas.microsoft.com/office/drawing/2014/main" id="{BB317D6E-B478-2046-AB7C-3289EDFB37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4630" y="1009288"/>
            <a:ext cx="4114800" cy="2763760"/>
          </a:xfrm>
          <a:prstGeom prst="rect">
            <a:avLst/>
          </a:prstGeom>
        </p:spPr>
      </p:pic>
      <p:graphicFrame>
        <p:nvGraphicFramePr>
          <p:cNvPr id="13" name="Content Placeholder 10" descr="Image description is in table cell">
            <a:extLst>
              <a:ext uri="{FF2B5EF4-FFF2-40B4-BE49-F238E27FC236}">
                <a16:creationId xmlns:a16="http://schemas.microsoft.com/office/drawing/2014/main" id="{43F672B8-D080-CF4D-BF73-072AA373AF21}"/>
              </a:ext>
            </a:extLst>
          </p:cNvPr>
          <p:cNvGraphicFramePr>
            <a:graphicFrameLocks noChangeAspect="1"/>
          </p:cNvGraphicFramePr>
          <p:nvPr/>
        </p:nvGraphicFramePr>
        <p:xfrm>
          <a:off x="2829133" y="3773048"/>
          <a:ext cx="1513586" cy="346329"/>
        </p:xfrm>
        <a:graphic>
          <a:graphicData uri="http://schemas.openxmlformats.org/presentationml/2006/ole">
            <mc:AlternateContent xmlns:mc="http://schemas.openxmlformats.org/markup-compatibility/2006">
              <mc:Choice xmlns:v="urn:schemas-microsoft-com:vml" Requires="v">
                <p:oleObj spid="_x0000_s14339" name="Equation" r:id="rId4" imgW="1498320" imgH="342720" progId="Equation.DSMT4">
                  <p:embed/>
                </p:oleObj>
              </mc:Choice>
              <mc:Fallback>
                <p:oleObj name="Equation" r:id="rId4" imgW="1498320" imgH="342720" progId="Equation.DSMT4">
                  <p:embed/>
                  <p:pic>
                    <p:nvPicPr>
                      <p:cNvPr id="13" name="Content Placeholder 10" descr="Image description is in table cell">
                        <a:extLst>
                          <a:ext uri="{FF2B5EF4-FFF2-40B4-BE49-F238E27FC236}">
                            <a16:creationId xmlns:a16="http://schemas.microsoft.com/office/drawing/2014/main" id="{43F672B8-D080-CF4D-BF73-072AA373AF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9133" y="3773048"/>
                        <a:ext cx="1513586" cy="3463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descr="Text&#10;&#10;Description automatically generated">
            <a:extLst>
              <a:ext uri="{FF2B5EF4-FFF2-40B4-BE49-F238E27FC236}">
                <a16:creationId xmlns:a16="http://schemas.microsoft.com/office/drawing/2014/main" id="{A98EF535-0FC4-5214-694A-E665EBB43700}"/>
              </a:ext>
            </a:extLst>
          </p:cNvPr>
          <p:cNvPicPr>
            <a:picLocks noChangeAspect="1"/>
          </p:cNvPicPr>
          <p:nvPr/>
        </p:nvPicPr>
        <p:blipFill rotWithShape="1">
          <a:blip r:embed="rId6">
            <a:extLst>
              <a:ext uri="{28A0092B-C50C-407E-A947-70E740481C1C}">
                <a14:useLocalDpi xmlns:a14="http://schemas.microsoft.com/office/drawing/2010/main" val="0"/>
              </a:ext>
            </a:extLst>
          </a:blip>
          <a:srcRect l="-1" t="14785" r="29070" b="34144"/>
          <a:stretch/>
        </p:blipFill>
        <p:spPr>
          <a:xfrm>
            <a:off x="5525505" y="3959065"/>
            <a:ext cx="2804825" cy="1683219"/>
          </a:xfrm>
          <a:prstGeom prst="rect">
            <a:avLst/>
          </a:prstGeom>
        </p:spPr>
      </p:pic>
    </p:spTree>
    <p:extLst>
      <p:ext uri="{BB962C8B-B14F-4D97-AF65-F5344CB8AC3E}">
        <p14:creationId xmlns:p14="http://schemas.microsoft.com/office/powerpoint/2010/main" val="33689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169F8-4709-421C-A1FC-31936201D45F}"/>
              </a:ext>
            </a:extLst>
          </p:cNvPr>
          <p:cNvSpPr>
            <a:spLocks noGrp="1"/>
          </p:cNvSpPr>
          <p:nvPr>
            <p:ph type="title"/>
          </p:nvPr>
        </p:nvSpPr>
        <p:spPr>
          <a:xfrm>
            <a:off x="304800" y="495300"/>
            <a:ext cx="8534400" cy="990599"/>
          </a:xfrm>
        </p:spPr>
        <p:txBody>
          <a:bodyPr>
            <a:normAutofit fontScale="90000"/>
          </a:bodyPr>
          <a:lstStyle/>
          <a:p>
            <a:r>
              <a:rPr lang="en-US" dirty="0"/>
              <a:t>5.2 Probability Distribution of a Discrete Random Variable</a:t>
            </a:r>
          </a:p>
        </p:txBody>
      </p:sp>
      <p:sp>
        <p:nvSpPr>
          <p:cNvPr id="3" name="Content Placeholder 2">
            <a:extLst>
              <a:ext uri="{FF2B5EF4-FFF2-40B4-BE49-F238E27FC236}">
                <a16:creationId xmlns:a16="http://schemas.microsoft.com/office/drawing/2014/main" id="{356D958E-DDBF-4176-A700-7C6BC37FA346}"/>
              </a:ext>
            </a:extLst>
          </p:cNvPr>
          <p:cNvSpPr>
            <a:spLocks noGrp="1"/>
          </p:cNvSpPr>
          <p:nvPr>
            <p:ph sz="quarter" idx="15"/>
          </p:nvPr>
        </p:nvSpPr>
        <p:spPr>
          <a:xfrm>
            <a:off x="339029" y="1534759"/>
            <a:ext cx="8534400" cy="5323241"/>
          </a:xfrm>
        </p:spPr>
        <p:txBody>
          <a:bodyPr/>
          <a:lstStyle/>
          <a:p>
            <a:pPr marL="0" indent="0">
              <a:buNone/>
            </a:pPr>
            <a:r>
              <a:rPr lang="en-US" sz="2800" b="1" dirty="0">
                <a:solidFill>
                  <a:srgbClr val="00007F"/>
                </a:solidFill>
              </a:rPr>
              <a:t>A PD of DRV </a:t>
            </a:r>
            <a:r>
              <a:rPr lang="en-US" sz="2800" dirty="0"/>
              <a:t>lists all the possible values that the variable can assume and their corresponding probabilities.</a:t>
            </a:r>
          </a:p>
          <a:p>
            <a:pPr marL="0" indent="0">
              <a:buNone/>
            </a:pPr>
            <a:r>
              <a:rPr lang="en-US" sz="2800" dirty="0"/>
              <a:t>Recall the frequency and relative frequency distributions of the number of vehicles owned by families</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The distribution consists of the first and third columns.</a:t>
            </a:r>
          </a:p>
        </p:txBody>
      </p:sp>
      <p:sp>
        <p:nvSpPr>
          <p:cNvPr id="5" name="Slide Number Placeholder 4">
            <a:extLst>
              <a:ext uri="{FF2B5EF4-FFF2-40B4-BE49-F238E27FC236}">
                <a16:creationId xmlns:a16="http://schemas.microsoft.com/office/drawing/2014/main" id="{202F1D78-3D18-4774-86AF-D67681791A41}"/>
              </a:ext>
            </a:extLst>
          </p:cNvPr>
          <p:cNvSpPr>
            <a:spLocks noGrp="1"/>
          </p:cNvSpPr>
          <p:nvPr>
            <p:ph type="sldNum" sz="quarter" idx="10"/>
          </p:nvPr>
        </p:nvSpPr>
        <p:spPr/>
        <p:txBody>
          <a:bodyPr/>
          <a:lstStyle/>
          <a:p>
            <a:fld id="{67B19427-F580-D146-B60E-4CADEE75497F}" type="slidenum">
              <a:rPr lang="en-US" smtClean="0"/>
              <a:pPr/>
              <a:t>3</a:t>
            </a:fld>
            <a:endParaRPr lang="en-US" dirty="0"/>
          </a:p>
        </p:txBody>
      </p:sp>
      <p:graphicFrame>
        <p:nvGraphicFramePr>
          <p:cNvPr id="8" name="Content Placeholder 7" descr="Table is accessible to screenreaders">
            <a:extLst>
              <a:ext uri="{FF2B5EF4-FFF2-40B4-BE49-F238E27FC236}">
                <a16:creationId xmlns:a16="http://schemas.microsoft.com/office/drawing/2014/main" id="{2F5E9773-E6F9-914A-8BC3-830F4A029FE0}"/>
              </a:ext>
            </a:extLst>
          </p:cNvPr>
          <p:cNvGraphicFramePr>
            <a:graphicFrameLocks noGrp="1"/>
          </p:cNvGraphicFramePr>
          <p:nvPr>
            <p:ph sz="quarter" idx="16"/>
          </p:nvPr>
        </p:nvGraphicFramePr>
        <p:xfrm>
          <a:off x="701515" y="3338512"/>
          <a:ext cx="7740969" cy="2773680"/>
        </p:xfrm>
        <a:graphic>
          <a:graphicData uri="http://schemas.openxmlformats.org/drawingml/2006/table">
            <a:tbl>
              <a:tblPr firstRow="1" bandRow="1">
                <a:tableStyleId>{2D5ABB26-0587-4C30-8999-92F81FD0307C}</a:tableStyleId>
              </a:tblPr>
              <a:tblGrid>
                <a:gridCol w="2580323">
                  <a:extLst>
                    <a:ext uri="{9D8B030D-6E8A-4147-A177-3AD203B41FA5}">
                      <a16:colId xmlns:a16="http://schemas.microsoft.com/office/drawing/2014/main" val="3347251769"/>
                    </a:ext>
                  </a:extLst>
                </a:gridCol>
                <a:gridCol w="2428587">
                  <a:extLst>
                    <a:ext uri="{9D8B030D-6E8A-4147-A177-3AD203B41FA5}">
                      <a16:colId xmlns:a16="http://schemas.microsoft.com/office/drawing/2014/main" val="3911679836"/>
                    </a:ext>
                  </a:extLst>
                </a:gridCol>
                <a:gridCol w="2732059">
                  <a:extLst>
                    <a:ext uri="{9D8B030D-6E8A-4147-A177-3AD203B41FA5}">
                      <a16:colId xmlns:a16="http://schemas.microsoft.com/office/drawing/2014/main" val="1707407284"/>
                    </a:ext>
                  </a:extLst>
                </a:gridCol>
              </a:tblGrid>
              <a:tr h="370840">
                <a:tc>
                  <a:txBody>
                    <a:bodyPr/>
                    <a:lstStyle/>
                    <a:p>
                      <a:pPr algn="ctr"/>
                      <a:r>
                        <a:rPr lang="en-US" sz="2000" b="1" dirty="0">
                          <a:solidFill>
                            <a:schemeClr val="bg1"/>
                          </a:solidFill>
                          <a:latin typeface="Times New Roman" panose="02020603050405020304" pitchFamily="18" charset="0"/>
                          <a:cs typeface="Times New Roman" panose="02020603050405020304" pitchFamily="18" charset="0"/>
                        </a:rPr>
                        <a:t># Vehicles Owned</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b="1" dirty="0">
                          <a:solidFill>
                            <a:schemeClr val="bg1"/>
                          </a:solidFill>
                          <a:latin typeface="Times New Roman" panose="02020603050405020304" pitchFamily="18" charset="0"/>
                          <a:cs typeface="Times New Roman" panose="02020603050405020304" pitchFamily="18" charset="0"/>
                        </a:rPr>
                        <a:t>Frequency</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b="1" u="none" strike="noStrike" kern="1200" baseline="0" dirty="0">
                          <a:solidFill>
                            <a:schemeClr val="bg1"/>
                          </a:solidFill>
                          <a:latin typeface="Times New Roman" panose="02020603050405020304" pitchFamily="18" charset="0"/>
                          <a:cs typeface="Times New Roman" panose="02020603050405020304" pitchFamily="18" charset="0"/>
                        </a:rPr>
                        <a:t>Rel Frequency</a:t>
                      </a:r>
                      <a:endParaRPr lang="en-US" sz="2000" b="1" dirty="0">
                        <a:solidFill>
                          <a:schemeClr val="bg1"/>
                        </a:solidFill>
                        <a:latin typeface="Times New Roman" panose="02020603050405020304" pitchFamily="18" charset="0"/>
                        <a:cs typeface="Times New Roman" panose="02020603050405020304" pitchFamily="18"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280613326"/>
                  </a:ext>
                </a:extLst>
              </a:tr>
              <a:tr h="370840">
                <a:tc>
                  <a:txBody>
                    <a:bodyPr/>
                    <a:lstStyle/>
                    <a:p>
                      <a:pPr algn="ctr"/>
                      <a:r>
                        <a:rPr lang="en-US" sz="2000" dirty="0">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olid"/>
                      <a:round/>
                      <a:headEnd type="none" w="med" len="med"/>
                      <a:tailEnd type="none" w="med" len="med"/>
                    </a:lnT>
                  </a:tcPr>
                </a:tc>
                <a:tc>
                  <a:txBody>
                    <a:bodyPr/>
                    <a:lstStyle/>
                    <a:p>
                      <a:pPr marL="234950" indent="0" algn="ctr"/>
                      <a:r>
                        <a:rPr lang="en-US" sz="2000" dirty="0">
                          <a:latin typeface="Times New Roman" panose="02020603050405020304" pitchFamily="18" charset="0"/>
                          <a:cs typeface="Times New Roman" panose="02020603050405020304" pitchFamily="18" charset="0"/>
                        </a:rPr>
                        <a:t>30</a:t>
                      </a:r>
                    </a:p>
                  </a:txBody>
                  <a:tcPr>
                    <a:lnT w="12700" cap="flat" cmpd="sng" algn="ctr">
                      <a:solidFill>
                        <a:schemeClr val="tx1"/>
                      </a:solidFill>
                      <a:prstDash val="solid"/>
                      <a:round/>
                      <a:headEnd type="none" w="med" len="med"/>
                      <a:tailEnd type="none" w="med" len="med"/>
                    </a:lnT>
                  </a:tcPr>
                </a:tc>
                <a:tc>
                  <a:txBody>
                    <a:bodyPr/>
                    <a:lstStyle/>
                    <a:p>
                      <a:pPr algn="ctr"/>
                      <a:r>
                        <a:rPr lang="en-US" sz="2000" dirty="0">
                          <a:latin typeface="Times New Roman" panose="02020603050405020304" pitchFamily="18" charset="0"/>
                          <a:cs typeface="Times New Roman" panose="02020603050405020304" pitchFamily="18" charset="0"/>
                        </a:rPr>
                        <a:t>.015</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49513362"/>
                  </a:ext>
                </a:extLst>
              </a:tr>
              <a:tr h="370840">
                <a:tc>
                  <a:txBody>
                    <a:bodyPr/>
                    <a:lstStyle/>
                    <a:p>
                      <a:pPr algn="ctr"/>
                      <a:r>
                        <a:rPr lang="en-US" sz="2000" dirty="0">
                          <a:latin typeface="Times New Roman" panose="02020603050405020304" pitchFamily="18" charset="0"/>
                          <a:cs typeface="Times New Roman" panose="02020603050405020304" pitchFamily="18" charset="0"/>
                        </a:rPr>
                        <a:t>1</a:t>
                      </a:r>
                    </a:p>
                  </a:txBody>
                  <a:tcPr/>
                </a:tc>
                <a:tc>
                  <a:txBody>
                    <a:bodyPr/>
                    <a:lstStyle/>
                    <a:p>
                      <a:pPr algn="ctr"/>
                      <a:r>
                        <a:rPr lang="en-US" sz="2000" dirty="0">
                          <a:latin typeface="Times New Roman" panose="02020603050405020304" pitchFamily="18" charset="0"/>
                          <a:cs typeface="Times New Roman" panose="02020603050405020304" pitchFamily="18" charset="0"/>
                        </a:rPr>
                        <a:t>470</a:t>
                      </a:r>
                    </a:p>
                  </a:txBody>
                  <a:tcPr/>
                </a:tc>
                <a:tc>
                  <a:txBody>
                    <a:bodyPr/>
                    <a:lstStyle/>
                    <a:p>
                      <a:pPr algn="ctr"/>
                      <a:r>
                        <a:rPr lang="en-US" sz="2000" dirty="0">
                          <a:latin typeface="Times New Roman" panose="02020603050405020304" pitchFamily="18" charset="0"/>
                          <a:cs typeface="Times New Roman" panose="02020603050405020304" pitchFamily="18" charset="0"/>
                        </a:rPr>
                        <a:t>.235</a:t>
                      </a:r>
                    </a:p>
                  </a:txBody>
                  <a:tcPr/>
                </a:tc>
                <a:extLst>
                  <a:ext uri="{0D108BD9-81ED-4DB2-BD59-A6C34878D82A}">
                    <a16:rowId xmlns:a16="http://schemas.microsoft.com/office/drawing/2014/main" val="4177261802"/>
                  </a:ext>
                </a:extLst>
              </a:tr>
              <a:tr h="370840">
                <a:tc>
                  <a:txBody>
                    <a:bodyPr/>
                    <a:lstStyle/>
                    <a:p>
                      <a:pPr algn="ctr"/>
                      <a:r>
                        <a:rPr lang="en-US" sz="2000" dirty="0">
                          <a:latin typeface="Times New Roman" panose="02020603050405020304" pitchFamily="18" charset="0"/>
                          <a:cs typeface="Times New Roman" panose="02020603050405020304" pitchFamily="18" charset="0"/>
                        </a:rPr>
                        <a:t>2</a:t>
                      </a:r>
                    </a:p>
                  </a:txBody>
                  <a:tcPr/>
                </a:tc>
                <a:tc>
                  <a:txBody>
                    <a:bodyPr/>
                    <a:lstStyle/>
                    <a:p>
                      <a:pPr algn="ctr"/>
                      <a:r>
                        <a:rPr lang="en-US" sz="2000" dirty="0">
                          <a:latin typeface="Times New Roman" panose="02020603050405020304" pitchFamily="18" charset="0"/>
                          <a:cs typeface="Times New Roman" panose="02020603050405020304" pitchFamily="18" charset="0"/>
                        </a:rPr>
                        <a:t>850</a:t>
                      </a:r>
                    </a:p>
                  </a:txBody>
                  <a:tcPr/>
                </a:tc>
                <a:tc>
                  <a:txBody>
                    <a:bodyPr/>
                    <a:lstStyle/>
                    <a:p>
                      <a:pPr algn="ctr"/>
                      <a:r>
                        <a:rPr lang="en-US" sz="2000" dirty="0">
                          <a:latin typeface="Times New Roman" panose="02020603050405020304" pitchFamily="18" charset="0"/>
                          <a:cs typeface="Times New Roman" panose="02020603050405020304" pitchFamily="18" charset="0"/>
                        </a:rPr>
                        <a:t>.425</a:t>
                      </a:r>
                    </a:p>
                  </a:txBody>
                  <a:tcPr/>
                </a:tc>
                <a:extLst>
                  <a:ext uri="{0D108BD9-81ED-4DB2-BD59-A6C34878D82A}">
                    <a16:rowId xmlns:a16="http://schemas.microsoft.com/office/drawing/2014/main" val="1629054139"/>
                  </a:ext>
                </a:extLst>
              </a:tr>
              <a:tr h="370840">
                <a:tc>
                  <a:txBody>
                    <a:bodyPr/>
                    <a:lstStyle/>
                    <a:p>
                      <a:pPr algn="ctr"/>
                      <a:r>
                        <a:rPr lang="en-US" sz="2000" dirty="0">
                          <a:latin typeface="Times New Roman" panose="02020603050405020304" pitchFamily="18" charset="0"/>
                          <a:cs typeface="Times New Roman" panose="02020603050405020304" pitchFamily="18" charset="0"/>
                        </a:rPr>
                        <a:t>3</a:t>
                      </a:r>
                    </a:p>
                  </a:txBody>
                  <a:tcPr/>
                </a:tc>
                <a:tc>
                  <a:txBody>
                    <a:bodyPr/>
                    <a:lstStyle/>
                    <a:p>
                      <a:pPr algn="ctr"/>
                      <a:r>
                        <a:rPr lang="en-US" sz="2000" dirty="0">
                          <a:latin typeface="Times New Roman" panose="02020603050405020304" pitchFamily="18" charset="0"/>
                          <a:cs typeface="Times New Roman" panose="02020603050405020304" pitchFamily="18" charset="0"/>
                        </a:rPr>
                        <a:t>490</a:t>
                      </a:r>
                    </a:p>
                  </a:txBody>
                  <a:tcPr/>
                </a:tc>
                <a:tc>
                  <a:txBody>
                    <a:bodyPr/>
                    <a:lstStyle/>
                    <a:p>
                      <a:pPr algn="ctr"/>
                      <a:r>
                        <a:rPr lang="en-US" sz="2000" dirty="0">
                          <a:latin typeface="Times New Roman" panose="02020603050405020304" pitchFamily="18" charset="0"/>
                          <a:cs typeface="Times New Roman" panose="02020603050405020304" pitchFamily="18" charset="0"/>
                        </a:rPr>
                        <a:t>.245</a:t>
                      </a:r>
                    </a:p>
                  </a:txBody>
                  <a:tcPr/>
                </a:tc>
                <a:extLst>
                  <a:ext uri="{0D108BD9-81ED-4DB2-BD59-A6C34878D82A}">
                    <a16:rowId xmlns:a16="http://schemas.microsoft.com/office/drawing/2014/main" val="3129037450"/>
                  </a:ext>
                </a:extLst>
              </a:tr>
              <a:tr h="370840">
                <a:tc>
                  <a:txBody>
                    <a:bodyPr/>
                    <a:lstStyle/>
                    <a:p>
                      <a:pPr algn="ctr"/>
                      <a:r>
                        <a:rPr lang="en-US" sz="2000" dirty="0">
                          <a:latin typeface="Times New Roman" panose="02020603050405020304" pitchFamily="18" charset="0"/>
                          <a:cs typeface="Times New Roman" panose="02020603050405020304" pitchFamily="18" charset="0"/>
                        </a:rPr>
                        <a:t>4</a:t>
                      </a:r>
                    </a:p>
                  </a:txBody>
                  <a:tcPr>
                    <a:lnB w="12700" cap="flat" cmpd="sng" algn="ctr">
                      <a:solidFill>
                        <a:schemeClr val="tx1"/>
                      </a:solidFill>
                      <a:prstDash val="solid"/>
                      <a:round/>
                      <a:headEnd type="none" w="med" len="med"/>
                      <a:tailEnd type="none" w="med" len="med"/>
                    </a:lnB>
                  </a:tcPr>
                </a:tc>
                <a:tc>
                  <a:txBody>
                    <a:bodyPr/>
                    <a:lstStyle/>
                    <a:p>
                      <a:pPr algn="ctr"/>
                      <a:r>
                        <a:rPr lang="en-US" sz="2000" dirty="0">
                          <a:latin typeface="Times New Roman" panose="02020603050405020304" pitchFamily="18" charset="0"/>
                          <a:cs typeface="Times New Roman" panose="02020603050405020304" pitchFamily="18" charset="0"/>
                        </a:rPr>
                        <a:t>160</a:t>
                      </a:r>
                    </a:p>
                  </a:txBody>
                  <a:tcPr>
                    <a:lnB w="12700" cap="flat" cmpd="sng" algn="ctr">
                      <a:solidFill>
                        <a:schemeClr val="tx1"/>
                      </a:solidFill>
                      <a:prstDash val="solid"/>
                      <a:round/>
                      <a:headEnd type="none" w="med" len="med"/>
                      <a:tailEnd type="none" w="med" len="med"/>
                    </a:lnB>
                  </a:tcPr>
                </a:tc>
                <a:tc>
                  <a:txBody>
                    <a:bodyPr/>
                    <a:lstStyle/>
                    <a:p>
                      <a:pPr algn="ctr"/>
                      <a:r>
                        <a:rPr lang="en-US" sz="2000" dirty="0">
                          <a:latin typeface="Times New Roman" panose="02020603050405020304" pitchFamily="18" charset="0"/>
                          <a:cs typeface="Times New Roman" panose="02020603050405020304" pitchFamily="18" charset="0"/>
                        </a:rPr>
                        <a:t>.080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2967678"/>
                  </a:ext>
                </a:extLst>
              </a:tr>
              <a:tr h="370840">
                <a:tc>
                  <a:txBody>
                    <a:bodyPr/>
                    <a:lstStyle/>
                    <a:p>
                      <a:r>
                        <a:rPr lang="en-US" sz="2000" dirty="0">
                          <a:solidFill>
                            <a:schemeClr val="bg1"/>
                          </a:solidFill>
                          <a:latin typeface="Times New Roman" panose="02020603050405020304" pitchFamily="18" charset="0"/>
                          <a:cs typeface="Times New Roman" panose="02020603050405020304" pitchFamily="18" charset="0"/>
                        </a:rPr>
                        <a:t>Blank</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i="1" dirty="0">
                          <a:latin typeface="Times New Roman" panose="02020603050405020304" pitchFamily="18" charset="0"/>
                          <a:cs typeface="Times New Roman" panose="02020603050405020304" pitchFamily="18" charset="0"/>
                        </a:rPr>
                        <a:t>N </a:t>
                      </a:r>
                      <a:r>
                        <a:rPr lang="en-US" sz="2000" dirty="0">
                          <a:latin typeface="Times New Roman" panose="02020603050405020304" pitchFamily="18" charset="0"/>
                          <a:cs typeface="Times New Roman" panose="02020603050405020304" pitchFamily="18" charset="0"/>
                        </a:rPr>
                        <a:t>= 2000</a:t>
                      </a:r>
                      <a:endParaRPr lang="en-US" sz="2000" i="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Times New Roman" panose="02020603050405020304" pitchFamily="18" charset="0"/>
                          <a:cs typeface="Times New Roman" panose="02020603050405020304" pitchFamily="18" charset="0"/>
                        </a:rPr>
                        <a:t>Sum = 1.000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6372626"/>
                  </a:ext>
                </a:extLst>
              </a:tr>
            </a:tbl>
          </a:graphicData>
        </a:graphic>
      </p:graphicFrame>
    </p:spTree>
    <p:extLst>
      <p:ext uri="{BB962C8B-B14F-4D97-AF65-F5344CB8AC3E}">
        <p14:creationId xmlns:p14="http://schemas.microsoft.com/office/powerpoint/2010/main" val="47598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92E94-76FC-406D-8C49-96C33547D757}"/>
              </a:ext>
            </a:extLst>
          </p:cNvPr>
          <p:cNvSpPr>
            <a:spLocks noGrp="1"/>
          </p:cNvSpPr>
          <p:nvPr>
            <p:ph sz="quarter" idx="16"/>
          </p:nvPr>
        </p:nvSpPr>
        <p:spPr>
          <a:xfrm>
            <a:off x="0" y="482722"/>
            <a:ext cx="9144000" cy="5873628"/>
          </a:xfrm>
        </p:spPr>
        <p:txBody>
          <a:bodyPr/>
          <a:lstStyle/>
          <a:p>
            <a:r>
              <a:rPr lang="en-US" dirty="0"/>
              <a:t>Probability Distribution for # of Vehicles Owned by Families</a:t>
            </a:r>
          </a:p>
          <a:p>
            <a:endParaRPr lang="en-US" dirty="0"/>
          </a:p>
          <a:p>
            <a:endParaRPr lang="en-US" dirty="0"/>
          </a:p>
          <a:p>
            <a:endParaRPr lang="en-US" dirty="0"/>
          </a:p>
          <a:p>
            <a:endParaRPr lang="en-US" dirty="0"/>
          </a:p>
          <a:p>
            <a:endParaRPr lang="en-US" dirty="0"/>
          </a:p>
          <a:p>
            <a:endParaRPr lang="en-US" sz="3600" dirty="0"/>
          </a:p>
          <a:p>
            <a:r>
              <a:rPr lang="en-US" dirty="0"/>
              <a:t>A bar graph or histogram is the most common way to display the distribution graphically. </a:t>
            </a:r>
          </a:p>
          <a:p>
            <a:r>
              <a:rPr lang="en-US" dirty="0"/>
              <a:t>How would you describe the shape of the distribution?</a:t>
            </a:r>
          </a:p>
          <a:p>
            <a:r>
              <a:rPr lang="en-US" dirty="0"/>
              <a:t>Bell shaped? Symmetric? If not, then right or left skewed?</a:t>
            </a:r>
          </a:p>
        </p:txBody>
      </p:sp>
      <p:graphicFrame>
        <p:nvGraphicFramePr>
          <p:cNvPr id="10" name="Content Placeholder 9" descr="Table is accessible to screenreaders">
            <a:extLst>
              <a:ext uri="{FF2B5EF4-FFF2-40B4-BE49-F238E27FC236}">
                <a16:creationId xmlns:a16="http://schemas.microsoft.com/office/drawing/2014/main" id="{5B70A528-EB88-46AD-A2A6-10A469B4986C}"/>
              </a:ext>
            </a:extLst>
          </p:cNvPr>
          <p:cNvGraphicFramePr>
            <a:graphicFrameLocks noGrp="1"/>
          </p:cNvGraphicFramePr>
          <p:nvPr>
            <p:ph sz="quarter" idx="17"/>
          </p:nvPr>
        </p:nvGraphicFramePr>
        <p:xfrm>
          <a:off x="143533" y="1054880"/>
          <a:ext cx="4276677" cy="3078480"/>
        </p:xfrm>
        <a:graphic>
          <a:graphicData uri="http://schemas.openxmlformats.org/drawingml/2006/table">
            <a:tbl>
              <a:tblPr firstRow="1" bandRow="1">
                <a:tableStyleId>{2D5ABB26-0587-4C30-8999-92F81FD0307C}</a:tableStyleId>
              </a:tblPr>
              <a:tblGrid>
                <a:gridCol w="2606987">
                  <a:extLst>
                    <a:ext uri="{9D8B030D-6E8A-4147-A177-3AD203B41FA5}">
                      <a16:colId xmlns:a16="http://schemas.microsoft.com/office/drawing/2014/main" val="2544904701"/>
                    </a:ext>
                  </a:extLst>
                </a:gridCol>
                <a:gridCol w="1669690">
                  <a:extLst>
                    <a:ext uri="{9D8B030D-6E8A-4147-A177-3AD203B41FA5}">
                      <a16:colId xmlns:a16="http://schemas.microsoft.com/office/drawing/2014/main" val="843216392"/>
                    </a:ext>
                  </a:extLst>
                </a:gridCol>
              </a:tblGrid>
              <a:tr h="370840">
                <a:tc>
                  <a:txBody>
                    <a:bodyPr/>
                    <a:lstStyle/>
                    <a:p>
                      <a:r>
                        <a:rPr lang="en-US" sz="2000" b="1" dirty="0">
                          <a:solidFill>
                            <a:schemeClr val="bg1"/>
                          </a:solidFill>
                          <a:latin typeface="Times New Roman" panose="02020603050405020304" pitchFamily="18" charset="0"/>
                          <a:cs typeface="Times New Roman" panose="02020603050405020304" pitchFamily="18" charset="0"/>
                        </a:rPr>
                        <a:t># of Vehicles Owned </a:t>
                      </a:r>
                    </a:p>
                    <a:p>
                      <a:pPr algn="ctr"/>
                      <a:r>
                        <a:rPr lang="en-US" sz="2000" b="1" i="1" dirty="0">
                          <a:solidFill>
                            <a:schemeClr val="bg1"/>
                          </a:solidFill>
                          <a:latin typeface="Times New Roman" panose="02020603050405020304" pitchFamily="18" charset="0"/>
                          <a:cs typeface="Times New Roman" panose="02020603050405020304" pitchFamily="18" charset="0"/>
                        </a:rPr>
                        <a:t>x</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b="1" dirty="0">
                          <a:solidFill>
                            <a:schemeClr val="bg1"/>
                          </a:solidFill>
                          <a:latin typeface="Times New Roman" panose="02020603050405020304" pitchFamily="18" charset="0"/>
                          <a:cs typeface="Times New Roman" panose="02020603050405020304" pitchFamily="18" charset="0"/>
                        </a:rPr>
                        <a:t>Probability</a:t>
                      </a:r>
                    </a:p>
                    <a:p>
                      <a:pPr algn="ctr"/>
                      <a:r>
                        <a:rPr lang="en-US" sz="2000" b="1" i="1" dirty="0">
                          <a:solidFill>
                            <a:schemeClr val="bg1"/>
                          </a:solidFill>
                          <a:latin typeface="Times New Roman" panose="02020603050405020304" pitchFamily="18" charset="0"/>
                          <a:cs typeface="Times New Roman" panose="02020603050405020304" pitchFamily="18" charset="0"/>
                        </a:rPr>
                        <a:t>P</a:t>
                      </a:r>
                      <a:r>
                        <a:rPr lang="en-US" sz="2000" b="1" i="0" dirty="0">
                          <a:solidFill>
                            <a:schemeClr val="bg1"/>
                          </a:solidFill>
                          <a:latin typeface="Times New Roman" panose="02020603050405020304" pitchFamily="18" charset="0"/>
                          <a:cs typeface="Times New Roman" panose="02020603050405020304" pitchFamily="18" charset="0"/>
                        </a:rPr>
                        <a:t>(</a:t>
                      </a:r>
                      <a:r>
                        <a:rPr lang="en-US" sz="2000" b="1" i="1" dirty="0">
                          <a:solidFill>
                            <a:schemeClr val="bg1"/>
                          </a:solidFill>
                          <a:latin typeface="Times New Roman" panose="02020603050405020304" pitchFamily="18" charset="0"/>
                          <a:cs typeface="Times New Roman" panose="02020603050405020304" pitchFamily="18" charset="0"/>
                        </a:rPr>
                        <a:t>x</a:t>
                      </a:r>
                      <a:r>
                        <a:rPr lang="en-US" sz="2000" b="1" i="0" dirty="0">
                          <a:solidFill>
                            <a:schemeClr val="bg1"/>
                          </a:solidFill>
                          <a:latin typeface="Times New Roman" panose="02020603050405020304" pitchFamily="18" charset="0"/>
                          <a:cs typeface="Times New Roman" panose="02020603050405020304" pitchFamily="18" charset="0"/>
                        </a:rPr>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823521916"/>
                  </a:ext>
                </a:extLst>
              </a:tr>
              <a:tr h="370840">
                <a:tc>
                  <a:txBody>
                    <a:bodyPr/>
                    <a:lstStyle/>
                    <a:p>
                      <a:pPr algn="ctr"/>
                      <a:r>
                        <a:rPr lang="en-US" sz="2000" dirty="0">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olid"/>
                      <a:round/>
                      <a:headEnd type="none" w="med" len="med"/>
                      <a:tailEnd type="none" w="med" len="med"/>
                    </a:lnT>
                  </a:tcPr>
                </a:tc>
                <a:tc>
                  <a:txBody>
                    <a:bodyPr/>
                    <a:lstStyle/>
                    <a:p>
                      <a:pPr algn="ctr"/>
                      <a:r>
                        <a:rPr lang="en-US" sz="2000" dirty="0">
                          <a:latin typeface="Times New Roman" panose="02020603050405020304" pitchFamily="18" charset="0"/>
                          <a:cs typeface="Times New Roman" panose="02020603050405020304" pitchFamily="18" charset="0"/>
                        </a:rPr>
                        <a:t>.015</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30687490"/>
                  </a:ext>
                </a:extLst>
              </a:tr>
              <a:tr h="370840">
                <a:tc>
                  <a:txBody>
                    <a:bodyPr/>
                    <a:lstStyle/>
                    <a:p>
                      <a:pPr algn="ctr"/>
                      <a:r>
                        <a:rPr lang="en-US" sz="2000" dirty="0">
                          <a:latin typeface="Times New Roman" panose="02020603050405020304" pitchFamily="18" charset="0"/>
                          <a:cs typeface="Times New Roman" panose="02020603050405020304" pitchFamily="18" charset="0"/>
                        </a:rPr>
                        <a:t>1</a:t>
                      </a:r>
                    </a:p>
                  </a:txBody>
                  <a:tcPr/>
                </a:tc>
                <a:tc>
                  <a:txBody>
                    <a:bodyPr/>
                    <a:lstStyle/>
                    <a:p>
                      <a:pPr algn="ctr"/>
                      <a:r>
                        <a:rPr lang="en-US" sz="2000" dirty="0">
                          <a:latin typeface="Times New Roman" panose="02020603050405020304" pitchFamily="18" charset="0"/>
                          <a:cs typeface="Times New Roman" panose="02020603050405020304" pitchFamily="18" charset="0"/>
                        </a:rPr>
                        <a:t>.235</a:t>
                      </a:r>
                    </a:p>
                  </a:txBody>
                  <a:tcPr/>
                </a:tc>
                <a:extLst>
                  <a:ext uri="{0D108BD9-81ED-4DB2-BD59-A6C34878D82A}">
                    <a16:rowId xmlns:a16="http://schemas.microsoft.com/office/drawing/2014/main" val="1316037072"/>
                  </a:ext>
                </a:extLst>
              </a:tr>
              <a:tr h="370840">
                <a:tc>
                  <a:txBody>
                    <a:bodyPr/>
                    <a:lstStyle/>
                    <a:p>
                      <a:pPr algn="ctr"/>
                      <a:r>
                        <a:rPr lang="en-US" sz="2000" dirty="0">
                          <a:latin typeface="Times New Roman" panose="02020603050405020304" pitchFamily="18" charset="0"/>
                          <a:cs typeface="Times New Roman" panose="02020603050405020304" pitchFamily="18" charset="0"/>
                        </a:rPr>
                        <a:t>2</a:t>
                      </a:r>
                    </a:p>
                  </a:txBody>
                  <a:tcPr/>
                </a:tc>
                <a:tc>
                  <a:txBody>
                    <a:bodyPr/>
                    <a:lstStyle/>
                    <a:p>
                      <a:pPr algn="ctr"/>
                      <a:r>
                        <a:rPr lang="en-US" sz="2000" dirty="0">
                          <a:latin typeface="Times New Roman" panose="02020603050405020304" pitchFamily="18" charset="0"/>
                          <a:cs typeface="Times New Roman" panose="02020603050405020304" pitchFamily="18" charset="0"/>
                        </a:rPr>
                        <a:t>.425</a:t>
                      </a:r>
                    </a:p>
                  </a:txBody>
                  <a:tcPr/>
                </a:tc>
                <a:extLst>
                  <a:ext uri="{0D108BD9-81ED-4DB2-BD59-A6C34878D82A}">
                    <a16:rowId xmlns:a16="http://schemas.microsoft.com/office/drawing/2014/main" val="2611710998"/>
                  </a:ext>
                </a:extLst>
              </a:tr>
              <a:tr h="370840">
                <a:tc>
                  <a:txBody>
                    <a:bodyPr/>
                    <a:lstStyle/>
                    <a:p>
                      <a:pPr algn="ctr"/>
                      <a:r>
                        <a:rPr lang="en-US" sz="2000" dirty="0">
                          <a:latin typeface="Times New Roman" panose="02020603050405020304" pitchFamily="18" charset="0"/>
                          <a:cs typeface="Times New Roman" panose="02020603050405020304" pitchFamily="18" charset="0"/>
                        </a:rPr>
                        <a:t>3</a:t>
                      </a:r>
                    </a:p>
                  </a:txBody>
                  <a:tcPr/>
                </a:tc>
                <a:tc>
                  <a:txBody>
                    <a:bodyPr/>
                    <a:lstStyle/>
                    <a:p>
                      <a:pPr algn="ctr"/>
                      <a:r>
                        <a:rPr lang="en-US" sz="2000" dirty="0">
                          <a:latin typeface="Times New Roman" panose="02020603050405020304" pitchFamily="18" charset="0"/>
                          <a:cs typeface="Times New Roman" panose="02020603050405020304" pitchFamily="18" charset="0"/>
                        </a:rPr>
                        <a:t>.245</a:t>
                      </a:r>
                    </a:p>
                  </a:txBody>
                  <a:tcPr/>
                </a:tc>
                <a:extLst>
                  <a:ext uri="{0D108BD9-81ED-4DB2-BD59-A6C34878D82A}">
                    <a16:rowId xmlns:a16="http://schemas.microsoft.com/office/drawing/2014/main" val="3395314241"/>
                  </a:ext>
                </a:extLst>
              </a:tr>
              <a:tr h="370840">
                <a:tc>
                  <a:txBody>
                    <a:bodyPr/>
                    <a:lstStyle/>
                    <a:p>
                      <a:pPr algn="ctr"/>
                      <a:r>
                        <a:rPr lang="en-US" sz="2000" dirty="0">
                          <a:latin typeface="Times New Roman" panose="02020603050405020304" pitchFamily="18" charset="0"/>
                          <a:cs typeface="Times New Roman" panose="02020603050405020304" pitchFamily="18" charset="0"/>
                        </a:rPr>
                        <a:t>4</a:t>
                      </a:r>
                    </a:p>
                  </a:txBody>
                  <a:tcPr>
                    <a:lnB w="12700" cap="flat" cmpd="sng" algn="ctr">
                      <a:solidFill>
                        <a:schemeClr val="tx1"/>
                      </a:solidFill>
                      <a:prstDash val="solid"/>
                      <a:round/>
                      <a:headEnd type="none" w="med" len="med"/>
                      <a:tailEnd type="none" w="med" len="med"/>
                    </a:lnB>
                  </a:tcPr>
                </a:tc>
                <a:tc>
                  <a:txBody>
                    <a:bodyPr/>
                    <a:lstStyle/>
                    <a:p>
                      <a:pPr algn="ctr"/>
                      <a:r>
                        <a:rPr lang="en-US" sz="2000" dirty="0">
                          <a:latin typeface="Times New Roman" panose="02020603050405020304" pitchFamily="18" charset="0"/>
                          <a:cs typeface="Times New Roman" panose="02020603050405020304" pitchFamily="18" charset="0"/>
                        </a:rPr>
                        <a:t>.080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901622"/>
                  </a:ext>
                </a:extLst>
              </a:tr>
              <a:tr h="370840">
                <a:tc>
                  <a:txBody>
                    <a:bodyPr/>
                    <a:lstStyle/>
                    <a:p>
                      <a:r>
                        <a:rPr lang="en-US" sz="2000" dirty="0">
                          <a:solidFill>
                            <a:schemeClr val="bg1"/>
                          </a:solidFill>
                          <a:latin typeface="Times New Roman" panose="02020603050405020304" pitchFamily="18" charset="0"/>
                          <a:cs typeface="Times New Roman" panose="02020603050405020304" pitchFamily="18" charset="0"/>
                        </a:rPr>
                        <a:t>Blank</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700" dirty="0">
                          <a:solidFill>
                            <a:schemeClr val="bg2"/>
                          </a:solidFill>
                          <a:latin typeface="Times New Roman" panose="02020603050405020304" pitchFamily="18" charset="0"/>
                          <a:cs typeface="Times New Roman" panose="02020603050405020304" pitchFamily="18" charset="0"/>
                        </a:rPr>
                        <a:t>summation P(x) = 1.000.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1302670"/>
                  </a:ext>
                </a:extLst>
              </a:tr>
            </a:tbl>
          </a:graphicData>
        </a:graphic>
      </p:graphicFrame>
      <p:sp>
        <p:nvSpPr>
          <p:cNvPr id="4" name="Slide Number Placeholder 3">
            <a:extLst>
              <a:ext uri="{FF2B5EF4-FFF2-40B4-BE49-F238E27FC236}">
                <a16:creationId xmlns:a16="http://schemas.microsoft.com/office/drawing/2014/main" id="{A4D5E1DB-26DC-4D71-9DA2-6AB4965DDDD4}"/>
              </a:ext>
            </a:extLst>
          </p:cNvPr>
          <p:cNvSpPr>
            <a:spLocks noGrp="1"/>
          </p:cNvSpPr>
          <p:nvPr>
            <p:ph type="sldNum" sz="quarter" idx="10"/>
          </p:nvPr>
        </p:nvSpPr>
        <p:spPr/>
        <p:txBody>
          <a:bodyPr/>
          <a:lstStyle/>
          <a:p>
            <a:fld id="{67B19427-F580-D146-B60E-4CADEE75497F}" type="slidenum">
              <a:rPr lang="en-US" smtClean="0"/>
              <a:pPr/>
              <a:t>4</a:t>
            </a:fld>
            <a:endParaRPr lang="en-US" dirty="0"/>
          </a:p>
        </p:txBody>
      </p:sp>
      <p:pic>
        <p:nvPicPr>
          <p:cNvPr id="12" name="Content Placeholder 7" descr="Bar graph for histogram for the probability distribution with probability p(x) ranging from 0-0.50, has for  x = 0 p(x) = 0.015, for x = 1 p(x) = 0.235, for x = 2 p(x) = 0.425, for x = 3 p(x) = 0.245, for x = 4 p(x) = 0.080.">
            <a:extLst>
              <a:ext uri="{FF2B5EF4-FFF2-40B4-BE49-F238E27FC236}">
                <a16:creationId xmlns:a16="http://schemas.microsoft.com/office/drawing/2014/main" id="{BB317D6E-B478-2046-AB7C-3289EDFB37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4630" y="1009288"/>
            <a:ext cx="4114800" cy="3169664"/>
          </a:xfrm>
          <a:prstGeom prst="rect">
            <a:avLst/>
          </a:prstGeom>
        </p:spPr>
      </p:pic>
      <p:graphicFrame>
        <p:nvGraphicFramePr>
          <p:cNvPr id="13" name="Content Placeholder 10" descr="Image description is in table cell">
            <a:extLst>
              <a:ext uri="{FF2B5EF4-FFF2-40B4-BE49-F238E27FC236}">
                <a16:creationId xmlns:a16="http://schemas.microsoft.com/office/drawing/2014/main" id="{43F672B8-D080-CF4D-BF73-072AA373AF21}"/>
              </a:ext>
            </a:extLst>
          </p:cNvPr>
          <p:cNvGraphicFramePr>
            <a:graphicFrameLocks noChangeAspect="1"/>
          </p:cNvGraphicFramePr>
          <p:nvPr/>
        </p:nvGraphicFramePr>
        <p:xfrm>
          <a:off x="2829133" y="3773048"/>
          <a:ext cx="1513586" cy="346329"/>
        </p:xfrm>
        <a:graphic>
          <a:graphicData uri="http://schemas.openxmlformats.org/presentationml/2006/ole">
            <mc:AlternateContent xmlns:mc="http://schemas.openxmlformats.org/markup-compatibility/2006">
              <mc:Choice xmlns:v="urn:schemas-microsoft-com:vml" Requires="v">
                <p:oleObj spid="_x0000_s1027" name="Equation" r:id="rId4" imgW="1498320" imgH="342720" progId="Equation.DSMT4">
                  <p:embed/>
                </p:oleObj>
              </mc:Choice>
              <mc:Fallback>
                <p:oleObj name="Equation" r:id="rId4" imgW="1498320" imgH="342720" progId="Equation.DSMT4">
                  <p:embed/>
                  <p:pic>
                    <p:nvPicPr>
                      <p:cNvPr id="13" name="Content Placeholder 10" descr="Image description is in table cell">
                        <a:extLst>
                          <a:ext uri="{FF2B5EF4-FFF2-40B4-BE49-F238E27FC236}">
                            <a16:creationId xmlns:a16="http://schemas.microsoft.com/office/drawing/2014/main" id="{43F672B8-D080-CF4D-BF73-072AA373AF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9133" y="3773048"/>
                        <a:ext cx="1513586" cy="3463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4542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A2054-DFEC-4D7B-9E6E-B435FE2D022E}"/>
              </a:ext>
            </a:extLst>
          </p:cNvPr>
          <p:cNvSpPr>
            <a:spLocks noGrp="1"/>
          </p:cNvSpPr>
          <p:nvPr>
            <p:ph type="title"/>
          </p:nvPr>
        </p:nvSpPr>
        <p:spPr>
          <a:xfrm>
            <a:off x="304800" y="762001"/>
            <a:ext cx="8534400" cy="990607"/>
          </a:xfrm>
        </p:spPr>
        <p:txBody>
          <a:bodyPr>
            <a:noAutofit/>
          </a:bodyPr>
          <a:lstStyle/>
          <a:p>
            <a:r>
              <a:rPr lang="en-US" sz="3400" dirty="0"/>
              <a:t>Recall the two characteristics of any finite or discrete Probability Distribution</a:t>
            </a:r>
          </a:p>
        </p:txBody>
      </p:sp>
      <p:sp>
        <p:nvSpPr>
          <p:cNvPr id="3" name="Content Placeholder 2">
            <a:extLst>
              <a:ext uri="{FF2B5EF4-FFF2-40B4-BE49-F238E27FC236}">
                <a16:creationId xmlns:a16="http://schemas.microsoft.com/office/drawing/2014/main" id="{DCF41145-FC29-4A26-8B1C-0E1EFA9975C4}"/>
              </a:ext>
            </a:extLst>
          </p:cNvPr>
          <p:cNvSpPr>
            <a:spLocks noGrp="1"/>
          </p:cNvSpPr>
          <p:nvPr>
            <p:ph sz="quarter" idx="16"/>
          </p:nvPr>
        </p:nvSpPr>
        <p:spPr>
          <a:xfrm>
            <a:off x="625461" y="1927703"/>
            <a:ext cx="8213740" cy="2791512"/>
          </a:xfrm>
        </p:spPr>
        <p:txBody>
          <a:bodyPr/>
          <a:lstStyle/>
          <a:p>
            <a:r>
              <a:rPr lang="en-GB" sz="4000" dirty="0"/>
              <a:t>1.</a:t>
            </a:r>
          </a:p>
          <a:p>
            <a:r>
              <a:rPr lang="en-GB" sz="4000" dirty="0"/>
              <a:t>2.</a:t>
            </a:r>
          </a:p>
          <a:p>
            <a:endParaRPr lang="en-GB" dirty="0"/>
          </a:p>
          <a:p>
            <a:r>
              <a:rPr lang="en-GB" dirty="0"/>
              <a:t>In particular, any discrete random variable has these characteristics.</a:t>
            </a:r>
          </a:p>
        </p:txBody>
      </p:sp>
      <p:graphicFrame>
        <p:nvGraphicFramePr>
          <p:cNvPr id="13" name="Content Placeholder 12" descr="P of x is between 0 and 1 for each value of x.">
            <a:extLst>
              <a:ext uri="{FF2B5EF4-FFF2-40B4-BE49-F238E27FC236}">
                <a16:creationId xmlns:a16="http://schemas.microsoft.com/office/drawing/2014/main" id="{68D2BC41-508D-432C-A107-E5FB18EBAC5A}"/>
              </a:ext>
            </a:extLst>
          </p:cNvPr>
          <p:cNvGraphicFramePr>
            <a:graphicFrameLocks noGrp="1" noChangeAspect="1"/>
          </p:cNvGraphicFramePr>
          <p:nvPr>
            <p:ph sz="quarter" idx="19"/>
          </p:nvPr>
        </p:nvGraphicFramePr>
        <p:xfrm>
          <a:off x="1390296" y="1989439"/>
          <a:ext cx="4724754" cy="552244"/>
        </p:xfrm>
        <a:graphic>
          <a:graphicData uri="http://schemas.openxmlformats.org/presentationml/2006/ole">
            <mc:AlternateContent xmlns:mc="http://schemas.openxmlformats.org/markup-compatibility/2006">
              <mc:Choice xmlns:v="urn:schemas-microsoft-com:vml" Requires="v">
                <p:oleObj spid="_x0000_s2052" name="Equation" r:id="rId3" imgW="2933640" imgH="342720" progId="Equation.DSMT4">
                  <p:embed/>
                </p:oleObj>
              </mc:Choice>
              <mc:Fallback>
                <p:oleObj name="Equation" r:id="rId3" imgW="2933640" imgH="342720" progId="Equation.DSMT4">
                  <p:embed/>
                  <p:pic>
                    <p:nvPicPr>
                      <p:cNvPr id="13" name="Content Placeholder 12" descr="P of x is between 0 and 1 for each value of x.">
                        <a:extLst>
                          <a:ext uri="{FF2B5EF4-FFF2-40B4-BE49-F238E27FC236}">
                            <a16:creationId xmlns:a16="http://schemas.microsoft.com/office/drawing/2014/main" id="{68D2BC41-508D-432C-A107-E5FB18EBAC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296" y="1989439"/>
                        <a:ext cx="4724754" cy="552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Content Placeholder 13" descr="sum of p of x = 1.">
            <a:extLst>
              <a:ext uri="{FF2B5EF4-FFF2-40B4-BE49-F238E27FC236}">
                <a16:creationId xmlns:a16="http://schemas.microsoft.com/office/drawing/2014/main" id="{23300E19-83FB-4BEF-A273-298D1738D99D}"/>
              </a:ext>
            </a:extLst>
          </p:cNvPr>
          <p:cNvGraphicFramePr>
            <a:graphicFrameLocks noGrp="1" noChangeAspect="1"/>
          </p:cNvGraphicFramePr>
          <p:nvPr>
            <p:ph sz="quarter" idx="20"/>
          </p:nvPr>
        </p:nvGraphicFramePr>
        <p:xfrm>
          <a:off x="1763885" y="2656991"/>
          <a:ext cx="1819584" cy="577984"/>
        </p:xfrm>
        <a:graphic>
          <a:graphicData uri="http://schemas.openxmlformats.org/presentationml/2006/ole">
            <mc:AlternateContent xmlns:mc="http://schemas.openxmlformats.org/markup-compatibility/2006">
              <mc:Choice xmlns:v="urn:schemas-microsoft-com:vml" Requires="v">
                <p:oleObj spid="_x0000_s2053" name="Equation" r:id="rId5" imgW="1079280" imgH="342720" progId="Equation.DSMT4">
                  <p:embed/>
                </p:oleObj>
              </mc:Choice>
              <mc:Fallback>
                <p:oleObj name="Equation" r:id="rId5" imgW="1079280" imgH="342720" progId="Equation.DSMT4">
                  <p:embed/>
                  <p:pic>
                    <p:nvPicPr>
                      <p:cNvPr id="14" name="Content Placeholder 13" descr="sum of p of x = 1.">
                        <a:extLst>
                          <a:ext uri="{FF2B5EF4-FFF2-40B4-BE49-F238E27FC236}">
                            <a16:creationId xmlns:a16="http://schemas.microsoft.com/office/drawing/2014/main" id="{23300E19-83FB-4BEF-A273-298D1738D9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885" y="2656991"/>
                        <a:ext cx="1819584" cy="5779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a:extLst>
              <a:ext uri="{FF2B5EF4-FFF2-40B4-BE49-F238E27FC236}">
                <a16:creationId xmlns:a16="http://schemas.microsoft.com/office/drawing/2014/main" id="{C0B4F4D4-109D-4D0A-A412-F3822F5609A1}"/>
              </a:ext>
            </a:extLst>
          </p:cNvPr>
          <p:cNvSpPr>
            <a:spLocks noGrp="1"/>
          </p:cNvSpPr>
          <p:nvPr>
            <p:ph type="sldNum" sz="quarter" idx="10"/>
          </p:nvPr>
        </p:nvSpPr>
        <p:spPr/>
        <p:txBody>
          <a:bodyPr/>
          <a:lstStyle/>
          <a:p>
            <a:fld id="{67B19427-F580-D146-B60E-4CADEE75497F}" type="slidenum">
              <a:rPr lang="en-US" smtClean="0"/>
              <a:pPr/>
              <a:t>5</a:t>
            </a:fld>
            <a:endParaRPr lang="en-US" dirty="0"/>
          </a:p>
        </p:txBody>
      </p:sp>
    </p:spTree>
    <p:extLst>
      <p:ext uri="{BB962C8B-B14F-4D97-AF65-F5344CB8AC3E}">
        <p14:creationId xmlns:p14="http://schemas.microsoft.com/office/powerpoint/2010/main" val="2441017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0B10F6-FD01-4C5B-B25A-758FCCCE064C}"/>
              </a:ext>
            </a:extLst>
          </p:cNvPr>
          <p:cNvSpPr>
            <a:spLocks noGrp="1"/>
          </p:cNvSpPr>
          <p:nvPr>
            <p:ph sz="quarter" idx="16"/>
          </p:nvPr>
        </p:nvSpPr>
        <p:spPr>
          <a:xfrm>
            <a:off x="0" y="620885"/>
            <a:ext cx="9144000" cy="4419600"/>
          </a:xfrm>
        </p:spPr>
        <p:txBody>
          <a:bodyPr/>
          <a:lstStyle/>
          <a:p>
            <a:pPr marL="800100" indent="-506413">
              <a:tabLst>
                <a:tab pos="65088" algn="l"/>
                <a:tab pos="293688" algn="l"/>
              </a:tabLst>
            </a:pPr>
            <a:r>
              <a:rPr lang="en-US" sz="2400" dirty="0"/>
              <a:t>Exercise: Find the probability that a randomly selected family owns</a:t>
            </a:r>
            <a:endParaRPr lang="en-US" sz="2400" dirty="0">
              <a:solidFill>
                <a:schemeClr val="accent2"/>
              </a:solidFill>
            </a:endParaRPr>
          </a:p>
          <a:p>
            <a:pPr marL="800100" indent="-506413">
              <a:tabLst>
                <a:tab pos="65088" algn="l"/>
                <a:tab pos="293688" algn="l"/>
              </a:tabLst>
            </a:pPr>
            <a:r>
              <a:rPr lang="en-US" sz="2400" dirty="0">
                <a:solidFill>
                  <a:schemeClr val="accent2"/>
                </a:solidFill>
              </a:rPr>
              <a:t>(a)</a:t>
            </a:r>
            <a:r>
              <a:rPr lang="en-US" sz="2400" dirty="0"/>
              <a:t> two vehicles?</a:t>
            </a:r>
          </a:p>
          <a:p>
            <a:pPr marL="800100" indent="-506413"/>
            <a:r>
              <a:rPr lang="en-US" sz="2400" dirty="0">
                <a:solidFill>
                  <a:schemeClr val="accent2"/>
                </a:solidFill>
              </a:rPr>
              <a:t>(b)</a:t>
            </a:r>
            <a:r>
              <a:rPr lang="en-US" sz="2400" dirty="0"/>
              <a:t> at least two vehicles?</a:t>
            </a:r>
          </a:p>
          <a:p>
            <a:pPr marL="800100" indent="-506413"/>
            <a:r>
              <a:rPr lang="en-US" sz="2400" dirty="0">
                <a:solidFill>
                  <a:schemeClr val="accent2"/>
                </a:solidFill>
              </a:rPr>
              <a:t>(c)</a:t>
            </a:r>
            <a:r>
              <a:rPr lang="en-US" sz="2400" dirty="0"/>
              <a:t> at most one vehicle?</a:t>
            </a:r>
          </a:p>
          <a:p>
            <a:pPr marL="800100" indent="-506413"/>
            <a:r>
              <a:rPr lang="en-US" sz="2400" dirty="0">
                <a:solidFill>
                  <a:schemeClr val="accent2"/>
                </a:solidFill>
              </a:rPr>
              <a:t>(d)</a:t>
            </a:r>
            <a:r>
              <a:rPr lang="en-US" sz="2400" dirty="0"/>
              <a:t> owns three or </a:t>
            </a:r>
          </a:p>
          <a:p>
            <a:pPr marL="800100" indent="-506413"/>
            <a:r>
              <a:rPr lang="en-US" sz="2400" dirty="0"/>
              <a:t>	more vehicles?</a:t>
            </a:r>
            <a:endParaRPr lang="en-US" dirty="0"/>
          </a:p>
        </p:txBody>
      </p:sp>
      <p:sp>
        <p:nvSpPr>
          <p:cNvPr id="4" name="Slide Number Placeholder 3">
            <a:extLst>
              <a:ext uri="{FF2B5EF4-FFF2-40B4-BE49-F238E27FC236}">
                <a16:creationId xmlns:a16="http://schemas.microsoft.com/office/drawing/2014/main" id="{C720ADFB-9D49-4F5D-AC0F-DF6A558CC3D7}"/>
              </a:ext>
            </a:extLst>
          </p:cNvPr>
          <p:cNvSpPr>
            <a:spLocks noGrp="1"/>
          </p:cNvSpPr>
          <p:nvPr>
            <p:ph type="sldNum" sz="quarter" idx="10"/>
          </p:nvPr>
        </p:nvSpPr>
        <p:spPr/>
        <p:txBody>
          <a:bodyPr/>
          <a:lstStyle/>
          <a:p>
            <a:fld id="{67B19427-F580-D146-B60E-4CADEE75497F}" type="slidenum">
              <a:rPr lang="en-US" smtClean="0"/>
              <a:pPr/>
              <a:t>6</a:t>
            </a:fld>
            <a:endParaRPr lang="en-US" dirty="0"/>
          </a:p>
        </p:txBody>
      </p:sp>
      <p:graphicFrame>
        <p:nvGraphicFramePr>
          <p:cNvPr id="8" name="Content Placeholder 9" descr="Table is accessible to screenreaders">
            <a:extLst>
              <a:ext uri="{FF2B5EF4-FFF2-40B4-BE49-F238E27FC236}">
                <a16:creationId xmlns:a16="http://schemas.microsoft.com/office/drawing/2014/main" id="{62A3AA9D-C316-7341-B4C2-11389F38414E}"/>
              </a:ext>
            </a:extLst>
          </p:cNvPr>
          <p:cNvGraphicFramePr>
            <a:graphicFrameLocks/>
          </p:cNvGraphicFramePr>
          <p:nvPr/>
        </p:nvGraphicFramePr>
        <p:xfrm>
          <a:off x="4192525" y="1118280"/>
          <a:ext cx="4276677" cy="3078480"/>
        </p:xfrm>
        <a:graphic>
          <a:graphicData uri="http://schemas.openxmlformats.org/drawingml/2006/table">
            <a:tbl>
              <a:tblPr firstRow="1" bandRow="1">
                <a:tableStyleId>{2D5ABB26-0587-4C30-8999-92F81FD0307C}</a:tableStyleId>
              </a:tblPr>
              <a:tblGrid>
                <a:gridCol w="2606987">
                  <a:extLst>
                    <a:ext uri="{9D8B030D-6E8A-4147-A177-3AD203B41FA5}">
                      <a16:colId xmlns:a16="http://schemas.microsoft.com/office/drawing/2014/main" val="2544904701"/>
                    </a:ext>
                  </a:extLst>
                </a:gridCol>
                <a:gridCol w="1669690">
                  <a:extLst>
                    <a:ext uri="{9D8B030D-6E8A-4147-A177-3AD203B41FA5}">
                      <a16:colId xmlns:a16="http://schemas.microsoft.com/office/drawing/2014/main" val="843216392"/>
                    </a:ext>
                  </a:extLst>
                </a:gridCol>
              </a:tblGrid>
              <a:tr h="370840">
                <a:tc>
                  <a:txBody>
                    <a:bodyPr/>
                    <a:lstStyle/>
                    <a:p>
                      <a:r>
                        <a:rPr lang="en-US" sz="2000" b="1" dirty="0">
                          <a:solidFill>
                            <a:schemeClr val="bg1"/>
                          </a:solidFill>
                          <a:latin typeface="Times New Roman" panose="02020603050405020304" pitchFamily="18" charset="0"/>
                          <a:cs typeface="Times New Roman" panose="02020603050405020304" pitchFamily="18" charset="0"/>
                        </a:rPr>
                        <a:t># of Vehicles Owned </a:t>
                      </a:r>
                    </a:p>
                    <a:p>
                      <a:pPr algn="ctr"/>
                      <a:r>
                        <a:rPr lang="en-US" sz="2000" b="1" i="1" dirty="0">
                          <a:solidFill>
                            <a:schemeClr val="bg1"/>
                          </a:solidFill>
                          <a:latin typeface="Times New Roman" panose="02020603050405020304" pitchFamily="18" charset="0"/>
                          <a:cs typeface="Times New Roman" panose="02020603050405020304" pitchFamily="18" charset="0"/>
                        </a:rPr>
                        <a:t>x</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b="1" dirty="0">
                          <a:solidFill>
                            <a:schemeClr val="bg1"/>
                          </a:solidFill>
                          <a:latin typeface="Times New Roman" panose="02020603050405020304" pitchFamily="18" charset="0"/>
                          <a:cs typeface="Times New Roman" panose="02020603050405020304" pitchFamily="18" charset="0"/>
                        </a:rPr>
                        <a:t>Probability</a:t>
                      </a:r>
                    </a:p>
                    <a:p>
                      <a:pPr algn="ctr"/>
                      <a:r>
                        <a:rPr lang="en-US" sz="2000" b="1" i="1" dirty="0">
                          <a:solidFill>
                            <a:schemeClr val="bg1"/>
                          </a:solidFill>
                          <a:latin typeface="Times New Roman" panose="02020603050405020304" pitchFamily="18" charset="0"/>
                          <a:cs typeface="Times New Roman" panose="02020603050405020304" pitchFamily="18" charset="0"/>
                        </a:rPr>
                        <a:t>P</a:t>
                      </a:r>
                      <a:r>
                        <a:rPr lang="en-US" sz="2000" b="1" i="0" dirty="0">
                          <a:solidFill>
                            <a:schemeClr val="bg1"/>
                          </a:solidFill>
                          <a:latin typeface="Times New Roman" panose="02020603050405020304" pitchFamily="18" charset="0"/>
                          <a:cs typeface="Times New Roman" panose="02020603050405020304" pitchFamily="18" charset="0"/>
                        </a:rPr>
                        <a:t>(</a:t>
                      </a:r>
                      <a:r>
                        <a:rPr lang="en-US" sz="2000" b="1" i="1" dirty="0">
                          <a:solidFill>
                            <a:schemeClr val="bg1"/>
                          </a:solidFill>
                          <a:latin typeface="Times New Roman" panose="02020603050405020304" pitchFamily="18" charset="0"/>
                          <a:cs typeface="Times New Roman" panose="02020603050405020304" pitchFamily="18" charset="0"/>
                        </a:rPr>
                        <a:t>x</a:t>
                      </a:r>
                      <a:r>
                        <a:rPr lang="en-US" sz="2000" b="1" i="0" dirty="0">
                          <a:solidFill>
                            <a:schemeClr val="bg1"/>
                          </a:solidFill>
                          <a:latin typeface="Times New Roman" panose="02020603050405020304" pitchFamily="18" charset="0"/>
                          <a:cs typeface="Times New Roman" panose="02020603050405020304" pitchFamily="18" charset="0"/>
                        </a:rPr>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823521916"/>
                  </a:ext>
                </a:extLst>
              </a:tr>
              <a:tr h="370840">
                <a:tc>
                  <a:txBody>
                    <a:bodyPr/>
                    <a:lstStyle/>
                    <a:p>
                      <a:pPr algn="ctr"/>
                      <a:r>
                        <a:rPr lang="en-US" sz="2000" dirty="0">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olid"/>
                      <a:round/>
                      <a:headEnd type="none" w="med" len="med"/>
                      <a:tailEnd type="none" w="med" len="med"/>
                    </a:lnT>
                  </a:tcPr>
                </a:tc>
                <a:tc>
                  <a:txBody>
                    <a:bodyPr/>
                    <a:lstStyle/>
                    <a:p>
                      <a:pPr algn="ctr"/>
                      <a:r>
                        <a:rPr lang="en-US" sz="2000" dirty="0">
                          <a:latin typeface="Times New Roman" panose="02020603050405020304" pitchFamily="18" charset="0"/>
                          <a:cs typeface="Times New Roman" panose="02020603050405020304" pitchFamily="18" charset="0"/>
                        </a:rPr>
                        <a:t>.015</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30687490"/>
                  </a:ext>
                </a:extLst>
              </a:tr>
              <a:tr h="370840">
                <a:tc>
                  <a:txBody>
                    <a:bodyPr/>
                    <a:lstStyle/>
                    <a:p>
                      <a:pPr algn="ctr"/>
                      <a:r>
                        <a:rPr lang="en-US" sz="2000" dirty="0">
                          <a:latin typeface="Times New Roman" panose="02020603050405020304" pitchFamily="18" charset="0"/>
                          <a:cs typeface="Times New Roman" panose="02020603050405020304" pitchFamily="18" charset="0"/>
                        </a:rPr>
                        <a:t>1</a:t>
                      </a:r>
                    </a:p>
                  </a:txBody>
                  <a:tcPr/>
                </a:tc>
                <a:tc>
                  <a:txBody>
                    <a:bodyPr/>
                    <a:lstStyle/>
                    <a:p>
                      <a:pPr algn="ctr"/>
                      <a:r>
                        <a:rPr lang="en-US" sz="2000" dirty="0">
                          <a:latin typeface="Times New Roman" panose="02020603050405020304" pitchFamily="18" charset="0"/>
                          <a:cs typeface="Times New Roman" panose="02020603050405020304" pitchFamily="18" charset="0"/>
                        </a:rPr>
                        <a:t>.235</a:t>
                      </a:r>
                    </a:p>
                  </a:txBody>
                  <a:tcPr/>
                </a:tc>
                <a:extLst>
                  <a:ext uri="{0D108BD9-81ED-4DB2-BD59-A6C34878D82A}">
                    <a16:rowId xmlns:a16="http://schemas.microsoft.com/office/drawing/2014/main" val="1316037072"/>
                  </a:ext>
                </a:extLst>
              </a:tr>
              <a:tr h="370840">
                <a:tc>
                  <a:txBody>
                    <a:bodyPr/>
                    <a:lstStyle/>
                    <a:p>
                      <a:pPr algn="ctr"/>
                      <a:r>
                        <a:rPr lang="en-US" sz="2000" dirty="0">
                          <a:latin typeface="Times New Roman" panose="02020603050405020304" pitchFamily="18" charset="0"/>
                          <a:cs typeface="Times New Roman" panose="02020603050405020304" pitchFamily="18" charset="0"/>
                        </a:rPr>
                        <a:t>2</a:t>
                      </a:r>
                    </a:p>
                  </a:txBody>
                  <a:tcPr/>
                </a:tc>
                <a:tc>
                  <a:txBody>
                    <a:bodyPr/>
                    <a:lstStyle/>
                    <a:p>
                      <a:pPr algn="ctr"/>
                      <a:r>
                        <a:rPr lang="en-US" sz="2000" dirty="0">
                          <a:latin typeface="Times New Roman" panose="02020603050405020304" pitchFamily="18" charset="0"/>
                          <a:cs typeface="Times New Roman" panose="02020603050405020304" pitchFamily="18" charset="0"/>
                        </a:rPr>
                        <a:t>.425</a:t>
                      </a:r>
                    </a:p>
                  </a:txBody>
                  <a:tcPr/>
                </a:tc>
                <a:extLst>
                  <a:ext uri="{0D108BD9-81ED-4DB2-BD59-A6C34878D82A}">
                    <a16:rowId xmlns:a16="http://schemas.microsoft.com/office/drawing/2014/main" val="2611710998"/>
                  </a:ext>
                </a:extLst>
              </a:tr>
              <a:tr h="370840">
                <a:tc>
                  <a:txBody>
                    <a:bodyPr/>
                    <a:lstStyle/>
                    <a:p>
                      <a:pPr algn="ctr"/>
                      <a:r>
                        <a:rPr lang="en-US" sz="2000" dirty="0">
                          <a:latin typeface="Times New Roman" panose="02020603050405020304" pitchFamily="18" charset="0"/>
                          <a:cs typeface="Times New Roman" panose="02020603050405020304" pitchFamily="18" charset="0"/>
                        </a:rPr>
                        <a:t>3</a:t>
                      </a:r>
                    </a:p>
                  </a:txBody>
                  <a:tcPr/>
                </a:tc>
                <a:tc>
                  <a:txBody>
                    <a:bodyPr/>
                    <a:lstStyle/>
                    <a:p>
                      <a:pPr algn="ctr"/>
                      <a:r>
                        <a:rPr lang="en-US" sz="2000" dirty="0">
                          <a:latin typeface="Times New Roman" panose="02020603050405020304" pitchFamily="18" charset="0"/>
                          <a:cs typeface="Times New Roman" panose="02020603050405020304" pitchFamily="18" charset="0"/>
                        </a:rPr>
                        <a:t>.245</a:t>
                      </a:r>
                    </a:p>
                  </a:txBody>
                  <a:tcPr/>
                </a:tc>
                <a:extLst>
                  <a:ext uri="{0D108BD9-81ED-4DB2-BD59-A6C34878D82A}">
                    <a16:rowId xmlns:a16="http://schemas.microsoft.com/office/drawing/2014/main" val="3395314241"/>
                  </a:ext>
                </a:extLst>
              </a:tr>
              <a:tr h="370840">
                <a:tc>
                  <a:txBody>
                    <a:bodyPr/>
                    <a:lstStyle/>
                    <a:p>
                      <a:pPr algn="ctr"/>
                      <a:r>
                        <a:rPr lang="en-US" sz="2000" dirty="0">
                          <a:latin typeface="Times New Roman" panose="02020603050405020304" pitchFamily="18" charset="0"/>
                          <a:cs typeface="Times New Roman" panose="02020603050405020304" pitchFamily="18" charset="0"/>
                        </a:rPr>
                        <a:t>4</a:t>
                      </a:r>
                    </a:p>
                  </a:txBody>
                  <a:tcPr>
                    <a:lnB w="12700" cap="flat" cmpd="sng" algn="ctr">
                      <a:solidFill>
                        <a:schemeClr val="tx1"/>
                      </a:solidFill>
                      <a:prstDash val="solid"/>
                      <a:round/>
                      <a:headEnd type="none" w="med" len="med"/>
                      <a:tailEnd type="none" w="med" len="med"/>
                    </a:lnB>
                  </a:tcPr>
                </a:tc>
                <a:tc>
                  <a:txBody>
                    <a:bodyPr/>
                    <a:lstStyle/>
                    <a:p>
                      <a:pPr algn="ctr"/>
                      <a:r>
                        <a:rPr lang="en-US" sz="2000" dirty="0">
                          <a:latin typeface="Times New Roman" panose="02020603050405020304" pitchFamily="18" charset="0"/>
                          <a:cs typeface="Times New Roman" panose="02020603050405020304" pitchFamily="18" charset="0"/>
                        </a:rPr>
                        <a:t>.080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901622"/>
                  </a:ext>
                </a:extLst>
              </a:tr>
              <a:tr h="370840">
                <a:tc>
                  <a:txBody>
                    <a:bodyPr/>
                    <a:lstStyle/>
                    <a:p>
                      <a:r>
                        <a:rPr lang="en-US" sz="2000" dirty="0">
                          <a:solidFill>
                            <a:schemeClr val="bg1"/>
                          </a:solidFill>
                          <a:latin typeface="Times New Roman" panose="02020603050405020304" pitchFamily="18" charset="0"/>
                          <a:cs typeface="Times New Roman" panose="02020603050405020304" pitchFamily="18" charset="0"/>
                        </a:rPr>
                        <a:t>Blank</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700" dirty="0">
                          <a:solidFill>
                            <a:schemeClr val="bg2"/>
                          </a:solidFill>
                          <a:latin typeface="Times New Roman" panose="02020603050405020304" pitchFamily="18" charset="0"/>
                          <a:cs typeface="Times New Roman" panose="02020603050405020304" pitchFamily="18" charset="0"/>
                        </a:rPr>
                        <a:t>summation P(x) = 1.000.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1302670"/>
                  </a:ext>
                </a:extLst>
              </a:tr>
            </a:tbl>
          </a:graphicData>
        </a:graphic>
      </p:graphicFrame>
      <p:graphicFrame>
        <p:nvGraphicFramePr>
          <p:cNvPr id="9" name="Content Placeholder 10" descr="Image description is in table cell">
            <a:extLst>
              <a:ext uri="{FF2B5EF4-FFF2-40B4-BE49-F238E27FC236}">
                <a16:creationId xmlns:a16="http://schemas.microsoft.com/office/drawing/2014/main" id="{4F43B9D8-D2AD-CA44-B25E-A47F4DDCE1C3}"/>
              </a:ext>
            </a:extLst>
          </p:cNvPr>
          <p:cNvGraphicFramePr>
            <a:graphicFrameLocks noChangeAspect="1"/>
          </p:cNvGraphicFramePr>
          <p:nvPr/>
        </p:nvGraphicFramePr>
        <p:xfrm>
          <a:off x="6697060" y="3822082"/>
          <a:ext cx="1513586" cy="346329"/>
        </p:xfrm>
        <a:graphic>
          <a:graphicData uri="http://schemas.openxmlformats.org/presentationml/2006/ole">
            <mc:AlternateContent xmlns:mc="http://schemas.openxmlformats.org/markup-compatibility/2006">
              <mc:Choice xmlns:v="urn:schemas-microsoft-com:vml" Requires="v">
                <p:oleObj spid="_x0000_s3075" name="Equation" r:id="rId3" imgW="1498320" imgH="342720" progId="Equation.DSMT4">
                  <p:embed/>
                </p:oleObj>
              </mc:Choice>
              <mc:Fallback>
                <p:oleObj name="Equation" r:id="rId3" imgW="1498320" imgH="342720" progId="Equation.DSMT4">
                  <p:embed/>
                  <p:pic>
                    <p:nvPicPr>
                      <p:cNvPr id="9" name="Content Placeholder 10" descr="Image description is in table cell">
                        <a:extLst>
                          <a:ext uri="{FF2B5EF4-FFF2-40B4-BE49-F238E27FC236}">
                            <a16:creationId xmlns:a16="http://schemas.microsoft.com/office/drawing/2014/main" id="{4F43B9D8-D2AD-CA44-B25E-A47F4DDCE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7060" y="3822082"/>
                        <a:ext cx="1513586" cy="3463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a:extLst>
              <a:ext uri="{FF2B5EF4-FFF2-40B4-BE49-F238E27FC236}">
                <a16:creationId xmlns:a16="http://schemas.microsoft.com/office/drawing/2014/main" id="{72CFAAC9-D502-F249-B681-E1E7AB08CEB4}"/>
              </a:ext>
            </a:extLst>
          </p:cNvPr>
          <p:cNvSpPr txBox="1"/>
          <p:nvPr/>
        </p:nvSpPr>
        <p:spPr>
          <a:xfrm>
            <a:off x="0" y="4119017"/>
            <a:ext cx="9143999" cy="2308324"/>
          </a:xfrm>
          <a:prstGeom prst="rect">
            <a:avLst/>
          </a:prstGeom>
          <a:noFill/>
        </p:spPr>
        <p:txBody>
          <a:bodyPr wrap="square">
            <a:spAutoFit/>
          </a:bodyPr>
          <a:lstStyle/>
          <a:p>
            <a:pPr marL="15875">
              <a:tabLst>
                <a:tab pos="1371600" algn="l"/>
              </a:tabLst>
            </a:pPr>
            <a:r>
              <a:rPr lang="en-US" sz="2400" dirty="0">
                <a:solidFill>
                  <a:schemeClr val="accent2"/>
                </a:solidFill>
              </a:rPr>
              <a:t>Probability that selected family owns:</a:t>
            </a:r>
          </a:p>
          <a:p>
            <a:pPr marL="15875">
              <a:tabLst>
                <a:tab pos="1371600" algn="l"/>
              </a:tabLst>
            </a:pPr>
            <a:r>
              <a:rPr lang="en-US" sz="2400" dirty="0">
                <a:solidFill>
                  <a:schemeClr val="accent2"/>
                </a:solidFill>
              </a:rPr>
              <a:t>(a)</a:t>
            </a:r>
            <a:r>
              <a:rPr lang="en-US" sz="2400" dirty="0"/>
              <a:t> owns two vehicles = P(2) = .425</a:t>
            </a:r>
            <a:endParaRPr lang="en-US" sz="2400" dirty="0">
              <a:solidFill>
                <a:schemeClr val="accent2"/>
              </a:solidFill>
            </a:endParaRPr>
          </a:p>
          <a:p>
            <a:pPr marL="15875">
              <a:tabLst>
                <a:tab pos="1371600" algn="l"/>
              </a:tabLst>
            </a:pPr>
            <a:r>
              <a:rPr lang="en-US" sz="2400" dirty="0">
                <a:solidFill>
                  <a:schemeClr val="accent2"/>
                </a:solidFill>
              </a:rPr>
              <a:t>(b)</a:t>
            </a:r>
            <a:r>
              <a:rPr lang="en-US" sz="2400" dirty="0"/>
              <a:t> at least two vehicles</a:t>
            </a:r>
          </a:p>
          <a:p>
            <a:pPr marL="15875">
              <a:tabLst>
                <a:tab pos="1371600" algn="l"/>
              </a:tabLst>
            </a:pPr>
            <a:r>
              <a:rPr lang="en-US" sz="2400" dirty="0"/>
              <a:t>     = P(2 or 3 or 4) = P(2) + P(3) + P(4) = .425 + .245 + .080 = .750</a:t>
            </a:r>
          </a:p>
          <a:p>
            <a:pPr marL="15875">
              <a:tabLst>
                <a:tab pos="1371600" algn="l"/>
              </a:tabLst>
            </a:pPr>
            <a:r>
              <a:rPr lang="en-US" sz="2400" dirty="0">
                <a:solidFill>
                  <a:schemeClr val="accent2"/>
                </a:solidFill>
              </a:rPr>
              <a:t>(c)</a:t>
            </a:r>
            <a:r>
              <a:rPr lang="en-US" sz="2400" dirty="0"/>
              <a:t> at most one vehicle = P(0 or 1) = P(0) + P(1) = .015 + .235 = .250</a:t>
            </a:r>
          </a:p>
          <a:p>
            <a:pPr marL="15875">
              <a:tabLst>
                <a:tab pos="1371600" algn="l"/>
              </a:tabLst>
            </a:pPr>
            <a:r>
              <a:rPr lang="en-US" sz="2400" dirty="0">
                <a:solidFill>
                  <a:schemeClr val="accent2"/>
                </a:solidFill>
              </a:rPr>
              <a:t>(d)</a:t>
            </a:r>
            <a:r>
              <a:rPr lang="en-US" sz="2400" dirty="0"/>
              <a:t> owns 3 or more vehicles = P(3 or 4) = P(3) + P(4) = .245 + .080 = .325</a:t>
            </a:r>
          </a:p>
        </p:txBody>
      </p:sp>
    </p:spTree>
    <p:extLst>
      <p:ext uri="{BB962C8B-B14F-4D97-AF65-F5344CB8AC3E}">
        <p14:creationId xmlns:p14="http://schemas.microsoft.com/office/powerpoint/2010/main" val="386239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2148-F393-4E73-80B1-93CC946B4223}"/>
              </a:ext>
            </a:extLst>
          </p:cNvPr>
          <p:cNvSpPr>
            <a:spLocks noGrp="1"/>
          </p:cNvSpPr>
          <p:nvPr>
            <p:ph type="title"/>
          </p:nvPr>
        </p:nvSpPr>
        <p:spPr>
          <a:xfrm>
            <a:off x="304800" y="466994"/>
            <a:ext cx="8534400" cy="838199"/>
          </a:xfrm>
        </p:spPr>
        <p:txBody>
          <a:bodyPr/>
          <a:lstStyle/>
          <a:p>
            <a:r>
              <a:rPr lang="en-GB" dirty="0"/>
              <a:t>Example 5-3</a:t>
            </a:r>
            <a:endParaRPr lang="en-US" dirty="0"/>
          </a:p>
        </p:txBody>
      </p:sp>
      <p:sp>
        <p:nvSpPr>
          <p:cNvPr id="3" name="Content Placeholder 2">
            <a:extLst>
              <a:ext uri="{FF2B5EF4-FFF2-40B4-BE49-F238E27FC236}">
                <a16:creationId xmlns:a16="http://schemas.microsoft.com/office/drawing/2014/main" id="{C261F83F-F2B2-42CB-8527-82FB1CE9525E}"/>
              </a:ext>
            </a:extLst>
          </p:cNvPr>
          <p:cNvSpPr>
            <a:spLocks noGrp="1"/>
          </p:cNvSpPr>
          <p:nvPr>
            <p:ph sz="quarter" idx="16"/>
          </p:nvPr>
        </p:nvSpPr>
        <p:spPr>
          <a:xfrm>
            <a:off x="308202" y="1186188"/>
            <a:ext cx="8534400" cy="1253585"/>
          </a:xfrm>
        </p:spPr>
        <p:txBody>
          <a:bodyPr/>
          <a:lstStyle/>
          <a:p>
            <a:r>
              <a:rPr lang="en-GB" dirty="0"/>
              <a:t>Each of the following tables lists certain values of </a:t>
            </a:r>
            <a:r>
              <a:rPr lang="en-GB" i="1" dirty="0"/>
              <a:t>x</a:t>
            </a:r>
            <a:r>
              <a:rPr lang="en-GB" dirty="0"/>
              <a:t> and their probabilities. Determine whether or not each table represents a valid probability distribution.</a:t>
            </a:r>
            <a:endParaRPr lang="en-US" dirty="0"/>
          </a:p>
        </p:txBody>
      </p:sp>
      <p:sp>
        <p:nvSpPr>
          <p:cNvPr id="6" name="Content Placeholder 5">
            <a:extLst>
              <a:ext uri="{FF2B5EF4-FFF2-40B4-BE49-F238E27FC236}">
                <a16:creationId xmlns:a16="http://schemas.microsoft.com/office/drawing/2014/main" id="{570D17DE-E76B-4442-967D-957700EE6941}"/>
              </a:ext>
            </a:extLst>
          </p:cNvPr>
          <p:cNvSpPr>
            <a:spLocks noGrp="1"/>
          </p:cNvSpPr>
          <p:nvPr>
            <p:ph sz="quarter" idx="17"/>
          </p:nvPr>
        </p:nvSpPr>
        <p:spPr>
          <a:xfrm>
            <a:off x="329285" y="2568349"/>
            <a:ext cx="624240" cy="442351"/>
          </a:xfrm>
        </p:spPr>
        <p:txBody>
          <a:bodyPr/>
          <a:lstStyle/>
          <a:p>
            <a:r>
              <a:rPr lang="en-US" dirty="0">
                <a:solidFill>
                  <a:schemeClr val="accent2"/>
                </a:solidFill>
              </a:rPr>
              <a:t>(a)</a:t>
            </a:r>
          </a:p>
        </p:txBody>
      </p:sp>
      <p:graphicFrame>
        <p:nvGraphicFramePr>
          <p:cNvPr id="22" name="Content Placeholder 21" descr="Table is accessible to screenreaders">
            <a:extLst>
              <a:ext uri="{FF2B5EF4-FFF2-40B4-BE49-F238E27FC236}">
                <a16:creationId xmlns:a16="http://schemas.microsoft.com/office/drawing/2014/main" id="{5EE07B69-2B15-4269-9F09-BDB174EAAD28}"/>
              </a:ext>
            </a:extLst>
          </p:cNvPr>
          <p:cNvGraphicFramePr>
            <a:graphicFrameLocks noGrp="1"/>
          </p:cNvGraphicFramePr>
          <p:nvPr>
            <p:ph sz="quarter" idx="20"/>
          </p:nvPr>
        </p:nvGraphicFramePr>
        <p:xfrm>
          <a:off x="984330" y="2568349"/>
          <a:ext cx="1745585" cy="1981200"/>
        </p:xfrm>
        <a:graphic>
          <a:graphicData uri="http://schemas.openxmlformats.org/drawingml/2006/table">
            <a:tbl>
              <a:tblPr firstRow="1" bandRow="1">
                <a:tableStyleId>{2D5ABB26-0587-4C30-8999-92F81FD0307C}</a:tableStyleId>
              </a:tblPr>
              <a:tblGrid>
                <a:gridCol w="758950">
                  <a:extLst>
                    <a:ext uri="{9D8B030D-6E8A-4147-A177-3AD203B41FA5}">
                      <a16:colId xmlns:a16="http://schemas.microsoft.com/office/drawing/2014/main" val="4281061018"/>
                    </a:ext>
                  </a:extLst>
                </a:gridCol>
                <a:gridCol w="986635">
                  <a:extLst>
                    <a:ext uri="{9D8B030D-6E8A-4147-A177-3AD203B41FA5}">
                      <a16:colId xmlns:a16="http://schemas.microsoft.com/office/drawing/2014/main" val="1382541612"/>
                    </a:ext>
                  </a:extLst>
                </a:gridCol>
              </a:tblGrid>
              <a:tr h="370840">
                <a:tc>
                  <a:txBody>
                    <a:bodyPr/>
                    <a:lstStyle/>
                    <a:p>
                      <a:r>
                        <a:rPr lang="en-US" sz="2000" b="1" i="1" dirty="0">
                          <a:solidFill>
                            <a:schemeClr val="bg1"/>
                          </a:solidFill>
                          <a:latin typeface="Times New Roman" panose="02020603050405020304" pitchFamily="18" charset="0"/>
                          <a:cs typeface="Times New Roman" panose="02020603050405020304" pitchFamily="18" charset="0"/>
                        </a:rPr>
                        <a:t>x</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a:r>
                        <a:rPr lang="en-US" sz="2000" b="1" i="1" dirty="0">
                          <a:solidFill>
                            <a:schemeClr val="bg1"/>
                          </a:solidFill>
                          <a:latin typeface="Times New Roman" panose="02020603050405020304" pitchFamily="18" charset="0"/>
                          <a:cs typeface="Times New Roman" panose="02020603050405020304" pitchFamily="18" charset="0"/>
                        </a:rPr>
                        <a:t>P</a:t>
                      </a:r>
                      <a:r>
                        <a:rPr lang="en-US" sz="2000" b="1" i="0" dirty="0">
                          <a:solidFill>
                            <a:schemeClr val="bg1"/>
                          </a:solidFill>
                          <a:latin typeface="Times New Roman" panose="02020603050405020304" pitchFamily="18" charset="0"/>
                          <a:cs typeface="Times New Roman" panose="02020603050405020304" pitchFamily="18" charset="0"/>
                        </a:rPr>
                        <a:t>(</a:t>
                      </a:r>
                      <a:r>
                        <a:rPr lang="en-US" sz="2000" b="1" i="1" dirty="0">
                          <a:solidFill>
                            <a:schemeClr val="bg1"/>
                          </a:solidFill>
                          <a:latin typeface="Times New Roman" panose="02020603050405020304" pitchFamily="18" charset="0"/>
                          <a:cs typeface="Times New Roman" panose="02020603050405020304" pitchFamily="18" charset="0"/>
                        </a:rPr>
                        <a:t>x</a:t>
                      </a:r>
                      <a:r>
                        <a:rPr lang="en-US" sz="2000" b="1" i="0" dirty="0">
                          <a:solidFill>
                            <a:schemeClr val="bg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93985658"/>
                  </a:ext>
                </a:extLst>
              </a:tr>
              <a:tr h="370840">
                <a:tc>
                  <a:txBody>
                    <a:bodyPr/>
                    <a:lstStyle/>
                    <a:p>
                      <a:r>
                        <a:rPr lang="en-US" sz="2000" dirty="0">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lang="en-US" sz="2000" dirty="0">
                          <a:latin typeface="Times New Roman" panose="02020603050405020304" pitchFamily="18" charset="0"/>
                          <a:cs typeface="Times New Roman" panose="02020603050405020304" pitchFamily="18" charset="0"/>
                        </a:rPr>
                        <a:t>.08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13500437"/>
                  </a:ext>
                </a:extLst>
              </a:tr>
              <a:tr h="353570">
                <a:tc>
                  <a:txBody>
                    <a:bodyPr/>
                    <a:lstStyle/>
                    <a:p>
                      <a:r>
                        <a:rPr lang="en-US" sz="2000" dirty="0">
                          <a:latin typeface="Times New Roman" panose="02020603050405020304" pitchFamily="18" charset="0"/>
                          <a:cs typeface="Times New Roman" panose="02020603050405020304" pitchFamily="18" charset="0"/>
                        </a:rPr>
                        <a:t>1</a:t>
                      </a:r>
                    </a:p>
                  </a:txBody>
                  <a:tcPr>
                    <a:lnR w="12700" cap="flat" cmpd="sng" algn="ctr">
                      <a:solidFill>
                        <a:schemeClr val="tx1"/>
                      </a:solidFill>
                      <a:prstDash val="solid"/>
                      <a:round/>
                      <a:headEnd type="none" w="med" len="med"/>
                      <a:tailEnd type="none" w="med" len="med"/>
                    </a:lnR>
                  </a:tcPr>
                </a:tc>
                <a:tc>
                  <a:txBody>
                    <a:bodyPr/>
                    <a:lstStyle/>
                    <a:p>
                      <a:pPr algn="r"/>
                      <a:r>
                        <a:rPr lang="en-US" sz="2000" dirty="0">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34779457"/>
                  </a:ext>
                </a:extLst>
              </a:tr>
              <a:tr h="370840">
                <a:tc>
                  <a:txBody>
                    <a:bodyPr/>
                    <a:lstStyle/>
                    <a:p>
                      <a:r>
                        <a:rPr lang="en-US" sz="2000" dirty="0">
                          <a:latin typeface="Times New Roman" panose="02020603050405020304" pitchFamily="18" charset="0"/>
                          <a:cs typeface="Times New Roman" panose="02020603050405020304" pitchFamily="18" charset="0"/>
                        </a:rPr>
                        <a:t>2</a:t>
                      </a:r>
                    </a:p>
                  </a:txBody>
                  <a:tcPr>
                    <a:lnR w="12700" cap="flat" cmpd="sng" algn="ctr">
                      <a:solidFill>
                        <a:schemeClr val="tx1"/>
                      </a:solidFill>
                      <a:prstDash val="solid"/>
                      <a:round/>
                      <a:headEnd type="none" w="med" len="med"/>
                      <a:tailEnd type="none" w="med" len="med"/>
                    </a:lnR>
                  </a:tcPr>
                </a:tc>
                <a:tc>
                  <a:txBody>
                    <a:bodyPr/>
                    <a:lstStyle/>
                    <a:p>
                      <a:pPr algn="r"/>
                      <a:r>
                        <a:rPr lang="en-US" sz="2000" dirty="0">
                          <a:latin typeface="Times New Roman" panose="02020603050405020304" pitchFamily="18" charset="0"/>
                          <a:cs typeface="Times New Roman" panose="02020603050405020304" pitchFamily="18" charset="0"/>
                        </a:rPr>
                        <a:t>.39</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89648980"/>
                  </a:ext>
                </a:extLst>
              </a:tr>
              <a:tr h="370840">
                <a:tc>
                  <a:txBody>
                    <a:bodyPr/>
                    <a:lstStyle/>
                    <a:p>
                      <a:r>
                        <a:rPr lang="en-US" sz="2000" dirty="0">
                          <a:latin typeface="Times New Roman" panose="02020603050405020304" pitchFamily="18" charset="0"/>
                          <a:cs typeface="Times New Roman" panose="02020603050405020304" pitchFamily="18" charset="0"/>
                        </a:rPr>
                        <a:t>3</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r>
                        <a:rPr lang="en-US" sz="2000" dirty="0">
                          <a:latin typeface="Times New Roman" panose="02020603050405020304" pitchFamily="18" charset="0"/>
                          <a:cs typeface="Times New Roman" panose="02020603050405020304" pitchFamily="18" charset="0"/>
                        </a:rPr>
                        <a:t>.27</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4707542"/>
                  </a:ext>
                </a:extLst>
              </a:tr>
            </a:tbl>
          </a:graphicData>
        </a:graphic>
      </p:graphicFrame>
      <p:sp>
        <p:nvSpPr>
          <p:cNvPr id="7" name="Content Placeholder 6">
            <a:extLst>
              <a:ext uri="{FF2B5EF4-FFF2-40B4-BE49-F238E27FC236}">
                <a16:creationId xmlns:a16="http://schemas.microsoft.com/office/drawing/2014/main" id="{5C5A2346-79BB-4C8E-BFE5-25D58269B613}"/>
              </a:ext>
            </a:extLst>
          </p:cNvPr>
          <p:cNvSpPr>
            <a:spLocks noGrp="1"/>
          </p:cNvSpPr>
          <p:nvPr>
            <p:ph sz="quarter" idx="18"/>
          </p:nvPr>
        </p:nvSpPr>
        <p:spPr>
          <a:xfrm>
            <a:off x="3329761" y="2416861"/>
            <a:ext cx="650986" cy="477524"/>
          </a:xfrm>
        </p:spPr>
        <p:txBody>
          <a:bodyPr/>
          <a:lstStyle/>
          <a:p>
            <a:r>
              <a:rPr lang="en-US" dirty="0">
                <a:solidFill>
                  <a:schemeClr val="accent2"/>
                </a:solidFill>
              </a:rPr>
              <a:t>(b)</a:t>
            </a:r>
          </a:p>
        </p:txBody>
      </p:sp>
      <p:graphicFrame>
        <p:nvGraphicFramePr>
          <p:cNvPr id="23" name="Content Placeholder 22" descr="Table is accessible to screenreaders">
            <a:extLst>
              <a:ext uri="{FF2B5EF4-FFF2-40B4-BE49-F238E27FC236}">
                <a16:creationId xmlns:a16="http://schemas.microsoft.com/office/drawing/2014/main" id="{04D9AF8D-31A7-422B-8570-3D0160DE76C0}"/>
              </a:ext>
            </a:extLst>
          </p:cNvPr>
          <p:cNvGraphicFramePr>
            <a:graphicFrameLocks noGrp="1"/>
          </p:cNvGraphicFramePr>
          <p:nvPr>
            <p:ph sz="quarter" idx="21"/>
          </p:nvPr>
        </p:nvGraphicFramePr>
        <p:xfrm>
          <a:off x="3975084" y="2499323"/>
          <a:ext cx="1745585" cy="1981200"/>
        </p:xfrm>
        <a:graphic>
          <a:graphicData uri="http://schemas.openxmlformats.org/drawingml/2006/table">
            <a:tbl>
              <a:tblPr firstRow="1" bandRow="1">
                <a:tableStyleId>{2D5ABB26-0587-4C30-8999-92F81FD0307C}</a:tableStyleId>
              </a:tblPr>
              <a:tblGrid>
                <a:gridCol w="758950">
                  <a:extLst>
                    <a:ext uri="{9D8B030D-6E8A-4147-A177-3AD203B41FA5}">
                      <a16:colId xmlns:a16="http://schemas.microsoft.com/office/drawing/2014/main" val="3460462372"/>
                    </a:ext>
                  </a:extLst>
                </a:gridCol>
                <a:gridCol w="986635">
                  <a:extLst>
                    <a:ext uri="{9D8B030D-6E8A-4147-A177-3AD203B41FA5}">
                      <a16:colId xmlns:a16="http://schemas.microsoft.com/office/drawing/2014/main" val="2572531122"/>
                    </a:ext>
                  </a:extLst>
                </a:gridCol>
              </a:tblGrid>
              <a:tr h="370840">
                <a:tc>
                  <a:txBody>
                    <a:bodyPr/>
                    <a:lstStyle/>
                    <a:p>
                      <a:r>
                        <a:rPr lang="en-US" sz="2000" b="1" i="1" dirty="0">
                          <a:solidFill>
                            <a:schemeClr val="bg1"/>
                          </a:solidFill>
                          <a:latin typeface="Times New Roman" panose="02020603050405020304" pitchFamily="18" charset="0"/>
                          <a:cs typeface="Times New Roman" panose="02020603050405020304" pitchFamily="18" charset="0"/>
                        </a:rPr>
                        <a:t>x</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a:r>
                        <a:rPr lang="en-US" sz="2000" b="1" i="1" dirty="0">
                          <a:solidFill>
                            <a:schemeClr val="bg1"/>
                          </a:solidFill>
                          <a:latin typeface="Times New Roman" panose="02020603050405020304" pitchFamily="18" charset="0"/>
                          <a:cs typeface="Times New Roman" panose="02020603050405020304" pitchFamily="18" charset="0"/>
                        </a:rPr>
                        <a:t>P</a:t>
                      </a:r>
                      <a:r>
                        <a:rPr lang="en-US" sz="2000" b="1" i="0" dirty="0">
                          <a:solidFill>
                            <a:schemeClr val="bg1"/>
                          </a:solidFill>
                          <a:latin typeface="Times New Roman" panose="02020603050405020304" pitchFamily="18" charset="0"/>
                          <a:cs typeface="Times New Roman" panose="02020603050405020304" pitchFamily="18" charset="0"/>
                        </a:rPr>
                        <a:t>(</a:t>
                      </a:r>
                      <a:r>
                        <a:rPr lang="en-US" sz="2000" b="1" i="1" dirty="0">
                          <a:solidFill>
                            <a:schemeClr val="bg1"/>
                          </a:solidFill>
                          <a:latin typeface="Times New Roman" panose="02020603050405020304" pitchFamily="18" charset="0"/>
                          <a:cs typeface="Times New Roman" panose="02020603050405020304" pitchFamily="18" charset="0"/>
                        </a:rPr>
                        <a:t>x</a:t>
                      </a:r>
                      <a:r>
                        <a:rPr lang="en-US" sz="2000" b="1" i="0" dirty="0">
                          <a:solidFill>
                            <a:schemeClr val="bg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397330363"/>
                  </a:ext>
                </a:extLst>
              </a:tr>
              <a:tr h="370840">
                <a:tc>
                  <a:txBody>
                    <a:bodyPr/>
                    <a:lstStyle/>
                    <a:p>
                      <a:r>
                        <a:rPr lang="en-US" sz="2000" dirty="0">
                          <a:latin typeface="Times New Roman" panose="02020603050405020304" pitchFamily="18" charset="0"/>
                          <a:cs typeface="Times New Roman" panose="02020603050405020304" pitchFamily="18" charset="0"/>
                        </a:rPr>
                        <a:t>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lang="en-US" sz="2000" dirty="0">
                          <a:latin typeface="Times New Roman" panose="02020603050405020304" pitchFamily="18" charset="0"/>
                          <a:cs typeface="Times New Roman" panose="02020603050405020304" pitchFamily="18" charset="0"/>
                        </a:rPr>
                        <a:t>.25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90132500"/>
                  </a:ext>
                </a:extLst>
              </a:tr>
              <a:tr h="353570">
                <a:tc>
                  <a:txBody>
                    <a:bodyPr/>
                    <a:lstStyle/>
                    <a:p>
                      <a:r>
                        <a:rPr lang="en-US" sz="2000" dirty="0">
                          <a:latin typeface="Times New Roman" panose="02020603050405020304" pitchFamily="18" charset="0"/>
                          <a:cs typeface="Times New Roman" panose="02020603050405020304" pitchFamily="18" charset="0"/>
                        </a:rPr>
                        <a:t>3</a:t>
                      </a:r>
                    </a:p>
                  </a:txBody>
                  <a:tcPr>
                    <a:lnR w="12700" cap="flat" cmpd="sng" algn="ctr">
                      <a:solidFill>
                        <a:schemeClr val="tx1"/>
                      </a:solidFill>
                      <a:prstDash val="solid"/>
                      <a:round/>
                      <a:headEnd type="none" w="med" len="med"/>
                      <a:tailEnd type="none" w="med" len="med"/>
                    </a:lnR>
                  </a:tcPr>
                </a:tc>
                <a:tc>
                  <a:txBody>
                    <a:bodyPr/>
                    <a:lstStyle/>
                    <a:p>
                      <a:pPr algn="r"/>
                      <a:r>
                        <a:rPr lang="en-US" sz="2000" dirty="0">
                          <a:latin typeface="Times New Roman" panose="02020603050405020304" pitchFamily="18" charset="0"/>
                          <a:cs typeface="Times New Roman" panose="02020603050405020304" pitchFamily="18" charset="0"/>
                        </a:rPr>
                        <a:t>.34</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79078693"/>
                  </a:ext>
                </a:extLst>
              </a:tr>
              <a:tr h="370840">
                <a:tc>
                  <a:txBody>
                    <a:bodyPr/>
                    <a:lstStyle/>
                    <a:p>
                      <a:r>
                        <a:rPr lang="en-US" sz="2000" dirty="0">
                          <a:latin typeface="Times New Roman" panose="02020603050405020304" pitchFamily="18" charset="0"/>
                          <a:cs typeface="Times New Roman" panose="02020603050405020304" pitchFamily="18" charset="0"/>
                        </a:rPr>
                        <a:t>4</a:t>
                      </a:r>
                    </a:p>
                  </a:txBody>
                  <a:tcPr>
                    <a:lnR w="12700" cap="flat" cmpd="sng" algn="ctr">
                      <a:solidFill>
                        <a:schemeClr val="tx1"/>
                      </a:solidFill>
                      <a:prstDash val="solid"/>
                      <a:round/>
                      <a:headEnd type="none" w="med" len="med"/>
                      <a:tailEnd type="none" w="med" len="med"/>
                    </a:lnR>
                  </a:tcPr>
                </a:tc>
                <a:tc>
                  <a:txBody>
                    <a:bodyPr/>
                    <a:lstStyle/>
                    <a:p>
                      <a:pPr algn="r"/>
                      <a:r>
                        <a:rPr lang="en-US" sz="2000" dirty="0">
                          <a:latin typeface="Times New Roman" panose="02020603050405020304" pitchFamily="18" charset="0"/>
                          <a:cs typeface="Times New Roman" panose="02020603050405020304" pitchFamily="18" charset="0"/>
                        </a:rPr>
                        <a:t>.28</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1156588"/>
                  </a:ext>
                </a:extLst>
              </a:tr>
              <a:tr h="370840">
                <a:tc>
                  <a:txBody>
                    <a:bodyPr/>
                    <a:lstStyle/>
                    <a:p>
                      <a:r>
                        <a:rPr lang="en-US" sz="2000" dirty="0">
                          <a:latin typeface="Times New Roman" panose="02020603050405020304" pitchFamily="18" charset="0"/>
                          <a:cs typeface="Times New Roman" panose="02020603050405020304" pitchFamily="18" charset="0"/>
                        </a:rPr>
                        <a:t>5</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r>
                        <a:rPr lang="en-US" sz="2000" dirty="0">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6088368"/>
                  </a:ext>
                </a:extLst>
              </a:tr>
            </a:tbl>
          </a:graphicData>
        </a:graphic>
      </p:graphicFrame>
      <p:sp>
        <p:nvSpPr>
          <p:cNvPr id="8" name="Content Placeholder 7">
            <a:extLst>
              <a:ext uri="{FF2B5EF4-FFF2-40B4-BE49-F238E27FC236}">
                <a16:creationId xmlns:a16="http://schemas.microsoft.com/office/drawing/2014/main" id="{824E02A4-F5E8-4B56-832B-2FE160674AAD}"/>
              </a:ext>
            </a:extLst>
          </p:cNvPr>
          <p:cNvSpPr>
            <a:spLocks noGrp="1"/>
          </p:cNvSpPr>
          <p:nvPr>
            <p:ph sz="quarter" idx="19"/>
          </p:nvPr>
        </p:nvSpPr>
        <p:spPr>
          <a:xfrm>
            <a:off x="6162047" y="2451640"/>
            <a:ext cx="591805" cy="461010"/>
          </a:xfrm>
        </p:spPr>
        <p:txBody>
          <a:bodyPr/>
          <a:lstStyle/>
          <a:p>
            <a:r>
              <a:rPr lang="en-US" dirty="0">
                <a:solidFill>
                  <a:schemeClr val="accent2"/>
                </a:solidFill>
              </a:rPr>
              <a:t>(c)</a:t>
            </a:r>
          </a:p>
        </p:txBody>
      </p:sp>
      <p:graphicFrame>
        <p:nvGraphicFramePr>
          <p:cNvPr id="24" name="Content Placeholder 23" descr="Table is accessible to screenreaders">
            <a:extLst>
              <a:ext uri="{FF2B5EF4-FFF2-40B4-BE49-F238E27FC236}">
                <a16:creationId xmlns:a16="http://schemas.microsoft.com/office/drawing/2014/main" id="{6FBC577E-F4A7-4A80-8681-0C3C4384F5A1}"/>
              </a:ext>
            </a:extLst>
          </p:cNvPr>
          <p:cNvGraphicFramePr>
            <a:graphicFrameLocks noGrp="1"/>
          </p:cNvGraphicFramePr>
          <p:nvPr>
            <p:ph sz="quarter" idx="22"/>
          </p:nvPr>
        </p:nvGraphicFramePr>
        <p:xfrm>
          <a:off x="7002306" y="2568349"/>
          <a:ext cx="1745585" cy="1584960"/>
        </p:xfrm>
        <a:graphic>
          <a:graphicData uri="http://schemas.openxmlformats.org/drawingml/2006/table">
            <a:tbl>
              <a:tblPr firstRow="1" bandRow="1">
                <a:tableStyleId>{2D5ABB26-0587-4C30-8999-92F81FD0307C}</a:tableStyleId>
              </a:tblPr>
              <a:tblGrid>
                <a:gridCol w="758950">
                  <a:extLst>
                    <a:ext uri="{9D8B030D-6E8A-4147-A177-3AD203B41FA5}">
                      <a16:colId xmlns:a16="http://schemas.microsoft.com/office/drawing/2014/main" val="3460462372"/>
                    </a:ext>
                  </a:extLst>
                </a:gridCol>
                <a:gridCol w="986635">
                  <a:extLst>
                    <a:ext uri="{9D8B030D-6E8A-4147-A177-3AD203B41FA5}">
                      <a16:colId xmlns:a16="http://schemas.microsoft.com/office/drawing/2014/main" val="2572531122"/>
                    </a:ext>
                  </a:extLst>
                </a:gridCol>
              </a:tblGrid>
              <a:tr h="370840">
                <a:tc>
                  <a:txBody>
                    <a:bodyPr/>
                    <a:lstStyle/>
                    <a:p>
                      <a:r>
                        <a:rPr lang="en-US" sz="2000" b="1" i="1" dirty="0">
                          <a:solidFill>
                            <a:schemeClr val="bg1"/>
                          </a:solidFill>
                          <a:latin typeface="Times New Roman" panose="02020603050405020304" pitchFamily="18" charset="0"/>
                          <a:cs typeface="Times New Roman" panose="02020603050405020304" pitchFamily="18" charset="0"/>
                        </a:rPr>
                        <a:t>x</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a:r>
                        <a:rPr lang="en-US" sz="2000" b="1" i="1" dirty="0">
                          <a:solidFill>
                            <a:schemeClr val="bg1"/>
                          </a:solidFill>
                          <a:latin typeface="Times New Roman" panose="02020603050405020304" pitchFamily="18" charset="0"/>
                          <a:cs typeface="Times New Roman" panose="02020603050405020304" pitchFamily="18" charset="0"/>
                        </a:rPr>
                        <a:t>P</a:t>
                      </a:r>
                      <a:r>
                        <a:rPr lang="en-US" sz="2000" b="1" i="0" dirty="0">
                          <a:solidFill>
                            <a:schemeClr val="bg1"/>
                          </a:solidFill>
                          <a:latin typeface="Times New Roman" panose="02020603050405020304" pitchFamily="18" charset="0"/>
                          <a:cs typeface="Times New Roman" panose="02020603050405020304" pitchFamily="18" charset="0"/>
                        </a:rPr>
                        <a:t>(</a:t>
                      </a:r>
                      <a:r>
                        <a:rPr lang="en-US" sz="2000" b="1" i="1" dirty="0">
                          <a:solidFill>
                            <a:schemeClr val="bg1"/>
                          </a:solidFill>
                          <a:latin typeface="Times New Roman" panose="02020603050405020304" pitchFamily="18" charset="0"/>
                          <a:cs typeface="Times New Roman" panose="02020603050405020304" pitchFamily="18" charset="0"/>
                        </a:rPr>
                        <a:t>x</a:t>
                      </a:r>
                      <a:r>
                        <a:rPr lang="en-US" sz="2000" b="1" i="0" dirty="0">
                          <a:solidFill>
                            <a:schemeClr val="bg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397330363"/>
                  </a:ext>
                </a:extLst>
              </a:tr>
              <a:tr h="370840">
                <a:tc>
                  <a:txBody>
                    <a:bodyPr/>
                    <a:lstStyle/>
                    <a:p>
                      <a:r>
                        <a:rPr lang="en-US" sz="2000" dirty="0">
                          <a:latin typeface="Times New Roman" panose="02020603050405020304" pitchFamily="18" charset="0"/>
                          <a:cs typeface="Times New Roman" panose="02020603050405020304" pitchFamily="18" charset="0"/>
                        </a:rPr>
                        <a:t>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lang="en-US" sz="2000" dirty="0">
                          <a:latin typeface="Times New Roman" panose="02020603050405020304" pitchFamily="18" charset="0"/>
                          <a:cs typeface="Times New Roman" panose="02020603050405020304" pitchFamily="18" charset="0"/>
                        </a:rPr>
                        <a:t>.70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90132500"/>
                  </a:ext>
                </a:extLst>
              </a:tr>
              <a:tr h="353570">
                <a:tc>
                  <a:txBody>
                    <a:bodyPr/>
                    <a:lstStyle/>
                    <a:p>
                      <a:r>
                        <a:rPr lang="en-US" sz="2000" dirty="0">
                          <a:latin typeface="Times New Roman" panose="02020603050405020304" pitchFamily="18" charset="0"/>
                          <a:cs typeface="Times New Roman" panose="02020603050405020304" pitchFamily="18" charset="0"/>
                        </a:rPr>
                        <a:t>8</a:t>
                      </a:r>
                    </a:p>
                  </a:txBody>
                  <a:tcPr>
                    <a:lnR w="12700" cap="flat" cmpd="sng" algn="ctr">
                      <a:solidFill>
                        <a:schemeClr val="tx1"/>
                      </a:solidFill>
                      <a:prstDash val="solid"/>
                      <a:round/>
                      <a:headEnd type="none" w="med" len="med"/>
                      <a:tailEnd type="none" w="med" len="med"/>
                    </a:lnR>
                  </a:tcPr>
                </a:tc>
                <a:tc>
                  <a:txBody>
                    <a:bodyPr/>
                    <a:lstStyle/>
                    <a:p>
                      <a:pPr algn="r"/>
                      <a:r>
                        <a:rPr lang="en-US" sz="2000" dirty="0">
                          <a:latin typeface="Times New Roman" panose="02020603050405020304" pitchFamily="18" charset="0"/>
                          <a:cs typeface="Times New Roman" panose="02020603050405020304" pitchFamily="18" charset="0"/>
                        </a:rPr>
                        <a:t>.50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79078693"/>
                  </a:ext>
                </a:extLst>
              </a:tr>
              <a:tr h="370840">
                <a:tc>
                  <a:txBody>
                    <a:bodyPr/>
                    <a:lstStyle/>
                    <a:p>
                      <a:r>
                        <a:rPr lang="en-US" sz="2000" dirty="0">
                          <a:latin typeface="Times New Roman" panose="02020603050405020304" pitchFamily="18" charset="0"/>
                          <a:cs typeface="Times New Roman" panose="02020603050405020304" pitchFamily="18" charset="0"/>
                        </a:rPr>
                        <a:t>9</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r>
                        <a:rPr lang="en-US" sz="2000" dirty="0">
                          <a:latin typeface="Times New Roman" panose="02020603050405020304" pitchFamily="18" charset="0"/>
                          <a:cs typeface="Times New Roman" panose="02020603050405020304" pitchFamily="18" charset="0"/>
                        </a:rPr>
                        <a:t>−.20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156588"/>
                  </a:ext>
                </a:extLst>
              </a:tr>
            </a:tbl>
          </a:graphicData>
        </a:graphic>
      </p:graphicFrame>
      <p:sp>
        <p:nvSpPr>
          <p:cNvPr id="4" name="Slide Number Placeholder 3">
            <a:extLst>
              <a:ext uri="{FF2B5EF4-FFF2-40B4-BE49-F238E27FC236}">
                <a16:creationId xmlns:a16="http://schemas.microsoft.com/office/drawing/2014/main" id="{D205A9EE-A4F9-4F91-ABCD-1933671F6094}"/>
              </a:ext>
            </a:extLst>
          </p:cNvPr>
          <p:cNvSpPr>
            <a:spLocks noGrp="1"/>
          </p:cNvSpPr>
          <p:nvPr>
            <p:ph type="sldNum" sz="quarter" idx="10"/>
          </p:nvPr>
        </p:nvSpPr>
        <p:spPr/>
        <p:txBody>
          <a:bodyPr/>
          <a:lstStyle/>
          <a:p>
            <a:fld id="{67B19427-F580-D146-B60E-4CADEE75497F}" type="slidenum">
              <a:rPr lang="en-US" smtClean="0"/>
              <a:pPr/>
              <a:t>7</a:t>
            </a:fld>
            <a:endParaRPr lang="en-US" dirty="0"/>
          </a:p>
        </p:txBody>
      </p:sp>
      <p:sp>
        <p:nvSpPr>
          <p:cNvPr id="13" name="TextBox 12">
            <a:extLst>
              <a:ext uri="{FF2B5EF4-FFF2-40B4-BE49-F238E27FC236}">
                <a16:creationId xmlns:a16="http://schemas.microsoft.com/office/drawing/2014/main" id="{6AFE95A5-50A4-2A42-8D46-EC3DEF4E2F19}"/>
              </a:ext>
            </a:extLst>
          </p:cNvPr>
          <p:cNvSpPr txBox="1"/>
          <p:nvPr/>
        </p:nvSpPr>
        <p:spPr>
          <a:xfrm>
            <a:off x="170090" y="4678125"/>
            <a:ext cx="8669110" cy="1384995"/>
          </a:xfrm>
          <a:prstGeom prst="rect">
            <a:avLst/>
          </a:prstGeom>
          <a:noFill/>
        </p:spPr>
        <p:txBody>
          <a:bodyPr wrap="square">
            <a:spAutoFit/>
          </a:bodyPr>
          <a:lstStyle/>
          <a:p>
            <a:pPr marL="522288" indent="-522288">
              <a:buSzPct val="80000"/>
              <a:tabLst>
                <a:tab pos="522288" algn="l"/>
                <a:tab pos="750888" algn="l"/>
              </a:tabLst>
            </a:pPr>
            <a:r>
              <a:rPr lang="en-GB" sz="2800" dirty="0">
                <a:solidFill>
                  <a:schemeClr val="accent2"/>
                </a:solidFill>
                <a:latin typeface="Times New Roman" panose="02020603050405020304" pitchFamily="18" charset="0"/>
                <a:cs typeface="Times New Roman" panose="02020603050405020304" pitchFamily="18" charset="0"/>
              </a:rPr>
              <a:t>(a)</a:t>
            </a:r>
            <a:r>
              <a:rPr lang="en-GB" sz="2800" dirty="0">
                <a:latin typeface="Times New Roman" panose="02020603050405020304" pitchFamily="18" charset="0"/>
                <a:cs typeface="Times New Roman" panose="02020603050405020304" pitchFamily="18" charset="0"/>
              </a:rPr>
              <a:t> No, since the sum of all probabilities is not equal to 1.0.</a:t>
            </a:r>
          </a:p>
          <a:p>
            <a:pPr marL="65088" indent="-65088">
              <a:buSzPct val="80000"/>
              <a:tabLst>
                <a:tab pos="750888" algn="l"/>
              </a:tabLst>
            </a:pPr>
            <a:r>
              <a:rPr lang="en-GB" sz="2800" dirty="0">
                <a:solidFill>
                  <a:schemeClr val="accent2"/>
                </a:solidFill>
                <a:latin typeface="Times New Roman" panose="02020603050405020304" pitchFamily="18" charset="0"/>
                <a:cs typeface="Times New Roman" panose="02020603050405020304" pitchFamily="18" charset="0"/>
              </a:rPr>
              <a:t>(b)</a:t>
            </a:r>
            <a:r>
              <a:rPr lang="en-GB" sz="2800" dirty="0">
                <a:latin typeface="Times New Roman" panose="02020603050405020304" pitchFamily="18" charset="0"/>
                <a:cs typeface="Times New Roman" panose="02020603050405020304" pitchFamily="18" charset="0"/>
              </a:rPr>
              <a:t> Yes.</a:t>
            </a:r>
          </a:p>
          <a:p>
            <a:pPr marL="65088" indent="-65088">
              <a:buSzPct val="80000"/>
              <a:tabLst>
                <a:tab pos="750888" algn="l"/>
              </a:tabLst>
            </a:pPr>
            <a:r>
              <a:rPr lang="en-GB" sz="2800" dirty="0">
                <a:solidFill>
                  <a:schemeClr val="accent2"/>
                </a:solidFill>
                <a:latin typeface="Times New Roman" panose="02020603050405020304" pitchFamily="18" charset="0"/>
                <a:cs typeface="Times New Roman" panose="02020603050405020304" pitchFamily="18" charset="0"/>
              </a:rPr>
              <a:t>(c)</a:t>
            </a:r>
            <a:r>
              <a:rPr lang="en-GB" sz="2800" dirty="0">
                <a:latin typeface="Times New Roman" panose="02020603050405020304" pitchFamily="18" charset="0"/>
                <a:cs typeface="Times New Roman" panose="02020603050405020304" pitchFamily="18" charset="0"/>
              </a:rPr>
              <a:t> No, since one of the probabilities is negative.</a:t>
            </a:r>
          </a:p>
        </p:txBody>
      </p:sp>
    </p:spTree>
    <p:extLst>
      <p:ext uri="{BB962C8B-B14F-4D97-AF65-F5344CB8AC3E}">
        <p14:creationId xmlns:p14="http://schemas.microsoft.com/office/powerpoint/2010/main" val="199288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0B3E-DC03-4E7F-9BD1-2254C1CA3B41}"/>
              </a:ext>
            </a:extLst>
          </p:cNvPr>
          <p:cNvSpPr>
            <a:spLocks noGrp="1"/>
          </p:cNvSpPr>
          <p:nvPr>
            <p:ph type="title"/>
          </p:nvPr>
        </p:nvSpPr>
        <p:spPr>
          <a:xfrm>
            <a:off x="304800" y="518289"/>
            <a:ext cx="8534400" cy="838199"/>
          </a:xfr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t>Example 5-4</a:t>
            </a:r>
            <a:endParaRPr lang="en-US" sz="2400" dirty="0">
              <a:effectLst/>
            </a:endParaRPr>
          </a:p>
        </p:txBody>
      </p:sp>
      <p:sp>
        <p:nvSpPr>
          <p:cNvPr id="3" name="Content Placeholder 2">
            <a:extLst>
              <a:ext uri="{FF2B5EF4-FFF2-40B4-BE49-F238E27FC236}">
                <a16:creationId xmlns:a16="http://schemas.microsoft.com/office/drawing/2014/main" id="{1D926E83-7FDC-4CEA-8F66-DD925EBCACB3}"/>
              </a:ext>
            </a:extLst>
          </p:cNvPr>
          <p:cNvSpPr>
            <a:spLocks noGrp="1"/>
          </p:cNvSpPr>
          <p:nvPr>
            <p:ph sz="quarter" idx="16"/>
          </p:nvPr>
        </p:nvSpPr>
        <p:spPr>
          <a:xfrm>
            <a:off x="-1" y="1125600"/>
            <a:ext cx="9049805" cy="914401"/>
          </a:xfrm>
        </p:spPr>
        <p:txBody>
          <a:bodyPr/>
          <a:lstStyle/>
          <a:p>
            <a:r>
              <a:rPr lang="en-GB" dirty="0"/>
              <a:t>The following table lists the probability distribution of the # of breakdowns per week for a machine (based on past data).</a:t>
            </a:r>
          </a:p>
        </p:txBody>
      </p:sp>
      <p:graphicFrame>
        <p:nvGraphicFramePr>
          <p:cNvPr id="9" name="Content Placeholder 8" descr="Table is accessible to screenreaders">
            <a:extLst>
              <a:ext uri="{FF2B5EF4-FFF2-40B4-BE49-F238E27FC236}">
                <a16:creationId xmlns:a16="http://schemas.microsoft.com/office/drawing/2014/main" id="{8556479B-5C3C-4903-AEF3-499527DB8314}"/>
              </a:ext>
            </a:extLst>
          </p:cNvPr>
          <p:cNvGraphicFramePr>
            <a:graphicFrameLocks noGrp="1"/>
          </p:cNvGraphicFramePr>
          <p:nvPr>
            <p:ph sz="quarter" idx="17"/>
          </p:nvPr>
        </p:nvGraphicFramePr>
        <p:xfrm>
          <a:off x="1308515" y="2040001"/>
          <a:ext cx="6842630" cy="914400"/>
        </p:xfrm>
        <a:graphic>
          <a:graphicData uri="http://schemas.openxmlformats.org/drawingml/2006/table">
            <a:tbl>
              <a:tblPr firstRow="1" bandRow="1">
                <a:tableStyleId>{2D5ABB26-0587-4C30-8999-92F81FD0307C}</a:tableStyleId>
              </a:tblPr>
              <a:tblGrid>
                <a:gridCol w="3312907">
                  <a:extLst>
                    <a:ext uri="{9D8B030D-6E8A-4147-A177-3AD203B41FA5}">
                      <a16:colId xmlns:a16="http://schemas.microsoft.com/office/drawing/2014/main" val="933577812"/>
                    </a:ext>
                  </a:extLst>
                </a:gridCol>
                <a:gridCol w="735569">
                  <a:extLst>
                    <a:ext uri="{9D8B030D-6E8A-4147-A177-3AD203B41FA5}">
                      <a16:colId xmlns:a16="http://schemas.microsoft.com/office/drawing/2014/main" val="1036408599"/>
                    </a:ext>
                  </a:extLst>
                </a:gridCol>
                <a:gridCol w="940197">
                  <a:extLst>
                    <a:ext uri="{9D8B030D-6E8A-4147-A177-3AD203B41FA5}">
                      <a16:colId xmlns:a16="http://schemas.microsoft.com/office/drawing/2014/main" val="410727598"/>
                    </a:ext>
                  </a:extLst>
                </a:gridCol>
                <a:gridCol w="918910">
                  <a:extLst>
                    <a:ext uri="{9D8B030D-6E8A-4147-A177-3AD203B41FA5}">
                      <a16:colId xmlns:a16="http://schemas.microsoft.com/office/drawing/2014/main" val="4249879412"/>
                    </a:ext>
                  </a:extLst>
                </a:gridCol>
                <a:gridCol w="935047">
                  <a:extLst>
                    <a:ext uri="{9D8B030D-6E8A-4147-A177-3AD203B41FA5}">
                      <a16:colId xmlns:a16="http://schemas.microsoft.com/office/drawing/2014/main" val="527098282"/>
                    </a:ext>
                  </a:extLst>
                </a:gridCol>
              </a:tblGrid>
              <a:tr h="370840">
                <a:tc>
                  <a:txBody>
                    <a:bodyPr/>
                    <a:lstStyle/>
                    <a:p>
                      <a:r>
                        <a:rPr lang="en-US" sz="2400" b="1" dirty="0">
                          <a:solidFill>
                            <a:schemeClr val="bg1"/>
                          </a:solidFill>
                          <a:latin typeface="Times New Roman" panose="02020603050405020304" pitchFamily="18" charset="0"/>
                          <a:cs typeface="Times New Roman" panose="02020603050405020304" pitchFamily="18" charset="0"/>
                        </a:rPr>
                        <a:t>Breakdowns per week</a:t>
                      </a:r>
                    </a:p>
                  </a:txBody>
                  <a:tcPr marL="79425" marR="79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marL="79425" marR="79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marL="79425" marR="79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marL="79425" marR="79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marL="79425" marR="79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9167097"/>
                  </a:ext>
                </a:extLst>
              </a:tr>
              <a:tr h="370840">
                <a:tc>
                  <a:txBody>
                    <a:bodyPr/>
                    <a:lstStyle/>
                    <a:p>
                      <a:r>
                        <a:rPr lang="en-US" sz="2400" b="1" dirty="0">
                          <a:solidFill>
                            <a:schemeClr val="bg1"/>
                          </a:solidFill>
                          <a:latin typeface="Times New Roman" panose="02020603050405020304" pitchFamily="18" charset="0"/>
                          <a:cs typeface="Times New Roman" panose="02020603050405020304" pitchFamily="18" charset="0"/>
                        </a:rPr>
                        <a:t>Probability</a:t>
                      </a:r>
                    </a:p>
                  </a:txBody>
                  <a:tcPr marL="79425" marR="79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dirty="0">
                          <a:latin typeface="Times New Roman" panose="02020603050405020304" pitchFamily="18" charset="0"/>
                          <a:cs typeface="Times New Roman" panose="02020603050405020304" pitchFamily="18" charset="0"/>
                        </a:rPr>
                        <a:t>.15</a:t>
                      </a:r>
                    </a:p>
                  </a:txBody>
                  <a:tcPr marL="79425" marR="79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.20</a:t>
                      </a:r>
                    </a:p>
                  </a:txBody>
                  <a:tcPr marL="79425" marR="79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.35</a:t>
                      </a:r>
                    </a:p>
                  </a:txBody>
                  <a:tcPr marL="79425" marR="79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.30</a:t>
                      </a:r>
                    </a:p>
                  </a:txBody>
                  <a:tcPr marL="79425" marR="79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0069263"/>
                  </a:ext>
                </a:extLst>
              </a:tr>
            </a:tbl>
          </a:graphicData>
        </a:graphic>
      </p:graphicFrame>
      <p:sp>
        <p:nvSpPr>
          <p:cNvPr id="4" name="Slide Number Placeholder 3">
            <a:extLst>
              <a:ext uri="{FF2B5EF4-FFF2-40B4-BE49-F238E27FC236}">
                <a16:creationId xmlns:a16="http://schemas.microsoft.com/office/drawing/2014/main" id="{1B184578-D5FB-4D72-A056-BF500FA1DDEA}"/>
              </a:ext>
            </a:extLst>
          </p:cNvPr>
          <p:cNvSpPr>
            <a:spLocks noGrp="1"/>
          </p:cNvSpPr>
          <p:nvPr>
            <p:ph type="sldNum" sz="quarter" idx="10"/>
          </p:nvPr>
        </p:nvSpPr>
        <p:spPr/>
        <p:txBody>
          <a:bodyPr/>
          <a:lstStyle/>
          <a:p>
            <a:fld id="{67B19427-F580-D146-B60E-4CADEE75497F}" type="slidenum">
              <a:rPr lang="en-US" smtClean="0"/>
              <a:pPr/>
              <a:t>8</a:t>
            </a:fld>
            <a:endParaRPr lang="en-US" dirty="0"/>
          </a:p>
        </p:txBody>
      </p:sp>
      <p:sp>
        <p:nvSpPr>
          <p:cNvPr id="8" name="TextBox 7">
            <a:extLst>
              <a:ext uri="{FF2B5EF4-FFF2-40B4-BE49-F238E27FC236}">
                <a16:creationId xmlns:a16="http://schemas.microsoft.com/office/drawing/2014/main" id="{3E8834D5-DB15-904D-AE25-34AC2C0171B0}"/>
              </a:ext>
            </a:extLst>
          </p:cNvPr>
          <p:cNvSpPr txBox="1"/>
          <p:nvPr/>
        </p:nvSpPr>
        <p:spPr>
          <a:xfrm>
            <a:off x="331451" y="3101104"/>
            <a:ext cx="8061950" cy="3108543"/>
          </a:xfrm>
          <a:prstGeom prst="rect">
            <a:avLst/>
          </a:prstGeom>
          <a:noFill/>
        </p:spPr>
        <p:txBody>
          <a:bodyPr wrap="square">
            <a:spAutoFit/>
          </a:bodyPr>
          <a:lstStyle/>
          <a:p>
            <a:pPr>
              <a:buSzPct val="80000"/>
            </a:pPr>
            <a:r>
              <a:rPr lang="en-GB" sz="2800" dirty="0">
                <a:latin typeface="Times New Roman" panose="02020603050405020304" pitchFamily="18" charset="0"/>
                <a:cs typeface="Times New Roman" panose="02020603050405020304" pitchFamily="18" charset="0"/>
              </a:rPr>
              <a:t>1. Is this a probability distribution?</a:t>
            </a:r>
          </a:p>
          <a:p>
            <a:pPr>
              <a:buSzPct val="80000"/>
            </a:pPr>
            <a:r>
              <a:rPr lang="en-GB" sz="2800" dirty="0">
                <a:latin typeface="Times New Roman" panose="02020603050405020304" pitchFamily="18" charset="0"/>
                <a:cs typeface="Times New Roman" panose="02020603050405020304" pitchFamily="18" charset="0"/>
              </a:rPr>
              <a:t>2. Find the probability that the # of breakdowns for this machine during a given week is </a:t>
            </a:r>
          </a:p>
          <a:p>
            <a:pPr indent="293688">
              <a:buSzPct val="80000"/>
            </a:pPr>
            <a:r>
              <a:rPr lang="en-GB" sz="2800" dirty="0">
                <a:solidFill>
                  <a:schemeClr val="accent2"/>
                </a:solidFill>
                <a:latin typeface="Times New Roman" panose="02020603050405020304" pitchFamily="18" charset="0"/>
                <a:cs typeface="Times New Roman" panose="02020603050405020304" pitchFamily="18" charset="0"/>
              </a:rPr>
              <a:t>(a)</a:t>
            </a:r>
            <a:r>
              <a:rPr lang="en-GB" sz="2800" dirty="0">
                <a:latin typeface="Times New Roman" panose="02020603050405020304" pitchFamily="18" charset="0"/>
                <a:cs typeface="Times New Roman" panose="02020603050405020304" pitchFamily="18" charset="0"/>
              </a:rPr>
              <a:t> exactly 2</a:t>
            </a:r>
          </a:p>
          <a:p>
            <a:pPr indent="293688">
              <a:buSzPct val="80000"/>
            </a:pPr>
            <a:r>
              <a:rPr lang="en-GB" sz="2800" dirty="0">
                <a:solidFill>
                  <a:schemeClr val="accent2"/>
                </a:solidFill>
                <a:latin typeface="Times New Roman" panose="02020603050405020304" pitchFamily="18" charset="0"/>
                <a:cs typeface="Times New Roman" panose="02020603050405020304" pitchFamily="18" charset="0"/>
              </a:rPr>
              <a:t>(b)</a:t>
            </a:r>
            <a:r>
              <a:rPr lang="en-GB" sz="2800" dirty="0">
                <a:latin typeface="Times New Roman" panose="02020603050405020304" pitchFamily="18" charset="0"/>
                <a:cs typeface="Times New Roman" panose="02020603050405020304" pitchFamily="18" charset="0"/>
              </a:rPr>
              <a:t> 0 to 2</a:t>
            </a:r>
          </a:p>
          <a:p>
            <a:pPr indent="293688">
              <a:buSzPct val="80000"/>
            </a:pPr>
            <a:r>
              <a:rPr lang="en-GB" sz="2800" dirty="0">
                <a:solidFill>
                  <a:schemeClr val="accent2"/>
                </a:solidFill>
                <a:latin typeface="Times New Roman" panose="02020603050405020304" pitchFamily="18" charset="0"/>
                <a:cs typeface="Times New Roman" panose="02020603050405020304" pitchFamily="18" charset="0"/>
              </a:rPr>
              <a:t>(c)</a:t>
            </a:r>
            <a:r>
              <a:rPr lang="en-GB" sz="2800" dirty="0">
                <a:latin typeface="Times New Roman" panose="02020603050405020304" pitchFamily="18" charset="0"/>
                <a:cs typeface="Times New Roman" panose="02020603050405020304" pitchFamily="18" charset="0"/>
              </a:rPr>
              <a:t> more than 1</a:t>
            </a:r>
          </a:p>
          <a:p>
            <a:pPr indent="293688">
              <a:buSzPct val="80000"/>
            </a:pPr>
            <a:r>
              <a:rPr lang="en-GB" sz="2800" dirty="0">
                <a:solidFill>
                  <a:schemeClr val="accent2"/>
                </a:solidFill>
                <a:latin typeface="Times New Roman" panose="02020603050405020304" pitchFamily="18" charset="0"/>
                <a:cs typeface="Times New Roman" panose="02020603050405020304" pitchFamily="18" charset="0"/>
              </a:rPr>
              <a:t>(d)</a:t>
            </a:r>
            <a:r>
              <a:rPr lang="en-GB" sz="2800" dirty="0">
                <a:latin typeface="Times New Roman" panose="02020603050405020304" pitchFamily="18" charset="0"/>
                <a:cs typeface="Times New Roman" panose="02020603050405020304" pitchFamily="18" charset="0"/>
              </a:rPr>
              <a:t> at most 1</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44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A2FA4-D759-4AAB-8A66-311400473A2C}"/>
              </a:ext>
            </a:extLst>
          </p:cNvPr>
          <p:cNvSpPr>
            <a:spLocks noGrp="1"/>
          </p:cNvSpPr>
          <p:nvPr>
            <p:ph type="title"/>
          </p:nvPr>
        </p:nvSpPr>
        <p:spPr>
          <a:xfrm>
            <a:off x="16071" y="456116"/>
            <a:ext cx="8534400" cy="838199"/>
          </a:xfr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t>Example 5-4: Solution</a:t>
            </a:r>
            <a:endParaRPr lang="en-US" sz="2400" dirty="0">
              <a:effectLst/>
            </a:endParaRPr>
          </a:p>
        </p:txBody>
      </p:sp>
      <p:graphicFrame>
        <p:nvGraphicFramePr>
          <p:cNvPr id="23" name="Content Placeholder 22" descr="P of, exactly 2 breakdowns = P of 2 = 0.35.">
            <a:extLst>
              <a:ext uri="{FF2B5EF4-FFF2-40B4-BE49-F238E27FC236}">
                <a16:creationId xmlns:a16="http://schemas.microsoft.com/office/drawing/2014/main" id="{32CD19C9-5109-4732-9687-448B49029639}"/>
              </a:ext>
            </a:extLst>
          </p:cNvPr>
          <p:cNvGraphicFramePr>
            <a:graphicFrameLocks noGrp="1" noChangeAspect="1"/>
          </p:cNvGraphicFramePr>
          <p:nvPr>
            <p:ph sz="quarter" idx="21"/>
          </p:nvPr>
        </p:nvGraphicFramePr>
        <p:xfrm>
          <a:off x="3844225" y="2425518"/>
          <a:ext cx="4149090" cy="377190"/>
        </p:xfrm>
        <a:graphic>
          <a:graphicData uri="http://schemas.openxmlformats.org/presentationml/2006/ole">
            <mc:AlternateContent xmlns:mc="http://schemas.openxmlformats.org/markup-compatibility/2006">
              <mc:Choice xmlns:v="urn:schemas-microsoft-com:vml" Requires="v">
                <p:oleObj spid="_x0000_s4102" name="Equation" r:id="rId3" imgW="3771720" imgH="342720" progId="Equation.DSMT4">
                  <p:embed/>
                </p:oleObj>
              </mc:Choice>
              <mc:Fallback>
                <p:oleObj name="Equation" r:id="rId3" imgW="3771720" imgH="342720" progId="Equation.DSMT4">
                  <p:embed/>
                  <p:pic>
                    <p:nvPicPr>
                      <p:cNvPr id="23" name="Content Placeholder 22" descr="P of, exactly 2 breakdowns = P of 2 = 0.35.">
                        <a:extLst>
                          <a:ext uri="{FF2B5EF4-FFF2-40B4-BE49-F238E27FC236}">
                            <a16:creationId xmlns:a16="http://schemas.microsoft.com/office/drawing/2014/main" id="{32CD19C9-5109-4732-9687-448B490296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4225" y="2425518"/>
                        <a:ext cx="4149090" cy="37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Content Placeholder 23" descr="P of, 0 to 2 breakdowns = P of, x between 0 and 2 = P of, 0 or 1 or 2 = P of 0 + P of 1 + P of 2 = 0.15 + 0.20 + 0.35 = 0.70.">
            <a:extLst>
              <a:ext uri="{FF2B5EF4-FFF2-40B4-BE49-F238E27FC236}">
                <a16:creationId xmlns:a16="http://schemas.microsoft.com/office/drawing/2014/main" id="{A1FDEA14-1CCE-4477-BB83-4670483E66CE}"/>
              </a:ext>
            </a:extLst>
          </p:cNvPr>
          <p:cNvGraphicFramePr>
            <a:graphicFrameLocks noGrp="1" noChangeAspect="1"/>
          </p:cNvGraphicFramePr>
          <p:nvPr>
            <p:ph sz="quarter" idx="22"/>
          </p:nvPr>
        </p:nvGraphicFramePr>
        <p:xfrm>
          <a:off x="3837768" y="2979414"/>
          <a:ext cx="5088633" cy="1005006"/>
        </p:xfrm>
        <a:graphic>
          <a:graphicData uri="http://schemas.openxmlformats.org/presentationml/2006/ole">
            <mc:AlternateContent xmlns:mc="http://schemas.openxmlformats.org/markup-compatibility/2006">
              <mc:Choice xmlns:v="urn:schemas-microsoft-com:vml" Requires="v">
                <p:oleObj spid="_x0000_s4103" name="Equation" r:id="rId5" imgW="5079960" imgH="1002960" progId="Equation.DSMT4">
                  <p:embed/>
                </p:oleObj>
              </mc:Choice>
              <mc:Fallback>
                <p:oleObj name="Equation" r:id="rId5" imgW="5079960" imgH="1002960" progId="Equation.DSMT4">
                  <p:embed/>
                  <p:pic>
                    <p:nvPicPr>
                      <p:cNvPr id="24" name="Content Placeholder 23" descr="P of, 0 to 2 breakdowns = P of, x between 0 and 2 = P of, 0 or 1 or 2 = P of 0 + P of 1 + P of 2 = 0.15 + 0.20 + 0.35 = 0.70.">
                        <a:extLst>
                          <a:ext uri="{FF2B5EF4-FFF2-40B4-BE49-F238E27FC236}">
                            <a16:creationId xmlns:a16="http://schemas.microsoft.com/office/drawing/2014/main" id="{A1FDEA14-1CCE-4477-BB83-4670483E66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7768" y="2979414"/>
                        <a:ext cx="5088633" cy="10050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Content Placeholder 24" descr="P of, more than 1 breakdown = P of x greater than 1 = P of 2 or 3 = p of 2 + p of 3 = 0.35 + 0.30 = 0.65.">
            <a:extLst>
              <a:ext uri="{FF2B5EF4-FFF2-40B4-BE49-F238E27FC236}">
                <a16:creationId xmlns:a16="http://schemas.microsoft.com/office/drawing/2014/main" id="{DC1B16BA-B953-4FA0-9D78-B2B28A1BBD71}"/>
              </a:ext>
            </a:extLst>
          </p:cNvPr>
          <p:cNvGraphicFramePr>
            <a:graphicFrameLocks noGrp="1" noChangeAspect="1"/>
          </p:cNvGraphicFramePr>
          <p:nvPr>
            <p:ph sz="quarter" idx="23"/>
          </p:nvPr>
        </p:nvGraphicFramePr>
        <p:xfrm>
          <a:off x="3856628" y="4140681"/>
          <a:ext cx="4940664" cy="1000803"/>
        </p:xfrm>
        <a:graphic>
          <a:graphicData uri="http://schemas.openxmlformats.org/presentationml/2006/ole">
            <mc:AlternateContent xmlns:mc="http://schemas.openxmlformats.org/markup-compatibility/2006">
              <mc:Choice xmlns:v="urn:schemas-microsoft-com:vml" Requires="v">
                <p:oleObj spid="_x0000_s4104" name="Equation" r:id="rId7" imgW="4952880" imgH="1002960" progId="Equation.DSMT4">
                  <p:embed/>
                </p:oleObj>
              </mc:Choice>
              <mc:Fallback>
                <p:oleObj name="Equation" r:id="rId7" imgW="4952880" imgH="1002960" progId="Equation.DSMT4">
                  <p:embed/>
                  <p:pic>
                    <p:nvPicPr>
                      <p:cNvPr id="25" name="Content Placeholder 24" descr="P of, more than 1 breakdown = P of x greater than 1 = P of 2 or 3 = p of 2 + p of 3 = 0.35 + 0.30 = 0.65.">
                        <a:extLst>
                          <a:ext uri="{FF2B5EF4-FFF2-40B4-BE49-F238E27FC236}">
                            <a16:creationId xmlns:a16="http://schemas.microsoft.com/office/drawing/2014/main" id="{DC1B16BA-B953-4FA0-9D78-B2B28A1BBD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6628" y="4140681"/>
                        <a:ext cx="4940664" cy="10008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Content Placeholder 25" descr="P of, at most 1 breakdown = P of x less than or equal to 1 = P of 0 or 1 = P of 0 + P of 1 = 0.15 + 0.20 = 0.35.">
            <a:extLst>
              <a:ext uri="{FF2B5EF4-FFF2-40B4-BE49-F238E27FC236}">
                <a16:creationId xmlns:a16="http://schemas.microsoft.com/office/drawing/2014/main" id="{F87A2F0B-95F6-4471-A8C4-9DA87A4303A4}"/>
              </a:ext>
            </a:extLst>
          </p:cNvPr>
          <p:cNvGraphicFramePr>
            <a:graphicFrameLocks noGrp="1" noChangeAspect="1"/>
          </p:cNvGraphicFramePr>
          <p:nvPr>
            <p:ph sz="quarter" idx="24"/>
          </p:nvPr>
        </p:nvGraphicFramePr>
        <p:xfrm>
          <a:off x="3861464" y="5273227"/>
          <a:ext cx="4685770" cy="1000477"/>
        </p:xfrm>
        <a:graphic>
          <a:graphicData uri="http://schemas.openxmlformats.org/presentationml/2006/ole">
            <mc:AlternateContent xmlns:mc="http://schemas.openxmlformats.org/markup-compatibility/2006">
              <mc:Choice xmlns:v="urn:schemas-microsoft-com:vml" Requires="v">
                <p:oleObj spid="_x0000_s4105" name="Equation" r:id="rId9" imgW="4698720" imgH="1002960" progId="Equation.DSMT4">
                  <p:embed/>
                </p:oleObj>
              </mc:Choice>
              <mc:Fallback>
                <p:oleObj name="Equation" r:id="rId9" imgW="4698720" imgH="1002960" progId="Equation.DSMT4">
                  <p:embed/>
                  <p:pic>
                    <p:nvPicPr>
                      <p:cNvPr id="26" name="Content Placeholder 25" descr="P of, at most 1 breakdown = P of x less than or equal to 1 = P of 0 or 1 = P of 0 + P of 1 = 0.15 + 0.20 = 0.35.">
                        <a:extLst>
                          <a:ext uri="{FF2B5EF4-FFF2-40B4-BE49-F238E27FC236}">
                            <a16:creationId xmlns:a16="http://schemas.microsoft.com/office/drawing/2014/main" id="{F87A2F0B-95F6-4471-A8C4-9DA87A4303A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61464" y="5273227"/>
                        <a:ext cx="4685770" cy="10004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a:extLst>
              <a:ext uri="{FF2B5EF4-FFF2-40B4-BE49-F238E27FC236}">
                <a16:creationId xmlns:a16="http://schemas.microsoft.com/office/drawing/2014/main" id="{16D53CFB-C002-4704-8E90-D9EEA873BA3D}"/>
              </a:ext>
            </a:extLst>
          </p:cNvPr>
          <p:cNvSpPr>
            <a:spLocks noGrp="1"/>
          </p:cNvSpPr>
          <p:nvPr>
            <p:ph type="sldNum" sz="quarter" idx="10"/>
          </p:nvPr>
        </p:nvSpPr>
        <p:spPr>
          <a:xfrm>
            <a:off x="8366750" y="6356351"/>
            <a:ext cx="472450" cy="260240"/>
          </a:xfrm>
        </p:spPr>
        <p:txBody>
          <a:bodyPr/>
          <a:lstStyle/>
          <a:p>
            <a:fld id="{67B19427-F580-D146-B60E-4CADEE75497F}" type="slidenum">
              <a:rPr lang="en-US" smtClean="0"/>
              <a:pPr/>
              <a:t>9</a:t>
            </a:fld>
            <a:endParaRPr lang="en-US" dirty="0"/>
          </a:p>
        </p:txBody>
      </p:sp>
      <p:graphicFrame>
        <p:nvGraphicFramePr>
          <p:cNvPr id="16" name="Content Placeholder 8" descr="Table is accessible to screenreaders">
            <a:extLst>
              <a:ext uri="{FF2B5EF4-FFF2-40B4-BE49-F238E27FC236}">
                <a16:creationId xmlns:a16="http://schemas.microsoft.com/office/drawing/2014/main" id="{54A2C3B4-852A-FB4A-B3BF-CAD121966BDB}"/>
              </a:ext>
            </a:extLst>
          </p:cNvPr>
          <p:cNvGraphicFramePr>
            <a:graphicFrameLocks/>
          </p:cNvGraphicFramePr>
          <p:nvPr/>
        </p:nvGraphicFramePr>
        <p:xfrm>
          <a:off x="1150685" y="1172212"/>
          <a:ext cx="6842630" cy="914400"/>
        </p:xfrm>
        <a:graphic>
          <a:graphicData uri="http://schemas.openxmlformats.org/drawingml/2006/table">
            <a:tbl>
              <a:tblPr firstRow="1" bandRow="1">
                <a:tableStyleId>{2D5ABB26-0587-4C30-8999-92F81FD0307C}</a:tableStyleId>
              </a:tblPr>
              <a:tblGrid>
                <a:gridCol w="3312907">
                  <a:extLst>
                    <a:ext uri="{9D8B030D-6E8A-4147-A177-3AD203B41FA5}">
                      <a16:colId xmlns:a16="http://schemas.microsoft.com/office/drawing/2014/main" val="933577812"/>
                    </a:ext>
                  </a:extLst>
                </a:gridCol>
                <a:gridCol w="735569">
                  <a:extLst>
                    <a:ext uri="{9D8B030D-6E8A-4147-A177-3AD203B41FA5}">
                      <a16:colId xmlns:a16="http://schemas.microsoft.com/office/drawing/2014/main" val="1036408599"/>
                    </a:ext>
                  </a:extLst>
                </a:gridCol>
                <a:gridCol w="940197">
                  <a:extLst>
                    <a:ext uri="{9D8B030D-6E8A-4147-A177-3AD203B41FA5}">
                      <a16:colId xmlns:a16="http://schemas.microsoft.com/office/drawing/2014/main" val="410727598"/>
                    </a:ext>
                  </a:extLst>
                </a:gridCol>
                <a:gridCol w="918910">
                  <a:extLst>
                    <a:ext uri="{9D8B030D-6E8A-4147-A177-3AD203B41FA5}">
                      <a16:colId xmlns:a16="http://schemas.microsoft.com/office/drawing/2014/main" val="4249879412"/>
                    </a:ext>
                  </a:extLst>
                </a:gridCol>
                <a:gridCol w="935047">
                  <a:extLst>
                    <a:ext uri="{9D8B030D-6E8A-4147-A177-3AD203B41FA5}">
                      <a16:colId xmlns:a16="http://schemas.microsoft.com/office/drawing/2014/main" val="527098282"/>
                    </a:ext>
                  </a:extLst>
                </a:gridCol>
              </a:tblGrid>
              <a:tr h="370840">
                <a:tc>
                  <a:txBody>
                    <a:bodyPr/>
                    <a:lstStyle/>
                    <a:p>
                      <a:r>
                        <a:rPr lang="en-US" sz="2400" b="1" dirty="0">
                          <a:solidFill>
                            <a:schemeClr val="bg1"/>
                          </a:solidFill>
                          <a:latin typeface="Times New Roman" panose="02020603050405020304" pitchFamily="18" charset="0"/>
                          <a:cs typeface="Times New Roman" panose="02020603050405020304" pitchFamily="18" charset="0"/>
                        </a:rPr>
                        <a:t>Breakdowns per week</a:t>
                      </a:r>
                    </a:p>
                  </a:txBody>
                  <a:tcPr marL="79425" marR="79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marL="79425" marR="79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marL="79425" marR="79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marL="79425" marR="79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marL="79425" marR="79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9167097"/>
                  </a:ext>
                </a:extLst>
              </a:tr>
              <a:tr h="370840">
                <a:tc>
                  <a:txBody>
                    <a:bodyPr/>
                    <a:lstStyle/>
                    <a:p>
                      <a:r>
                        <a:rPr lang="en-US" sz="2400" b="1" dirty="0">
                          <a:solidFill>
                            <a:schemeClr val="bg1"/>
                          </a:solidFill>
                          <a:latin typeface="Times New Roman" panose="02020603050405020304" pitchFamily="18" charset="0"/>
                          <a:cs typeface="Times New Roman" panose="02020603050405020304" pitchFamily="18" charset="0"/>
                        </a:rPr>
                        <a:t>Probability</a:t>
                      </a:r>
                    </a:p>
                  </a:txBody>
                  <a:tcPr marL="79425" marR="79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dirty="0">
                          <a:latin typeface="Times New Roman" panose="02020603050405020304" pitchFamily="18" charset="0"/>
                          <a:cs typeface="Times New Roman" panose="02020603050405020304" pitchFamily="18" charset="0"/>
                        </a:rPr>
                        <a:t>.15</a:t>
                      </a:r>
                    </a:p>
                  </a:txBody>
                  <a:tcPr marL="79425" marR="79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.20</a:t>
                      </a:r>
                    </a:p>
                  </a:txBody>
                  <a:tcPr marL="79425" marR="79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.35</a:t>
                      </a:r>
                    </a:p>
                  </a:txBody>
                  <a:tcPr marL="79425" marR="79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.30</a:t>
                      </a:r>
                    </a:p>
                  </a:txBody>
                  <a:tcPr marL="79425" marR="79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0069263"/>
                  </a:ext>
                </a:extLst>
              </a:tr>
            </a:tbl>
          </a:graphicData>
        </a:graphic>
      </p:graphicFrame>
      <p:sp>
        <p:nvSpPr>
          <p:cNvPr id="18" name="TextBox 17">
            <a:extLst>
              <a:ext uri="{FF2B5EF4-FFF2-40B4-BE49-F238E27FC236}">
                <a16:creationId xmlns:a16="http://schemas.microsoft.com/office/drawing/2014/main" id="{17B8A944-06A3-294F-829F-8D4EAA237556}"/>
              </a:ext>
            </a:extLst>
          </p:cNvPr>
          <p:cNvSpPr txBox="1"/>
          <p:nvPr/>
        </p:nvSpPr>
        <p:spPr>
          <a:xfrm>
            <a:off x="16071" y="2372244"/>
            <a:ext cx="2582659" cy="3262432"/>
          </a:xfrm>
          <a:prstGeom prst="rect">
            <a:avLst/>
          </a:prstGeom>
          <a:noFill/>
        </p:spPr>
        <p:txBody>
          <a:bodyPr wrap="square">
            <a:spAutoFit/>
          </a:bodyPr>
          <a:lstStyle/>
          <a:p>
            <a:pPr indent="293688">
              <a:buSzPct val="80000"/>
            </a:pPr>
            <a:r>
              <a:rPr lang="en-GB" sz="2400" dirty="0">
                <a:solidFill>
                  <a:schemeClr val="accent2"/>
                </a:solidFill>
                <a:latin typeface="Times New Roman" panose="02020603050405020304" pitchFamily="18" charset="0"/>
                <a:cs typeface="Times New Roman" panose="02020603050405020304" pitchFamily="18" charset="0"/>
              </a:rPr>
              <a:t>(a)</a:t>
            </a:r>
            <a:r>
              <a:rPr lang="en-GB" sz="2400" dirty="0">
                <a:latin typeface="Times New Roman" panose="02020603050405020304" pitchFamily="18" charset="0"/>
                <a:cs typeface="Times New Roman" panose="02020603050405020304" pitchFamily="18" charset="0"/>
              </a:rPr>
              <a:t> exactly 2</a:t>
            </a:r>
          </a:p>
          <a:p>
            <a:pPr indent="293688">
              <a:buSzPct val="80000"/>
            </a:pPr>
            <a:endParaRPr lang="en-GB" sz="1400" dirty="0">
              <a:latin typeface="Times New Roman" panose="02020603050405020304" pitchFamily="18" charset="0"/>
              <a:cs typeface="Times New Roman" panose="02020603050405020304" pitchFamily="18" charset="0"/>
            </a:endParaRPr>
          </a:p>
          <a:p>
            <a:pPr indent="293688">
              <a:buSzPct val="80000"/>
            </a:pPr>
            <a:r>
              <a:rPr lang="en-GB" sz="2400" dirty="0">
                <a:solidFill>
                  <a:schemeClr val="accent2"/>
                </a:solidFill>
                <a:latin typeface="Times New Roman" panose="02020603050405020304" pitchFamily="18" charset="0"/>
                <a:cs typeface="Times New Roman" panose="02020603050405020304" pitchFamily="18" charset="0"/>
              </a:rPr>
              <a:t>(b)</a:t>
            </a:r>
            <a:r>
              <a:rPr lang="en-GB" sz="2400" dirty="0">
                <a:latin typeface="Times New Roman" panose="02020603050405020304" pitchFamily="18" charset="0"/>
                <a:cs typeface="Times New Roman" panose="02020603050405020304" pitchFamily="18" charset="0"/>
              </a:rPr>
              <a:t> 0 to 2</a:t>
            </a:r>
          </a:p>
          <a:p>
            <a:pPr indent="293688">
              <a:buSzPct val="80000"/>
            </a:pPr>
            <a:endParaRPr lang="en-GB" sz="2400" dirty="0">
              <a:latin typeface="Times New Roman" panose="02020603050405020304" pitchFamily="18" charset="0"/>
              <a:cs typeface="Times New Roman" panose="02020603050405020304" pitchFamily="18" charset="0"/>
            </a:endParaRPr>
          </a:p>
          <a:p>
            <a:pPr indent="293688">
              <a:buSzPct val="80000"/>
            </a:pPr>
            <a:endParaRPr lang="en-GB" sz="2400" dirty="0">
              <a:latin typeface="Times New Roman" panose="02020603050405020304" pitchFamily="18" charset="0"/>
              <a:cs typeface="Times New Roman" panose="02020603050405020304" pitchFamily="18" charset="0"/>
            </a:endParaRPr>
          </a:p>
          <a:p>
            <a:pPr indent="293688">
              <a:buSzPct val="80000"/>
            </a:pPr>
            <a:r>
              <a:rPr lang="en-GB" sz="2400" dirty="0">
                <a:solidFill>
                  <a:schemeClr val="accent2"/>
                </a:solidFill>
                <a:latin typeface="Times New Roman" panose="02020603050405020304" pitchFamily="18" charset="0"/>
                <a:cs typeface="Times New Roman" panose="02020603050405020304" pitchFamily="18" charset="0"/>
              </a:rPr>
              <a:t>(c)</a:t>
            </a:r>
            <a:r>
              <a:rPr lang="en-GB" sz="2400" dirty="0">
                <a:latin typeface="Times New Roman" panose="02020603050405020304" pitchFamily="18" charset="0"/>
                <a:cs typeface="Times New Roman" panose="02020603050405020304" pitchFamily="18" charset="0"/>
              </a:rPr>
              <a:t> more than 1</a:t>
            </a:r>
          </a:p>
          <a:p>
            <a:pPr indent="293688">
              <a:buSzPct val="80000"/>
            </a:pPr>
            <a:endParaRPr lang="en-GB" sz="2400" dirty="0">
              <a:solidFill>
                <a:schemeClr val="accent2"/>
              </a:solidFill>
              <a:latin typeface="Times New Roman" panose="02020603050405020304" pitchFamily="18" charset="0"/>
              <a:cs typeface="Times New Roman" panose="02020603050405020304" pitchFamily="18" charset="0"/>
            </a:endParaRPr>
          </a:p>
          <a:p>
            <a:pPr indent="293688">
              <a:buSzPct val="80000"/>
            </a:pPr>
            <a:endParaRPr lang="en-GB" sz="2400" dirty="0">
              <a:solidFill>
                <a:schemeClr val="accent2"/>
              </a:solidFill>
              <a:latin typeface="Times New Roman" panose="02020603050405020304" pitchFamily="18" charset="0"/>
              <a:cs typeface="Times New Roman" panose="02020603050405020304" pitchFamily="18" charset="0"/>
            </a:endParaRPr>
          </a:p>
          <a:p>
            <a:pPr indent="293688">
              <a:buSzPct val="80000"/>
            </a:pPr>
            <a:r>
              <a:rPr lang="en-GB" sz="2400" dirty="0">
                <a:solidFill>
                  <a:schemeClr val="accent2"/>
                </a:solidFill>
                <a:latin typeface="Times New Roman" panose="02020603050405020304" pitchFamily="18" charset="0"/>
                <a:cs typeface="Times New Roman" panose="02020603050405020304" pitchFamily="18" charset="0"/>
              </a:rPr>
              <a:t>(d)</a:t>
            </a:r>
            <a:r>
              <a:rPr lang="en-GB" sz="2400" dirty="0">
                <a:latin typeface="Times New Roman" panose="02020603050405020304" pitchFamily="18" charset="0"/>
                <a:cs typeface="Times New Roman" panose="02020603050405020304" pitchFamily="18" charset="0"/>
              </a:rPr>
              <a:t> at most 1</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34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pen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pter Outline">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earning Objectives">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 Check Questio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ey Term">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mage Slide Mast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E39A3ED730EF40BC95659DEDC34250" ma:contentTypeVersion="4" ma:contentTypeDescription="Create a new document." ma:contentTypeScope="" ma:versionID="35ae4085b5cb6bde6e905c69dcb10e27">
  <xsd:schema xmlns:xsd="http://www.w3.org/2001/XMLSchema" xmlns:xs="http://www.w3.org/2001/XMLSchema" xmlns:p="http://schemas.microsoft.com/office/2006/metadata/properties" xmlns:ns2="2e108766-8a5d-4dd6-bf2d-0e83b2e3ea10" targetNamespace="http://schemas.microsoft.com/office/2006/metadata/properties" ma:root="true" ma:fieldsID="6e076ca49e7c802acdbea8cc88235627" ns2:_="">
    <xsd:import namespace="2e108766-8a5d-4dd6-bf2d-0e83b2e3ea1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08766-8a5d-4dd6-bf2d-0e83b2e3ea1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36CF6A-C1C3-4ABA-ACA7-1D450D43CCA9}">
  <ds:schemaRefs>
    <ds:schemaRef ds:uri="http://schemas.microsoft.com/office/2006/metadata/properties"/>
    <ds:schemaRef ds:uri="http://www.w3.org/XML/1998/namespace"/>
    <ds:schemaRef ds:uri="http://purl.org/dc/terms/"/>
    <ds:schemaRef ds:uri="2e108766-8a5d-4dd6-bf2d-0e83b2e3ea10"/>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BF7605ED-CCB9-4441-91E0-7F14D93A17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08766-8a5d-4dd6-bf2d-0e83b2e3ea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3F815B-6E6B-437C-95EA-B6C979BFB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21230</TotalTime>
  <Words>2602</Words>
  <Application>Microsoft Office PowerPoint</Application>
  <PresentationFormat>On-screen Show (4:3)</PresentationFormat>
  <Paragraphs>604</Paragraphs>
  <Slides>28</Slides>
  <Notes>3</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3</vt:i4>
      </vt:variant>
      <vt:variant>
        <vt:lpstr>Slide Titles</vt:lpstr>
      </vt:variant>
      <vt:variant>
        <vt:i4>28</vt:i4>
      </vt:variant>
    </vt:vector>
  </HeadingPairs>
  <TitlesOfParts>
    <vt:vector size="46" baseType="lpstr">
      <vt:lpstr>Arial</vt:lpstr>
      <vt:lpstr>Calibri</vt:lpstr>
      <vt:lpstr>Cambria Math</vt:lpstr>
      <vt:lpstr>Courier New</vt:lpstr>
      <vt:lpstr>Source Sans Pro</vt:lpstr>
      <vt:lpstr>STIX</vt:lpstr>
      <vt:lpstr>Times New Roman</vt:lpstr>
      <vt:lpstr>Wingdings</vt:lpstr>
      <vt:lpstr>Opener</vt:lpstr>
      <vt:lpstr>Chapter Outline</vt:lpstr>
      <vt:lpstr>Learning Objectives</vt:lpstr>
      <vt:lpstr>Concept Check Question</vt:lpstr>
      <vt:lpstr>Key Term</vt:lpstr>
      <vt:lpstr>Image Slide Master</vt:lpstr>
      <vt:lpstr>Custom Design</vt:lpstr>
      <vt:lpstr>Equation</vt:lpstr>
      <vt:lpstr>Equation.DSMT4</vt:lpstr>
      <vt:lpstr>Worksheet</vt:lpstr>
      <vt:lpstr>PowerPoint Presentation</vt:lpstr>
      <vt:lpstr>Reminder of Opening Example from part 1</vt:lpstr>
      <vt:lpstr>5.2 Probability Distribution of a Discrete Random Variable</vt:lpstr>
      <vt:lpstr>PowerPoint Presentation</vt:lpstr>
      <vt:lpstr>Recall the two characteristics of any finite or discrete Probability Distribution</vt:lpstr>
      <vt:lpstr>PowerPoint Presentation</vt:lpstr>
      <vt:lpstr>Example 5-3</vt:lpstr>
      <vt:lpstr>Example 5-4</vt:lpstr>
      <vt:lpstr>Example 5-4: Solution</vt:lpstr>
      <vt:lpstr>Example 5-5: math anxiety</vt:lpstr>
      <vt:lpstr>Example 5-5: Tree Diagram</vt:lpstr>
      <vt:lpstr>Example 5-5: processing of tree info</vt:lpstr>
      <vt:lpstr>5.3 Mean and Standard Deviation of a Discrete Random Variable</vt:lpstr>
      <vt:lpstr>Example 5-6</vt:lpstr>
      <vt:lpstr>PowerPoint Presentation</vt:lpstr>
      <vt:lpstr>PowerPoint Presentation</vt:lpstr>
      <vt:lpstr>bad batteries expectation</vt:lpstr>
      <vt:lpstr>Rolling a single 6-sided, fair die</vt:lpstr>
      <vt:lpstr>Uniform (generalization of a 6-sided die example)</vt:lpstr>
      <vt:lpstr>Example: means of smaller or larger face of roll of 2 dice</vt:lpstr>
      <vt:lpstr>Baseball World Series length</vt:lpstr>
      <vt:lpstr>Baseball World Series length</vt:lpstr>
      <vt:lpstr>Standard Deviation of Discrete Random Variable</vt:lpstr>
      <vt:lpstr>Example 5-7</vt:lpstr>
      <vt:lpstr>Example 5-7: Solution</vt:lpstr>
      <vt:lpstr>Using Excel for 𝜎</vt:lpstr>
      <vt:lpstr>Interpretation of the Standard Deviation</vt:lpstr>
      <vt:lpstr>PowerPoint Presentation</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Statistics, 9e</dc:title>
  <dc:subject>Statistics</dc:subject>
  <dc:creator>Mann</dc:creator>
  <cp:lastModifiedBy>Victor Lee</cp:lastModifiedBy>
  <cp:revision>1941</cp:revision>
  <cp:lastPrinted>2017-04-26T13:25:47Z</cp:lastPrinted>
  <dcterms:created xsi:type="dcterms:W3CDTF">2017-04-21T14:49:46Z</dcterms:created>
  <dcterms:modified xsi:type="dcterms:W3CDTF">2023-07-20T18:16:22Z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0x01010070E39A3ED730EF40BC95659DEDC34250</vt:lpwstr>
  </property>
  <property fmtid="{D5CDD505-2E9C-101B-9397-08002B2CF9AE}" pid="3" name="MSIP_Label_fa1855b2-0a05-4494-a903-f3f23f3f98e0_Enabled">
    <vt:lpwstr>true</vt:lpwstr>
  </property>
  <property fmtid="{D5CDD505-2E9C-101B-9397-08002B2CF9AE}" pid="4" name="MSIP_Label_fa1855b2-0a05-4494-a903-f3f23f3f98e0_SetDate">
    <vt:lpwstr>2023-03-15T17:28:31Z</vt:lpwstr>
  </property>
  <property fmtid="{D5CDD505-2E9C-101B-9397-08002B2CF9AE}" pid="5" name="MSIP_Label_fa1855b2-0a05-4494-a903-f3f23f3f98e0_Method">
    <vt:lpwstr>Standard</vt:lpwstr>
  </property>
  <property fmtid="{D5CDD505-2E9C-101B-9397-08002B2CF9AE}" pid="6" name="MSIP_Label_fa1855b2-0a05-4494-a903-f3f23f3f98e0_Name">
    <vt:lpwstr>defa4170-0d19-0005-0004-bc88714345d2</vt:lpwstr>
  </property>
  <property fmtid="{D5CDD505-2E9C-101B-9397-08002B2CF9AE}" pid="7" name="MSIP_Label_fa1855b2-0a05-4494-a903-f3f23f3f98e0_SiteId">
    <vt:lpwstr>6f60f0b3-5f06-4e09-9715-989dba8cc7d8</vt:lpwstr>
  </property>
  <property fmtid="{D5CDD505-2E9C-101B-9397-08002B2CF9AE}" pid="8" name="MSIP_Label_fa1855b2-0a05-4494-a903-f3f23f3f98e0_ActionId">
    <vt:lpwstr>ef9c13bc-425a-4e38-85b4-25c98f61ecde</vt:lpwstr>
  </property>
  <property fmtid="{D5CDD505-2E9C-101B-9397-08002B2CF9AE}" pid="9" name="MSIP_Label_fa1855b2-0a05-4494-a903-f3f23f3f98e0_ContentBits">
    <vt:lpwstr>0</vt:lpwstr>
  </property>
</Properties>
</file>