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39"/>
  </p:notesMasterIdLst>
  <p:sldIdLst>
    <p:sldId id="658" r:id="rId11"/>
    <p:sldId id="269" r:id="rId12"/>
    <p:sldId id="534" r:id="rId13"/>
    <p:sldId id="514" r:id="rId14"/>
    <p:sldId id="503" r:id="rId15"/>
    <p:sldId id="506" r:id="rId16"/>
    <p:sldId id="507" r:id="rId17"/>
    <p:sldId id="665" r:id="rId18"/>
    <p:sldId id="518" r:id="rId19"/>
    <p:sldId id="521" r:id="rId20"/>
    <p:sldId id="667" r:id="rId21"/>
    <p:sldId id="524" r:id="rId22"/>
    <p:sldId id="526" r:id="rId23"/>
    <p:sldId id="532" r:id="rId24"/>
    <p:sldId id="536" r:id="rId25"/>
    <p:sldId id="668" r:id="rId26"/>
    <p:sldId id="669" r:id="rId27"/>
    <p:sldId id="538" r:id="rId28"/>
    <p:sldId id="540" r:id="rId29"/>
    <p:sldId id="542" r:id="rId30"/>
    <p:sldId id="543" r:id="rId31"/>
    <p:sldId id="836" r:id="rId32"/>
    <p:sldId id="837" r:id="rId33"/>
    <p:sldId id="838" r:id="rId34"/>
    <p:sldId id="839" r:id="rId35"/>
    <p:sldId id="551" r:id="rId36"/>
    <p:sldId id="552" r:id="rId37"/>
    <p:sldId id="554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08" userDrawn="1">
          <p15:clr>
            <a:srgbClr val="A4A3A4"/>
          </p15:clr>
        </p15:guide>
        <p15:guide id="4" pos="4458" userDrawn="1">
          <p15:clr>
            <a:srgbClr val="A4A3A4"/>
          </p15:clr>
        </p15:guide>
        <p15:guide id="5" orient="horz" pos="1584">
          <p15:clr>
            <a:srgbClr val="A4A3A4"/>
          </p15:clr>
        </p15:guide>
        <p15:guide id="6" pos="4992">
          <p15:clr>
            <a:srgbClr val="A4A3A4"/>
          </p15:clr>
        </p15:guide>
        <p15:guide id="7" pos="1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F"/>
    <a:srgbClr val="931B21"/>
    <a:srgbClr val="930000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934" autoAdjust="0"/>
    <p:restoredTop sz="90860" autoAdjust="0"/>
  </p:normalViewPr>
  <p:slideViewPr>
    <p:cSldViewPr>
      <p:cViewPr varScale="1">
        <p:scale>
          <a:sx n="104" d="100"/>
          <a:sy n="104" d="100"/>
        </p:scale>
        <p:origin x="1422" y="102"/>
      </p:cViewPr>
      <p:guideLst>
        <p:guide orient="horz" pos="2112"/>
        <p:guide pos="2880"/>
        <p:guide orient="horz" pos="1108"/>
        <p:guide pos="4458"/>
        <p:guide orient="horz" pos="1584"/>
        <p:guide pos="4992"/>
        <p:guide pos="1632"/>
      </p:guideLst>
    </p:cSldViewPr>
  </p:slideViewPr>
  <p:outlineViewPr>
    <p:cViewPr>
      <p:scale>
        <a:sx n="33" d="100"/>
        <a:sy n="33" d="100"/>
      </p:scale>
      <p:origin x="0" y="-9386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6254"/>
    </p:cViewPr>
  </p:sorterViewPr>
  <p:notesViewPr>
    <p:cSldViewPr>
      <p:cViewPr varScale="1">
        <p:scale>
          <a:sx n="91" d="100"/>
          <a:sy n="91" d="100"/>
        </p:scale>
        <p:origin x="2472" y="1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c3caad2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c3caad2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5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2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9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5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dirty="0"/>
              <a:t>Learning Objective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0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895600"/>
            <a:ext cx="853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810000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4702175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5594350"/>
            <a:ext cx="38862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3400" y="5593143"/>
            <a:ext cx="3886200" cy="747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75848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764808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2982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8316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43650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52794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66040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7620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6670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33528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4038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800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54864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4384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2971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35052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0386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46482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/>
          </p:nvPr>
        </p:nvSpPr>
        <p:spPr>
          <a:xfrm>
            <a:off x="304800" y="5257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940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u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78" y="457200"/>
            <a:ext cx="8543926" cy="975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rgbClr val="196E78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s"/>
          <p:cNvSpPr>
            <a:spLocks noGrp="1"/>
          </p:cNvSpPr>
          <p:nvPr>
            <p:ph sz="quarter" idx="10" hasCustomPrompt="1"/>
          </p:nvPr>
        </p:nvSpPr>
        <p:spPr>
          <a:xfrm>
            <a:off x="304800" y="1432560"/>
            <a:ext cx="8534400" cy="4815840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00000"/>
              </a:lnSpc>
              <a:spcBef>
                <a:spcPts val="624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800" b="0" i="0" baseline="0">
                <a:latin typeface="+mn-lt"/>
                <a:ea typeface="Calibri" charset="0"/>
                <a:cs typeface="Calibri" charset="0"/>
              </a:defRPr>
            </a:lvl1pPr>
            <a:lvl2pPr marL="914400" indent="-457200">
              <a:lnSpc>
                <a:spcPct val="100000"/>
              </a:lnSpc>
              <a:spcBef>
                <a:spcPts val="624"/>
              </a:spcBef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600" b="0" i="0"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624"/>
              </a:spcBef>
              <a:defRPr sz="2400" b="0" i="0">
                <a:latin typeface="+mn-lt"/>
                <a:ea typeface="Source Sans Pro" charset="0"/>
                <a:cs typeface="Source Sans Pro" charset="0"/>
              </a:defRPr>
            </a:lvl3pPr>
            <a:lvl4pPr>
              <a:defRPr sz="2489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489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Click to add text or image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941320" y="6419851"/>
            <a:ext cx="3278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defTabSz="914400" rtl="0" eaLnBrk="1" latinLnBrk="0" hangingPunct="1">
              <a:buNone/>
            </a:pPr>
            <a:r>
              <a:rPr lang="en-US" sz="1200" b="0" i="0" kern="1200" dirty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Copyright ©2021 John Wiley &amp; Sons, Inc.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275657" y="6438773"/>
            <a:ext cx="559780" cy="258077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algn="ctr" defTabSz="914400" rtl="0" eaLnBrk="1" latinLnBrk="0" hangingPunct="1">
              <a:defRPr/>
            </a:pPr>
            <a:fld id="{6F94BB01-2447-4377-8194-F82F4D072C18}" type="slidenum">
              <a:rPr lang="en-US" sz="1200" b="0" i="0" kern="1200" smtClean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pPr marL="0" algn="ctr" defTabSz="914400" rtl="0" eaLnBrk="1" latinLnBrk="0" hangingPunct="1">
                <a:defRPr/>
              </a:pPr>
              <a:t>‹#›</a:t>
            </a:fld>
            <a:endParaRPr lang="en-US" sz="1200" b="0" i="0" kern="1200" dirty="0">
              <a:solidFill>
                <a:schemeClr val="tx1">
                  <a:tint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95835" y="6438900"/>
            <a:ext cx="1066800" cy="257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82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7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9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4004" r:id="rId4"/>
    <p:sldLayoutId id="2147483997" r:id="rId5"/>
    <p:sldLayoutId id="2147483974" r:id="rId6"/>
    <p:sldLayoutId id="2147483975" r:id="rId7"/>
    <p:sldLayoutId id="2147484000" r:id="rId8"/>
    <p:sldLayoutId id="2147484001" r:id="rId9"/>
    <p:sldLayoutId id="2147484003" r:id="rId10"/>
    <p:sldLayoutId id="2147484002" r:id="rId11"/>
    <p:sldLayoutId id="2147484005" r:id="rId12"/>
    <p:sldLayoutId id="214748400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package" Target="../embeddings/Microsoft_Excel_Worksheet.xlsx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5.png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7B39C-BF00-4F13-B06E-082B0BDAE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/>
              <a:t>Sections 4.3.4-4.4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E4D3-8A97-4719-BC9B-B3AFE35093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5423" y="685800"/>
            <a:ext cx="8839200" cy="2286000"/>
          </a:xfrm>
        </p:spPr>
        <p:txBody>
          <a:bodyPr/>
          <a:lstStyle/>
          <a:p>
            <a:r>
              <a:rPr lang="en-US" sz="3200" b="1" dirty="0"/>
              <a:t>Complement, Intersection, Multiplication Rule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5E8E772-A5C1-CC4B-8415-2CFD3BA5F8BA}"/>
              </a:ext>
            </a:extLst>
          </p:cNvPr>
          <p:cNvSpPr txBox="1">
            <a:spLocks/>
          </p:cNvSpPr>
          <p:nvPr/>
        </p:nvSpPr>
        <p:spPr>
          <a:xfrm>
            <a:off x="152400" y="3730447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Ezra Halleck, City Tech (CUNY), Spring 2023</a:t>
            </a:r>
          </a:p>
        </p:txBody>
      </p:sp>
    </p:spTree>
    <p:extLst>
      <p:ext uri="{BB962C8B-B14F-4D97-AF65-F5344CB8AC3E}">
        <p14:creationId xmlns:p14="http://schemas.microsoft.com/office/powerpoint/2010/main" val="12872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838199"/>
          </a:xfrm>
        </p:spPr>
        <p:txBody>
          <a:bodyPr/>
          <a:lstStyle/>
          <a:p>
            <a:r>
              <a:rPr lang="en-GB" dirty="0"/>
              <a:t>Example 4-17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52400" y="1219200"/>
            <a:ext cx="8839200" cy="4191000"/>
          </a:xfrm>
        </p:spPr>
        <p:txBody>
          <a:bodyPr/>
          <a:lstStyle/>
          <a:p>
            <a:r>
              <a:rPr lang="en-US" dirty="0"/>
              <a:t>In a survey, 500 adult coffee drinkers were asked whether they drink coffee with or without sugar.</a:t>
            </a:r>
          </a:p>
          <a:p>
            <a:r>
              <a:rPr lang="en-US" dirty="0"/>
              <a:t>Of these 500 adults: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240 are 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175 drink coffee without sugar</a:t>
            </a:r>
          </a:p>
          <a:p>
            <a:r>
              <a:rPr lang="en-US" dirty="0"/>
              <a:t>Of the 240 men: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84 drink coffee without sugar.</a:t>
            </a:r>
          </a:p>
          <a:p>
            <a:r>
              <a:rPr lang="en-US" dirty="0"/>
              <a:t>Are the events drinking coffee without sugar and man independent?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0EB8E-DF3F-554D-AB66-C26489F6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43" y="488880"/>
            <a:ext cx="8534400" cy="838199"/>
          </a:xfrm>
        </p:spPr>
        <p:txBody>
          <a:bodyPr/>
          <a:lstStyle/>
          <a:p>
            <a:r>
              <a:rPr lang="en-GB" dirty="0"/>
              <a:t>Example 4-17: Solution</a:t>
            </a:r>
            <a:endParaRPr lang="en-US" sz="20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99906D-3F93-7641-AE3C-D026DAA8B3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3396" y="1168328"/>
            <a:ext cx="8534400" cy="1676400"/>
          </a:xfrm>
        </p:spPr>
        <p:txBody>
          <a:bodyPr/>
          <a:lstStyle/>
          <a:p>
            <a:r>
              <a:rPr lang="en-US" sz="2400" dirty="0"/>
              <a:t>An important skill to develop is to be able to create a contingency table using just partial information. </a:t>
            </a:r>
          </a:p>
          <a:p>
            <a:r>
              <a:rPr lang="en-US" sz="2400" dirty="0"/>
              <a:t>We will also take a frequency contingency table and create a corresponding relative frequency one.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AD573E2-8734-DA4B-8517-71F97D671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861805"/>
              </p:ext>
            </p:extLst>
          </p:nvPr>
        </p:nvGraphicFramePr>
        <p:xfrm>
          <a:off x="293566" y="2732013"/>
          <a:ext cx="841090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Worksheet" r:id="rId3" imgW="4584700" imgH="863600" progId="Excel.Sheet.12">
                  <p:embed/>
                </p:oleObj>
              </mc:Choice>
              <mc:Fallback>
                <p:oleObj name="Worksheet" r:id="rId3" imgW="4584700" imgH="863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566" y="2732013"/>
                        <a:ext cx="8410902" cy="158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Content Placeholder 11" descr="P of drinks coffee without sugar = 175 over 500 = 0.35 and.">
            <a:extLst>
              <a:ext uri="{FF2B5EF4-FFF2-40B4-BE49-F238E27FC236}">
                <a16:creationId xmlns:a16="http://schemas.microsoft.com/office/drawing/2014/main" id="{8ACB0B9B-5363-9A4F-BA54-5B9ECB72B0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722398"/>
              </p:ext>
            </p:extLst>
          </p:nvPr>
        </p:nvGraphicFramePr>
        <p:xfrm>
          <a:off x="317643" y="4627611"/>
          <a:ext cx="5163312" cy="64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5410080" imgH="672840" progId="Equation.DSMT4">
                  <p:embed/>
                </p:oleObj>
              </mc:Choice>
              <mc:Fallback>
                <p:oleObj name="Equation" r:id="rId5" imgW="5410080" imgH="672840" progId="Equation.DSMT4">
                  <p:embed/>
                  <p:pic>
                    <p:nvPicPr>
                      <p:cNvPr id="12" name="Content Placeholder 11" descr="P of drinks coffee without sugar = 175 over 500 = 0.35 an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43" y="4627611"/>
                        <a:ext cx="5163312" cy="642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Content Placeholder 13" descr="P of drinks coffee without sugar given man = 84 over 240 = 0.35.">
            <a:extLst>
              <a:ext uri="{FF2B5EF4-FFF2-40B4-BE49-F238E27FC236}">
                <a16:creationId xmlns:a16="http://schemas.microsoft.com/office/drawing/2014/main" id="{B5ECA02A-C315-5244-8B55-A98271168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361394"/>
              </p:ext>
            </p:extLst>
          </p:nvPr>
        </p:nvGraphicFramePr>
        <p:xfrm>
          <a:off x="247436" y="5244235"/>
          <a:ext cx="5511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7" imgW="5511600" imgH="672840" progId="Equation.DSMT4">
                  <p:embed/>
                </p:oleObj>
              </mc:Choice>
              <mc:Fallback>
                <p:oleObj name="Equation" r:id="rId7" imgW="5511600" imgH="672840" progId="Equation.DSMT4">
                  <p:embed/>
                  <p:pic>
                    <p:nvPicPr>
                      <p:cNvPr id="14" name="Content Placeholder 13" descr="P of drinks coffee without sugar given man = 84 over 240 = 0.35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36" y="5244235"/>
                        <a:ext cx="55118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1EA83B2E-9A35-C544-A35F-245842DD74EA}"/>
              </a:ext>
            </a:extLst>
          </p:cNvPr>
          <p:cNvSpPr/>
          <p:nvPr/>
        </p:nvSpPr>
        <p:spPr>
          <a:xfrm>
            <a:off x="1905000" y="2895664"/>
            <a:ext cx="685800" cy="15843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5EB2D56-BF68-0945-96C9-5095A67123C0}"/>
              </a:ext>
            </a:extLst>
          </p:cNvPr>
          <p:cNvSpPr/>
          <p:nvPr/>
        </p:nvSpPr>
        <p:spPr>
          <a:xfrm>
            <a:off x="3775545" y="2962693"/>
            <a:ext cx="685800" cy="15843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F5360650-230C-D740-87EA-10B7E5EBECF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67" y="5910266"/>
            <a:ext cx="8797455" cy="1029190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</a:rPr>
              <a:t>Because these two probabilities are equal:</a:t>
            </a:r>
          </a:p>
          <a:p>
            <a:r>
              <a:rPr lang="en-US" sz="2400" dirty="0">
                <a:latin typeface="Times New Roman" pitchFamily="18" charset="0"/>
              </a:rPr>
              <a:t>the 2 events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drinking coffee without sugar </a:t>
            </a:r>
            <a:r>
              <a:rPr lang="en-US" sz="2400" dirty="0">
                <a:latin typeface="Times New Roman" pitchFamily="18" charset="0"/>
              </a:rPr>
              <a:t>and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man</a:t>
            </a:r>
            <a:r>
              <a:rPr lang="en-US" sz="2400" dirty="0">
                <a:latin typeface="Times New Roman" pitchFamily="18" charset="0"/>
              </a:rPr>
              <a:t> are independent.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E2F52-7371-4947-A63A-15AD21CC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/>
              <a:t>4.3.3 Complement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A68F-4EE6-4DDF-9C44-164C77DE5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1950" y="1405346"/>
            <a:ext cx="2667000" cy="381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15B4C-4B07-49B5-9945-FC11BE78CD1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5134" y="1918699"/>
            <a:ext cx="6096000" cy="381000"/>
          </a:xfrm>
        </p:spPr>
        <p:txBody>
          <a:bodyPr/>
          <a:lstStyle/>
          <a:p>
            <a:pPr algn="l"/>
            <a:r>
              <a:rPr lang="en-US" sz="2800" dirty="0"/>
              <a:t>The </a:t>
            </a:r>
            <a:r>
              <a:rPr lang="en-US" sz="2800" b="1" dirty="0">
                <a:solidFill>
                  <a:schemeClr val="accent2"/>
                </a:solidFill>
              </a:rPr>
              <a:t>complement of event </a:t>
            </a:r>
            <a:r>
              <a:rPr lang="en-US" sz="2800" b="1" i="1" dirty="0">
                <a:solidFill>
                  <a:schemeClr val="accent2"/>
                </a:solidFill>
              </a:rPr>
              <a:t>A</a:t>
            </a:r>
            <a:r>
              <a:rPr lang="en-US" sz="2800" dirty="0"/>
              <a:t>, denoted by</a:t>
            </a:r>
          </a:p>
        </p:txBody>
      </p:sp>
      <p:graphicFrame>
        <p:nvGraphicFramePr>
          <p:cNvPr id="12" name="Content Placeholder 11" descr="A bar.">
            <a:extLst>
              <a:ext uri="{FF2B5EF4-FFF2-40B4-BE49-F238E27FC236}">
                <a16:creationId xmlns:a16="http://schemas.microsoft.com/office/drawing/2014/main" id="{F2B7A2AA-64D5-4014-A578-349BE59DE315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40425249"/>
              </p:ext>
            </p:extLst>
          </p:nvPr>
        </p:nvGraphicFramePr>
        <p:xfrm>
          <a:off x="6433660" y="1918873"/>
          <a:ext cx="27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3" imgW="279360" imgH="368280" progId="Equation.DSMT4">
                  <p:embed/>
                </p:oleObj>
              </mc:Choice>
              <mc:Fallback>
                <p:oleObj name="Equation" r:id="rId3" imgW="279360" imgH="368280" progId="Equation.DSMT4">
                  <p:embed/>
                  <p:pic>
                    <p:nvPicPr>
                      <p:cNvPr id="12" name="Content Placeholder 11" descr="A bar.">
                        <a:extLst>
                          <a:ext uri="{FF2B5EF4-FFF2-40B4-BE49-F238E27FC236}">
                            <a16:creationId xmlns:a16="http://schemas.microsoft.com/office/drawing/2014/main" id="{F2B7A2AA-64D5-4014-A578-349BE59DE3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3660" y="1918873"/>
                        <a:ext cx="279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037CB8-69EA-4CEB-A307-FA7CE0D7E8B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776007" y="1918699"/>
            <a:ext cx="1981200" cy="457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and read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584F78-CC9A-497B-BA8F-2C20C35994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5134" y="2384608"/>
            <a:ext cx="8534400" cy="1058091"/>
          </a:xfrm>
        </p:spPr>
        <p:txBody>
          <a:bodyPr/>
          <a:lstStyle/>
          <a:p>
            <a:pPr marL="0" indent="0"/>
            <a:r>
              <a:rPr lang="en-US" dirty="0">
                <a:latin typeface="Times New Roman" panose="02020603050405020304" pitchFamily="18" charset="0"/>
              </a:rPr>
              <a:t>as “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bar” or “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complement,” is the event that includes all the outcomes for an experiment that are not in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Content Placeholder 7" descr="Diagram represents two complementary events A, A bar. A in circle is contained in rectangle A bar.&#10;">
            <a:extLst>
              <a:ext uri="{FF2B5EF4-FFF2-40B4-BE49-F238E27FC236}">
                <a16:creationId xmlns:a16="http://schemas.microsoft.com/office/drawing/2014/main" id="{3C686BE4-364C-8C4A-AC63-D9B53B338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22" y="3313391"/>
            <a:ext cx="4572638" cy="3172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7">
                <a:extLst>
                  <a:ext uri="{FF2B5EF4-FFF2-40B4-BE49-F238E27FC236}">
                    <a16:creationId xmlns:a16="http://schemas.microsoft.com/office/drawing/2014/main" id="{0DB27877-B277-B641-9912-9FFBA59A1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6339045"/>
                <a:ext cx="6242607" cy="5290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r>
                  <a:rPr lang="en-US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An important formula: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ontent Placeholder 7">
                <a:extLst>
                  <a:ext uri="{FF2B5EF4-FFF2-40B4-BE49-F238E27FC236}">
                    <a16:creationId xmlns:a16="http://schemas.microsoft.com/office/drawing/2014/main" id="{0DB27877-B277-B641-9912-9FFBA59A1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339045"/>
                <a:ext cx="6242607" cy="529045"/>
              </a:xfrm>
              <a:prstGeom prst="rect">
                <a:avLst/>
              </a:prstGeom>
              <a:blipFill>
                <a:blip r:embed="rId6"/>
                <a:stretch>
                  <a:fillRect l="-2033" t="-1904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839BE-B102-EB4E-AE2B-EF7DE5AD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199"/>
          </a:xfrm>
        </p:spPr>
        <p:txBody>
          <a:bodyPr/>
          <a:lstStyle/>
          <a:p>
            <a:r>
              <a:rPr lang="en-GB" dirty="0"/>
              <a:t>Example 4-18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0" y="1219201"/>
            <a:ext cx="9144000" cy="1600199"/>
          </a:xfrm>
        </p:spPr>
        <p:txBody>
          <a:bodyPr/>
          <a:lstStyle/>
          <a:p>
            <a:r>
              <a:rPr lang="en-US" sz="2400" dirty="0"/>
              <a:t>In a group of 2000 taxpayers, 400 have been audited by the I</a:t>
            </a:r>
            <a:r>
              <a:rPr lang="en-US" sz="100" dirty="0"/>
              <a:t> </a:t>
            </a:r>
            <a:r>
              <a:rPr lang="en-US" sz="2400" dirty="0"/>
              <a:t>R</a:t>
            </a:r>
            <a:r>
              <a:rPr lang="en-US" sz="100" dirty="0"/>
              <a:t> </a:t>
            </a:r>
            <a:r>
              <a:rPr lang="en-US" sz="2400" dirty="0"/>
              <a:t>S at least once.</a:t>
            </a:r>
          </a:p>
          <a:p>
            <a:r>
              <a:rPr lang="en-US" sz="2400" dirty="0"/>
              <a:t>If one taxpayer is randomly selected from this group, what are the two complementary events for this experiment. What are their probabilities?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8D9E85-55BD-C747-A116-B597087F45E0}"/>
              </a:ext>
            </a:extLst>
          </p:cNvPr>
          <p:cNvSpPr txBox="1">
            <a:spLocks/>
          </p:cNvSpPr>
          <p:nvPr/>
        </p:nvSpPr>
        <p:spPr>
          <a:xfrm>
            <a:off x="178676" y="2819400"/>
            <a:ext cx="7467600" cy="457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Times New Roman" pitchFamily="18" charset="0"/>
              </a:rPr>
              <a:t>The two complementary events for this experiment are</a:t>
            </a:r>
          </a:p>
        </p:txBody>
      </p:sp>
      <p:graphicFrame>
        <p:nvGraphicFramePr>
          <p:cNvPr id="7" name="Content Placeholder 9" descr="A = the selected taxpayer has been audited by the I R S at least once. A bar = the selected taxpayer has never been audited by the I R S.">
            <a:extLst>
              <a:ext uri="{FF2B5EF4-FFF2-40B4-BE49-F238E27FC236}">
                <a16:creationId xmlns:a16="http://schemas.microsoft.com/office/drawing/2014/main" id="{BA510510-E90A-D541-8752-1B58B9CEB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08405"/>
              </p:ext>
            </p:extLst>
          </p:nvPr>
        </p:nvGraphicFramePr>
        <p:xfrm>
          <a:off x="667626" y="3327922"/>
          <a:ext cx="7556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7556400" imgH="749160" progId="Equation.DSMT4">
                  <p:embed/>
                </p:oleObj>
              </mc:Choice>
              <mc:Fallback>
                <p:oleObj name="Equation" r:id="rId3" imgW="7556400" imgH="749160" progId="Equation.DSMT4">
                  <p:embed/>
                  <p:pic>
                    <p:nvPicPr>
                      <p:cNvPr id="10" name="Content Placeholder 9" descr="A = the selected taxpayer has been audited by the I R S at least once. A bar = the selected taxpayer has never been audited by the I R 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626" y="3327922"/>
                        <a:ext cx="75565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0D26391D-8D66-BC43-B05A-134DC16C05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676" y="4252912"/>
                <a:ext cx="8660524" cy="92293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dirty="0">
                    <a:latin typeface="Times New Roman" pitchFamily="18" charset="0"/>
                  </a:rPr>
                  <a:t># taxpayers not audited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=2000−400=1600. </m:t>
                    </m:r>
                  </m:oMath>
                </a14:m>
                <a:endParaRPr lang="en-US" sz="2200" b="0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itchFamily="18" charset="0"/>
                  </a:rPr>
                  <a:t>Hence, the probabilities of the complementary events are: </a:t>
                </a:r>
                <a:endParaRPr lang="en-US" sz="2200" dirty="0"/>
              </a:p>
            </p:txBody>
          </p:sp>
        </mc:Choice>
        <mc:Fallback xmlns="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0D26391D-8D66-BC43-B05A-134DC16C0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76" y="4252912"/>
                <a:ext cx="8660524" cy="922930"/>
              </a:xfrm>
              <a:prstGeom prst="rect">
                <a:avLst/>
              </a:prstGeom>
              <a:blipFill>
                <a:blip r:embed="rId5"/>
                <a:stretch>
                  <a:fillRect l="-732" t="-8219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ontent Placeholder 3" descr="P of A = 400 over 2000 = 0.20 and P of A bar = 1600 over 2000 = 0.80.">
            <a:extLst>
              <a:ext uri="{FF2B5EF4-FFF2-40B4-BE49-F238E27FC236}">
                <a16:creationId xmlns:a16="http://schemas.microsoft.com/office/drawing/2014/main" id="{CAAA5AC1-9D34-114F-AA48-0378A5848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759413"/>
              </p:ext>
            </p:extLst>
          </p:nvPr>
        </p:nvGraphicFramePr>
        <p:xfrm>
          <a:off x="1143000" y="5334001"/>
          <a:ext cx="5207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6" imgW="5206680" imgH="672840" progId="Equation.DSMT4">
                  <p:embed/>
                </p:oleObj>
              </mc:Choice>
              <mc:Fallback>
                <p:oleObj name="Equation" r:id="rId6" imgW="5206680" imgH="672840" progId="Equation.DSMT4">
                  <p:embed/>
                  <p:pic>
                    <p:nvPicPr>
                      <p:cNvPr id="12" name="Content Placeholder 3" descr="P of A = 400 over 2000 = 0.20 and P of A bar = 1600 over 2000 = 0.8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1"/>
                        <a:ext cx="52070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BE657F48-C7AC-9949-9050-F1435638CB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496" y="6350589"/>
                <a:ext cx="6242607" cy="5290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r>
                  <a:rPr lang="en-US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Note: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0.8=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=1−0.2</m:t>
                    </m:r>
                  </m:oMath>
                </a14:m>
                <a:endParaRPr lang="en-US" b="0" dirty="0">
                  <a:latin typeface="Times New Roman" panose="02020603050405020304" pitchFamily="18" charset="0"/>
                </a:endParaRPr>
              </a:p>
              <a:p>
                <a:pPr marL="0" indent="0"/>
                <a:endParaRPr 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BE657F48-C7AC-9949-9050-F1435638C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96" y="6350589"/>
                <a:ext cx="6242607" cy="529045"/>
              </a:xfrm>
              <a:prstGeom prst="rect">
                <a:avLst/>
              </a:prstGeom>
              <a:blipFill>
                <a:blip r:embed="rId8"/>
                <a:stretch>
                  <a:fillRect l="-2033" t="-1904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9EDA8-429F-9943-A178-00EBBD2D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04" y="499704"/>
            <a:ext cx="8534400" cy="838199"/>
          </a:xfrm>
        </p:spPr>
        <p:txBody>
          <a:bodyPr/>
          <a:lstStyle/>
          <a:p>
            <a:r>
              <a:rPr lang="en-GB" dirty="0"/>
              <a:t>Example 4-19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58523" y="1091798"/>
            <a:ext cx="8534400" cy="1782599"/>
          </a:xfrm>
        </p:spPr>
        <p:txBody>
          <a:bodyPr/>
          <a:lstStyle/>
          <a:p>
            <a:r>
              <a:rPr lang="en-US" sz="2000" dirty="0"/>
              <a:t>Of the 500 adults surveyed, 325 drink coffee with sugar. Let </a:t>
            </a:r>
            <a:r>
              <a:rPr lang="en-US" sz="2000" i="1" dirty="0"/>
              <a:t>A</a:t>
            </a:r>
            <a:r>
              <a:rPr lang="en-US" sz="2000" dirty="0"/>
              <a:t> be the event that this adult drinks coffee with sugar. </a:t>
            </a:r>
          </a:p>
          <a:p>
            <a:r>
              <a:rPr lang="en-US" sz="2000" dirty="0"/>
              <a:t>What is the complement of event </a:t>
            </a:r>
            <a:r>
              <a:rPr lang="en-US" sz="2000" i="1" dirty="0"/>
              <a:t>A</a:t>
            </a:r>
            <a:r>
              <a:rPr lang="en-US" sz="2000" dirty="0"/>
              <a:t>?</a:t>
            </a:r>
          </a:p>
          <a:p>
            <a:r>
              <a:rPr lang="en-US" sz="2000" dirty="0"/>
              <a:t>What are the probabilities of the two events?</a:t>
            </a:r>
          </a:p>
          <a:p>
            <a:r>
              <a:rPr lang="en-US" sz="2000" dirty="0">
                <a:latin typeface="Times New Roman" pitchFamily="18" charset="0"/>
              </a:rPr>
              <a:t>The two complementary events for this experiment are</a:t>
            </a:r>
          </a:p>
        </p:txBody>
      </p:sp>
      <p:graphicFrame>
        <p:nvGraphicFramePr>
          <p:cNvPr id="19" name="Content Placeholder 18" descr="A = the selected adult drinks coffee with sugar. A bar = the selected adult drinks coffee without sugar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894937258"/>
              </p:ext>
            </p:extLst>
          </p:nvPr>
        </p:nvGraphicFramePr>
        <p:xfrm>
          <a:off x="844191" y="3118182"/>
          <a:ext cx="5247914" cy="659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5460840" imgH="685800" progId="Equation.DSMT4">
                  <p:embed/>
                </p:oleObj>
              </mc:Choice>
              <mc:Fallback>
                <p:oleObj name="Equation" r:id="rId3" imgW="5460840" imgH="685800" progId="Equation.DSMT4">
                  <p:embed/>
                  <p:pic>
                    <p:nvPicPr>
                      <p:cNvPr id="19" name="Content Placeholder 18" descr="A = the selected adult drinks coffee with sugar. A bar = the selected adult drinks coffee without sugar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191" y="3118182"/>
                        <a:ext cx="5247914" cy="659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305074" y="3872712"/>
            <a:ext cx="8534400" cy="394648"/>
          </a:xfrm>
        </p:spPr>
        <p:txBody>
          <a:bodyPr/>
          <a:lstStyle/>
          <a:p>
            <a:r>
              <a:rPr lang="en-US" sz="2000" dirty="0"/>
              <a:t>The probabilities of the complementary events are</a:t>
            </a:r>
          </a:p>
        </p:txBody>
      </p:sp>
      <p:graphicFrame>
        <p:nvGraphicFramePr>
          <p:cNvPr id="21" name="Content Placeholder 2" descr="P of A = 325 over 500 = 0.65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194896023"/>
              </p:ext>
            </p:extLst>
          </p:nvPr>
        </p:nvGraphicFramePr>
        <p:xfrm>
          <a:off x="1131522" y="4324698"/>
          <a:ext cx="1841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5" imgW="1841400" imgH="634680" progId="Equation.DSMT4">
                  <p:embed/>
                </p:oleObj>
              </mc:Choice>
              <mc:Fallback>
                <p:oleObj name="Equation" r:id="rId5" imgW="1841400" imgH="634680" progId="Equation.DSMT4">
                  <p:embed/>
                  <p:pic>
                    <p:nvPicPr>
                      <p:cNvPr id="21" name="Content Placeholder 2" descr="P of A = 325 over 500 = 0.65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522" y="4324698"/>
                        <a:ext cx="18415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3125422" y="4438476"/>
            <a:ext cx="609600" cy="381000"/>
          </a:xfrm>
        </p:spPr>
        <p:txBody>
          <a:bodyPr/>
          <a:lstStyle/>
          <a:p>
            <a:r>
              <a:rPr lang="en-US" sz="2000" dirty="0"/>
              <a:t>and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0"/>
          </p:nvPr>
        </p:nvSpPr>
        <p:spPr>
          <a:xfrm>
            <a:off x="318722" y="5156601"/>
            <a:ext cx="8534400" cy="609600"/>
          </a:xfrm>
        </p:spPr>
        <p:txBody>
          <a:bodyPr/>
          <a:lstStyle/>
          <a:p>
            <a:pPr marL="4763" indent="-4763"/>
            <a:r>
              <a:rPr lang="en-US" sz="2000" dirty="0"/>
              <a:t>Observe that the sum of these two probabilities is 1, which is always the case with two complementary events.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quarter" idx="21"/>
              </p:nvPr>
            </p:nvSpPr>
            <p:spPr>
              <a:xfrm>
                <a:off x="318722" y="5807766"/>
                <a:ext cx="5091478" cy="381000"/>
              </a:xfrm>
            </p:spPr>
            <p:txBody>
              <a:bodyPr/>
              <a:lstStyle/>
              <a:p>
                <a:r>
                  <a:rPr lang="en-US" sz="2000" dirty="0"/>
                  <a:t>In fact, once we find </a:t>
                </a:r>
                <a:r>
                  <a:rPr lang="en-US" sz="2000" i="1" dirty="0"/>
                  <a:t>P</a:t>
                </a:r>
                <a:r>
                  <a:rPr lang="en-US" sz="2000" dirty="0"/>
                  <a:t>(</a:t>
                </a:r>
                <a:r>
                  <a:rPr lang="en-US" sz="2000" i="1" dirty="0"/>
                  <a:t>A</a:t>
                </a:r>
                <a:r>
                  <a:rPr lang="en-US" sz="2000" dirty="0"/>
                  <a:t>), we can find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1"/>
              </p:nvPr>
            </p:nvSpPr>
            <p:spPr>
              <a:xfrm>
                <a:off x="318722" y="5807766"/>
                <a:ext cx="5091478" cy="381000"/>
              </a:xfrm>
              <a:blipFill>
                <a:blip r:embed="rId7"/>
                <a:stretch>
                  <a:fillRect l="-993" t="-1612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Content Placeholder 26" descr="P of A bar = 1 minus P of A = 1 minus 0.65 = 0.35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420611608"/>
              </p:ext>
            </p:extLst>
          </p:nvPr>
        </p:nvGraphicFramePr>
        <p:xfrm>
          <a:off x="1830022" y="6356350"/>
          <a:ext cx="3200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8" imgW="3200400" imgH="380880" progId="Equation.DSMT4">
                  <p:embed/>
                </p:oleObj>
              </mc:Choice>
              <mc:Fallback>
                <p:oleObj name="Equation" r:id="rId8" imgW="3200400" imgH="380880" progId="Equation.DSMT4">
                  <p:embed/>
                  <p:pic>
                    <p:nvPicPr>
                      <p:cNvPr id="27" name="Content Placeholder 26" descr="P of A bar = 1 minus P of A = 1 minus 0.65 = 0.35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022" y="6356350"/>
                        <a:ext cx="3200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AF56F-EC38-A74E-9C09-F5AABEE4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6F7EA8-0568-25A3-B5E2-3BC560F46111}"/>
                  </a:ext>
                </a:extLst>
              </p:cNvPr>
              <p:cNvSpPr txBox="1"/>
              <p:nvPr/>
            </p:nvSpPr>
            <p:spPr>
              <a:xfrm>
                <a:off x="3920150" y="4255377"/>
                <a:ext cx="2220544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=.35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6F7EA8-0568-25A3-B5E2-3BC560F46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150" y="4255377"/>
                <a:ext cx="2220544" cy="676852"/>
              </a:xfrm>
              <a:prstGeom prst="rect">
                <a:avLst/>
              </a:prstGeom>
              <a:blipFill>
                <a:blip r:embed="rId1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  <p:bldP spid="8" grpId="0" build="p"/>
      <p:bldP spid="9" grpId="0" build="p"/>
      <p:bldP spid="10" grpId="0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" y="438163"/>
            <a:ext cx="9139720" cy="658173"/>
          </a:xfrm>
        </p:spPr>
        <p:txBody>
          <a:bodyPr>
            <a:noAutofit/>
          </a:bodyPr>
          <a:lstStyle/>
          <a:p>
            <a:r>
              <a:rPr lang="en-US" sz="3100" dirty="0"/>
              <a:t>4.4 Intersection of Events &amp; the Multiplication Rules</a:t>
            </a:r>
            <a:endParaRPr lang="en-US" sz="3100" b="0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A68F-4EE6-4DDF-9C44-164C77DE5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2401" y="1291390"/>
            <a:ext cx="8839197" cy="5260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this section, we enlarge our set of probability tools:</a:t>
            </a:r>
          </a:p>
          <a:p>
            <a:r>
              <a:rPr lang="en-US" dirty="0"/>
              <a:t>Intersection or Joint probability</a:t>
            </a:r>
          </a:p>
          <a:p>
            <a:r>
              <a:rPr lang="en-US" dirty="0"/>
              <a:t>Multiplication rules:</a:t>
            </a:r>
          </a:p>
          <a:p>
            <a:pPr lvl="1">
              <a:buAutoNum type="arabicPeriod"/>
            </a:pPr>
            <a:r>
              <a:rPr lang="en-US" dirty="0"/>
              <a:t>Only applies to events that are independent.</a:t>
            </a:r>
          </a:p>
          <a:p>
            <a:pPr lvl="1">
              <a:buAutoNum type="arabicPeriod"/>
            </a:pPr>
            <a:r>
              <a:rPr lang="en-US" dirty="0"/>
              <a:t>Uses conditional probability and applies to any pair of  events.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13524-ACDE-6643-9555-5F06C94D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53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" y="438163"/>
            <a:ext cx="9139720" cy="658173"/>
          </a:xfrm>
        </p:spPr>
        <p:txBody>
          <a:bodyPr>
            <a:noAutofit/>
          </a:bodyPr>
          <a:lstStyle/>
          <a:p>
            <a:r>
              <a:rPr lang="en-US" sz="3200" dirty="0"/>
              <a:t>Joint Probability</a:t>
            </a:r>
            <a:endParaRPr lang="en-US" sz="2000" b="0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DA68F-4EE6-4DDF-9C44-164C77DE521B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247651" y="1104851"/>
                <a:ext cx="5562598" cy="354334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007F"/>
                    </a:solidFill>
                  </a:rPr>
                  <a:t>Definition</a:t>
                </a:r>
              </a:p>
              <a:p>
                <a:pPr marL="0" indent="0">
                  <a:buNone/>
                </a:pPr>
                <a:r>
                  <a:rPr lang="en-US" sz="2800" dirty="0"/>
                  <a:t>The probability of the intersection of two events is their </a:t>
                </a:r>
                <a:r>
                  <a:rPr lang="en-US" sz="2800" b="1" dirty="0">
                    <a:solidFill>
                      <a:schemeClr val="accent2"/>
                    </a:solidFill>
                  </a:rPr>
                  <a:t>joint probability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written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/>
                  <a:t>If we divide each entry in a contingency table by the grand total, the resulting table has all the </a:t>
                </a:r>
                <a:r>
                  <a:rPr lang="en-US" sz="2800" b="1" dirty="0">
                    <a:solidFill>
                      <a:schemeClr val="accent2"/>
                    </a:solidFill>
                  </a:rPr>
                  <a:t>joint</a:t>
                </a:r>
                <a:r>
                  <a:rPr lang="en-US" sz="2800" dirty="0"/>
                  <a:t> (interior) and </a:t>
                </a:r>
                <a:r>
                  <a:rPr lang="en-US" sz="28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marginal</a:t>
                </a:r>
                <a:r>
                  <a:rPr lang="en-US" sz="2800" dirty="0"/>
                  <a:t> probabilities.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DA68F-4EE6-4DDF-9C44-164C77DE5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247651" y="1104851"/>
                <a:ext cx="5562598" cy="3543349"/>
              </a:xfrm>
              <a:blipFill>
                <a:blip r:embed="rId4"/>
                <a:stretch>
                  <a:fillRect l="-2278" t="-2847" r="-1367" b="-4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05800" y="6419837"/>
            <a:ext cx="533399" cy="301638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13524-ACDE-6643-9555-5F06C94D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8" descr="Diagram represents two complementary events A, A bar. A in circle is contained in rectangle A bar.&#10;">
            <a:extLst>
              <a:ext uri="{FF2B5EF4-FFF2-40B4-BE49-F238E27FC236}">
                <a16:creationId xmlns:a16="http://schemas.microsoft.com/office/drawing/2014/main" id="{42F3C0B4-BEE5-62AE-AB80-289EFB7D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820" y="747183"/>
            <a:ext cx="3353979" cy="298767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67E6F13-820C-8340-17AD-A3DF520A1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370848"/>
              </p:ext>
            </p:extLst>
          </p:nvPr>
        </p:nvGraphicFramePr>
        <p:xfrm>
          <a:off x="281810" y="4656715"/>
          <a:ext cx="841090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Worksheet" r:id="rId6" imgW="4584700" imgH="863600" progId="Excel.Sheet.12">
                  <p:embed/>
                </p:oleObj>
              </mc:Choice>
              <mc:Fallback>
                <p:oleObj name="Worksheet" r:id="rId6" imgW="4584700" imgH="863600" progId="Excel.Sheet.12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AD573E2-8734-DA4B-8517-71F97D6716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810" y="4656715"/>
                        <a:ext cx="8410902" cy="158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EFC7DEC-8A9C-AB2F-7D47-BB399743F8D7}"/>
              </a:ext>
            </a:extLst>
          </p:cNvPr>
          <p:cNvSpPr txBox="1"/>
          <p:nvPr/>
        </p:nvSpPr>
        <p:spPr>
          <a:xfrm>
            <a:off x="6859646" y="4172073"/>
            <a:ext cx="1860638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P(men and sugar)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8C0B9B-172E-FF00-C8B8-439D36828F7F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471416" y="4356739"/>
            <a:ext cx="388230" cy="8222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8A08B18-F0A9-D779-5F76-7EB5B192375F}"/>
              </a:ext>
            </a:extLst>
          </p:cNvPr>
          <p:cNvSpPr txBox="1"/>
          <p:nvPr/>
        </p:nvSpPr>
        <p:spPr>
          <a:xfrm>
            <a:off x="7052694" y="6419837"/>
            <a:ext cx="878767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P(men)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9ADC68-3135-4530-5EB4-3E2B75E9FB1A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665531" y="6212031"/>
            <a:ext cx="387163" cy="392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66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38163"/>
            <a:ext cx="7924800" cy="658173"/>
          </a:xfrm>
        </p:spPr>
        <p:txBody>
          <a:bodyPr>
            <a:noAutofit/>
          </a:bodyPr>
          <a:lstStyle/>
          <a:p>
            <a:r>
              <a:rPr lang="en-US" sz="3200" dirty="0"/>
              <a:t>Multiplication Rule 1</a:t>
            </a:r>
            <a:endParaRPr lang="en-US" sz="2000" b="0" baseline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DA68F-4EE6-4DDF-9C44-164C77DE521B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152401" y="1096336"/>
                <a:ext cx="8839197" cy="526001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2"/>
                    </a:solidFill>
                  </a:rPr>
                  <a:t>Multiplication Rule 1</a:t>
                </a:r>
              </a:p>
              <a:p>
                <a:pPr marL="0" indent="0">
                  <a:buNone/>
                </a:pPr>
                <a:r>
                  <a:rPr lang="en-US" sz="2800" dirty="0"/>
                  <a:t>The joint probability for 2 </a:t>
                </a:r>
                <a:r>
                  <a:rPr lang="en-US" sz="2800" b="1" dirty="0"/>
                  <a:t>independent</a:t>
                </a:r>
                <a:r>
                  <a:rPr lang="en-US" sz="2800" dirty="0"/>
                  <a:t> events </a:t>
                </a:r>
                <a:r>
                  <a:rPr lang="en-US" sz="2800" i="1" dirty="0"/>
                  <a:t>A</a:t>
                </a:r>
                <a:r>
                  <a:rPr lang="en-US" sz="2800" dirty="0"/>
                  <a:t> and </a:t>
                </a:r>
                <a:r>
                  <a:rPr lang="en-US" sz="2800" i="1" dirty="0"/>
                  <a:t>B</a:t>
                </a:r>
                <a:r>
                  <a:rPr lang="en-US" sz="2800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In fact, we can use this equation as a test for independence: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2"/>
                    </a:solidFill>
                    <a:highlight>
                      <a:srgbClr val="FFFF00"/>
                    </a:highlight>
                  </a:rPr>
                  <a:t>The equation* holds if and only if the 2 events are independent.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DA68F-4EE6-4DDF-9C44-164C77DE5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152401" y="1096336"/>
                <a:ext cx="8839197" cy="5260014"/>
              </a:xfrm>
              <a:blipFill>
                <a:blip r:embed="rId3"/>
                <a:stretch>
                  <a:fillRect l="-1379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13524-ACDE-6643-9555-5F06C94D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8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29" y="533400"/>
            <a:ext cx="8534400" cy="838199"/>
          </a:xfrm>
        </p:spPr>
        <p:txBody>
          <a:bodyPr/>
          <a:lstStyle/>
          <a:p>
            <a:r>
              <a:rPr lang="en-US" dirty="0"/>
              <a:t>Example 4-20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52400" y="1219200"/>
            <a:ext cx="8991600" cy="4419600"/>
          </a:xfrm>
        </p:spPr>
        <p:txBody>
          <a:bodyPr/>
          <a:lstStyle/>
          <a:p>
            <a:r>
              <a:rPr lang="en-GB" sz="2400" dirty="0"/>
              <a:t>An office building has two fire detectors.</a:t>
            </a:r>
          </a:p>
          <a:p>
            <a:r>
              <a:rPr lang="en-GB" sz="2400" dirty="0"/>
              <a:t>Probability is .02 that any fire detector will fail to go off during a fire.</a:t>
            </a:r>
          </a:p>
          <a:p>
            <a:r>
              <a:rPr lang="en-GB" sz="2400" dirty="0"/>
              <a:t>Find probability that both fire detectors will fail to go off in a fire.</a:t>
            </a:r>
          </a:p>
          <a:p>
            <a:r>
              <a:rPr lang="en-US" sz="2400" dirty="0"/>
              <a:t>Assume that failure to go off is independent.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05CC6B-22D6-3142-8A0E-18898D6C1B79}"/>
              </a:ext>
            </a:extLst>
          </p:cNvPr>
          <p:cNvSpPr txBox="1">
            <a:spLocks/>
          </p:cNvSpPr>
          <p:nvPr/>
        </p:nvSpPr>
        <p:spPr>
          <a:xfrm>
            <a:off x="304800" y="3048000"/>
            <a:ext cx="8534400" cy="4930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We define the following two events:</a:t>
            </a:r>
          </a:p>
        </p:txBody>
      </p:sp>
      <p:graphicFrame>
        <p:nvGraphicFramePr>
          <p:cNvPr id="7" name="Content Placeholder 2" descr="A = the first fire detector fails to go off during a fire. B = the second fire detector fails to go off during a fire.">
            <a:extLst>
              <a:ext uri="{FF2B5EF4-FFF2-40B4-BE49-F238E27FC236}">
                <a16:creationId xmlns:a16="http://schemas.microsoft.com/office/drawing/2014/main" id="{E9C4CEDB-2475-C344-B341-03364DB80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420096"/>
              </p:ext>
            </p:extLst>
          </p:nvPr>
        </p:nvGraphicFramePr>
        <p:xfrm>
          <a:off x="700588" y="3474391"/>
          <a:ext cx="7519133" cy="85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3" imgW="8305560" imgH="939600" progId="Equation.DSMT4">
                  <p:embed/>
                </p:oleObj>
              </mc:Choice>
              <mc:Fallback>
                <p:oleObj name="Equation" r:id="rId3" imgW="8305560" imgH="939600" progId="Equation.DSMT4">
                  <p:embed/>
                  <p:pic>
                    <p:nvPicPr>
                      <p:cNvPr id="12" name="Content Placeholder 2" descr="A = the first fire detector fails to go off during a fire. B = the second fire detector fails to go off during a fire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88" y="3474391"/>
                        <a:ext cx="7519133" cy="85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98888F2-3577-A54B-A5DF-B280BF677588}"/>
              </a:ext>
            </a:extLst>
          </p:cNvPr>
          <p:cNvSpPr txBox="1">
            <a:spLocks/>
          </p:cNvSpPr>
          <p:nvPr/>
        </p:nvSpPr>
        <p:spPr>
          <a:xfrm>
            <a:off x="323636" y="4429600"/>
            <a:ext cx="8534400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Times New Roman" pitchFamily="18" charset="0"/>
              </a:rPr>
              <a:t>Then, the joint probability of </a:t>
            </a:r>
            <a:r>
              <a:rPr lang="en-GB" sz="2400" i="1" dirty="0">
                <a:latin typeface="Times New Roman" pitchFamily="18" charset="0"/>
              </a:rPr>
              <a:t>A</a:t>
            </a:r>
            <a:r>
              <a:rPr lang="en-GB" sz="2400" dirty="0">
                <a:latin typeface="Times New Roman" pitchFamily="18" charset="0"/>
              </a:rPr>
              <a:t> and </a:t>
            </a:r>
            <a:r>
              <a:rPr lang="en-GB" sz="2400" i="1" dirty="0">
                <a:latin typeface="Times New Roman" pitchFamily="18" charset="0"/>
              </a:rPr>
              <a:t>B </a:t>
            </a:r>
            <a:r>
              <a:rPr lang="en-GB" sz="2400" dirty="0">
                <a:latin typeface="Times New Roman" pitchFamily="18" charset="0"/>
              </a:rPr>
              <a:t>is</a:t>
            </a:r>
          </a:p>
        </p:txBody>
      </p:sp>
      <p:graphicFrame>
        <p:nvGraphicFramePr>
          <p:cNvPr id="9" name="Content Placeholder 13" descr="P of, A and B = P of A times P of B = 0.02 times 0.02 = 0.004.">
            <a:extLst>
              <a:ext uri="{FF2B5EF4-FFF2-40B4-BE49-F238E27FC236}">
                <a16:creationId xmlns:a16="http://schemas.microsoft.com/office/drawing/2014/main" id="{D9F33C88-2A4E-F744-A252-0F0350FF46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026831"/>
              </p:ext>
            </p:extLst>
          </p:nvPr>
        </p:nvGraphicFramePr>
        <p:xfrm>
          <a:off x="728842" y="4959873"/>
          <a:ext cx="6537622" cy="44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5" imgW="7149960" imgH="482400" progId="Equation.DSMT4">
                  <p:embed/>
                </p:oleObj>
              </mc:Choice>
              <mc:Fallback>
                <p:oleObj name="Equation" r:id="rId5" imgW="7149960" imgH="482400" progId="Equation.DSMT4">
                  <p:embed/>
                  <p:pic>
                    <p:nvPicPr>
                      <p:cNvPr id="14" name="Content Placeholder 13" descr="P of, A and B = P of A times P of B = 0.02 times 0.02 = 0.004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42" y="4959873"/>
                        <a:ext cx="6537622" cy="441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B582A94-679F-0446-B426-F4C72E43629E}"/>
              </a:ext>
            </a:extLst>
          </p:cNvPr>
          <p:cNvSpPr txBox="1">
            <a:spLocks/>
          </p:cNvSpPr>
          <p:nvPr/>
        </p:nvSpPr>
        <p:spPr>
          <a:xfrm>
            <a:off x="192954" y="5458434"/>
            <a:ext cx="8534400" cy="866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Times New Roman" pitchFamily="18" charset="0"/>
              </a:rPr>
              <a:t>Hence, the chance that both detectors fail is 1/2500.</a:t>
            </a:r>
          </a:p>
          <a:p>
            <a:pPr marL="0" indent="0">
              <a:buNone/>
            </a:pPr>
            <a:r>
              <a:rPr lang="en-GB" sz="2000" dirty="0">
                <a:latin typeface="Times New Roman" pitchFamily="18" charset="0"/>
              </a:rPr>
              <a:t>In other words, if there are 2500 fires, the detectors will both fail on average once.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10351-0E39-8F4E-9209-5835289FD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56" y="457200"/>
            <a:ext cx="8534400" cy="838199"/>
          </a:xfrm>
        </p:spPr>
        <p:txBody>
          <a:bodyPr/>
          <a:lstStyle/>
          <a:p>
            <a:r>
              <a:rPr lang="en-US" dirty="0"/>
              <a:t>Example 4-21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52400" y="1219200"/>
            <a:ext cx="8839200" cy="5137150"/>
          </a:xfrm>
        </p:spPr>
        <p:txBody>
          <a:bodyPr/>
          <a:lstStyle/>
          <a:p>
            <a:r>
              <a:rPr lang="en-US" dirty="0"/>
              <a:t>The probability that a college graduate will find a full-time job within three months after graduation from college is .27.</a:t>
            </a:r>
          </a:p>
          <a:p>
            <a:r>
              <a:rPr lang="en-US" dirty="0"/>
              <a:t>Three college students, who will be graduating soon, are randomly selected.</a:t>
            </a:r>
          </a:p>
          <a:p>
            <a:r>
              <a:rPr lang="en-US" dirty="0"/>
              <a:t>What is the probability that all three of them will find full-time jobs within three months after graduation from college?</a:t>
            </a:r>
          </a:p>
          <a:p>
            <a:r>
              <a:rPr lang="en-US" dirty="0"/>
              <a:t>Let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i="1" dirty="0"/>
              <a:t>C</a:t>
            </a:r>
            <a:r>
              <a:rPr lang="en-US" dirty="0"/>
              <a:t> denote the events the first, second, and third student, respectively, finds a full-time job within three months after graduation from college. Hence,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ontent Placeholder 8" descr="P of, A and B and C = P of A times P of B times P of C = 0.27 times 0.27 times 0.27 = 0.197.">
            <a:extLst>
              <a:ext uri="{FF2B5EF4-FFF2-40B4-BE49-F238E27FC236}">
                <a16:creationId xmlns:a16="http://schemas.microsoft.com/office/drawing/2014/main" id="{38E41CA5-AE69-2F47-B77B-3246093BD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871247"/>
              </p:ext>
            </p:extLst>
          </p:nvPr>
        </p:nvGraphicFramePr>
        <p:xfrm>
          <a:off x="914400" y="5257800"/>
          <a:ext cx="7078580" cy="97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3" imgW="7365960" imgH="1015920" progId="Equation.DSMT4">
                  <p:embed/>
                </p:oleObj>
              </mc:Choice>
              <mc:Fallback>
                <p:oleObj name="Equation" r:id="rId3" imgW="7365960" imgH="1015920" progId="Equation.DSMT4">
                  <p:embed/>
                  <p:pic>
                    <p:nvPicPr>
                      <p:cNvPr id="9" name="Content Placeholder 8" descr="P of, A and B and C = P of A times P of B times P of C = 0.27 times 0.27 times 0.27 = 0.197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7800"/>
                        <a:ext cx="7078580" cy="976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59EBA-C32A-ED4B-A7A7-DD9B8D7A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127322" y="457200"/>
            <a:ext cx="8788078" cy="6857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Review: Disjoint and non-disjoint outcomes</a:t>
            </a:r>
            <a:endParaRPr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228600" y="1264450"/>
            <a:ext cx="8686800" cy="3307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Disjoint (mutually exclusive) outcomes </a:t>
            </a:r>
            <a:r>
              <a:rPr lang="e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happen at the same time.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outcome of a single coin toss cannot be a head and a tail.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 both cannot fail and pass a class.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card drawn from a deck cannot be an ace and a queen.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24;p22">
            <a:extLst>
              <a:ext uri="{FF2B5EF4-FFF2-40B4-BE49-F238E27FC236}">
                <a16:creationId xmlns:a16="http://schemas.microsoft.com/office/drawing/2014/main" id="{8857D816-AF1A-654F-8458-4D456CB7F0E8}"/>
              </a:ext>
            </a:extLst>
          </p:cNvPr>
          <p:cNvSpPr txBox="1">
            <a:spLocks/>
          </p:cNvSpPr>
          <p:nvPr/>
        </p:nvSpPr>
        <p:spPr>
          <a:xfrm>
            <a:off x="127322" y="3541234"/>
            <a:ext cx="8889355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Aria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Non-disjoint outcomes: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happen at the same time.</a:t>
            </a:r>
          </a:p>
          <a:p>
            <a:pPr indent="-35560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ts val="2000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 can get an A in Stats and A in Econ in the same semester.</a:t>
            </a:r>
          </a:p>
          <a:p>
            <a:pPr marL="0" inden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/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1"/>
            <a:ext cx="9067800" cy="685799"/>
          </a:xfrm>
        </p:spPr>
        <p:txBody>
          <a:bodyPr>
            <a:noAutofit/>
          </a:bodyPr>
          <a:lstStyle/>
          <a:p>
            <a:r>
              <a:rPr lang="en-US" sz="3200" dirty="0"/>
              <a:t>Intersection of Events and the Multiplication Rules</a:t>
            </a:r>
            <a:endParaRPr lang="en-US" sz="1600" b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14299" y="1784315"/>
            <a:ext cx="8915400" cy="4572035"/>
          </a:xfrm>
        </p:spPr>
        <p:txBody>
          <a:bodyPr/>
          <a:lstStyle/>
          <a:p>
            <a:r>
              <a:rPr lang="en-US" dirty="0"/>
              <a:t>Multiplication Rule 1 is only for 2 independent events.</a:t>
            </a:r>
          </a:p>
          <a:p>
            <a:r>
              <a:rPr lang="en-US" dirty="0"/>
              <a:t>When we may not have independence, we can use:</a:t>
            </a:r>
          </a:p>
          <a:p>
            <a:r>
              <a:rPr lang="en-US" b="1" dirty="0">
                <a:solidFill>
                  <a:schemeClr val="accent2"/>
                </a:solidFill>
              </a:rPr>
              <a:t>Multiplication Rule 2</a:t>
            </a:r>
          </a:p>
          <a:p>
            <a:r>
              <a:rPr lang="en-US" dirty="0"/>
              <a:t>The joint probability of two dependent events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Exercise</a:t>
            </a:r>
            <a:r>
              <a:rPr lang="en-US" dirty="0"/>
              <a:t>: Suppose we do have independence. Make a substitution in multiplication rule 2 to recover rule 1.</a:t>
            </a:r>
          </a:p>
        </p:txBody>
      </p:sp>
      <p:graphicFrame>
        <p:nvGraphicFramePr>
          <p:cNvPr id="9" name="Content Placeholder 8" descr="P of, A and B = P of A, times P of B given A, or P of B, times P of A given B.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03209261"/>
              </p:ext>
            </p:extLst>
          </p:nvPr>
        </p:nvGraphicFramePr>
        <p:xfrm>
          <a:off x="910665" y="4180731"/>
          <a:ext cx="7322669" cy="4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3" imgW="7696080" imgH="507960" progId="Equation.DSMT4">
                  <p:embed/>
                </p:oleObj>
              </mc:Choice>
              <mc:Fallback>
                <p:oleObj name="Equation" r:id="rId3" imgW="7696080" imgH="507960" progId="Equation.DSMT4">
                  <p:embed/>
                  <p:pic>
                    <p:nvPicPr>
                      <p:cNvPr id="9" name="Content Placeholder 8" descr="P of, A and B = P of A, times P of B given A, or P of B, times P of A given B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665" y="4180731"/>
                        <a:ext cx="7322669" cy="4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0429A-6AE5-6B4B-B626-50547C4A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4" y="489592"/>
            <a:ext cx="3476846" cy="838199"/>
          </a:xfrm>
        </p:spPr>
        <p:txBody>
          <a:bodyPr/>
          <a:lstStyle/>
          <a:p>
            <a:r>
              <a:rPr lang="en-GB" dirty="0"/>
              <a:t>Example 4-22</a:t>
            </a:r>
            <a:endParaRPr lang="en-US" sz="2000" b="0" baseline="0" dirty="0"/>
          </a:p>
        </p:txBody>
      </p:sp>
      <p:graphicFrame>
        <p:nvGraphicFramePr>
          <p:cNvPr id="9" name="Content Placeholder 8" descr="Table is accessible to screenreaders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3594670"/>
              </p:ext>
            </p:extLst>
          </p:nvPr>
        </p:nvGraphicFramePr>
        <p:xfrm>
          <a:off x="76307" y="1106610"/>
          <a:ext cx="5791200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accent1"/>
                          </a:solidFill>
                          <a:latin typeface="Times New Roman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College Graduate (</a:t>
                      </a:r>
                      <a:r>
                        <a:rPr lang="en-US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G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Not a College Graduate (</a:t>
                      </a:r>
                      <a:r>
                        <a:rPr lang="en-US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N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itchFamily="18" charset="0"/>
                        </a:rPr>
                        <a:t>Male (</a:t>
                      </a:r>
                      <a:r>
                        <a:rPr lang="en-US" i="1" baseline="0" dirty="0">
                          <a:latin typeface="Times New Roman" pitchFamily="18" charset="0"/>
                        </a:rPr>
                        <a:t>M</a:t>
                      </a:r>
                      <a:r>
                        <a:rPr lang="en-US" baseline="0" dirty="0">
                          <a:latin typeface="Times New Roman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>
                          <a:latin typeface="Times New Roman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itchFamily="18" charset="0"/>
                        </a:rPr>
                        <a:t>Female (</a:t>
                      </a:r>
                      <a:r>
                        <a:rPr lang="en-US" i="1" baseline="0" dirty="0">
                          <a:latin typeface="Times New Roman" pitchFamily="18" charset="0"/>
                        </a:rPr>
                        <a:t>F</a:t>
                      </a:r>
                      <a:r>
                        <a:rPr lang="en-US" baseline="0" dirty="0">
                          <a:latin typeface="Times New Roman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>
                          <a:latin typeface="Times New Roman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>
                          <a:latin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8E0B06-12F6-9146-942D-B01B94E6A98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200" y="2895600"/>
            <a:ext cx="8763000" cy="28350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If an employee is selected at random,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what is the probability that this employee 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 female and a college graduate?</a:t>
            </a:r>
          </a:p>
          <a:p>
            <a:r>
              <a:rPr lang="en-US" sz="2000" dirty="0"/>
              <a:t>We can easily calculate this directly: 4/40=10%</a:t>
            </a:r>
          </a:p>
          <a:p>
            <a:r>
              <a:rPr lang="en-US" sz="2000" dirty="0"/>
              <a:t>As an exercise, we use our new formula:</a:t>
            </a:r>
          </a:p>
          <a:p>
            <a:endParaRPr lang="en-US" sz="2400" dirty="0"/>
          </a:p>
        </p:txBody>
      </p:sp>
      <p:graphicFrame>
        <p:nvGraphicFramePr>
          <p:cNvPr id="10" name="Content Placeholder 14" descr="P of female = 13 over 40.">
            <a:extLst>
              <a:ext uri="{FF2B5EF4-FFF2-40B4-BE49-F238E27FC236}">
                <a16:creationId xmlns:a16="http://schemas.microsoft.com/office/drawing/2014/main" id="{2F206935-DEF0-014F-AA96-CC26EC8077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091239"/>
              </p:ext>
            </p:extLst>
          </p:nvPr>
        </p:nvGraphicFramePr>
        <p:xfrm>
          <a:off x="2001091" y="4656061"/>
          <a:ext cx="1389809" cy="51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3" imgW="1981080" imgH="736560" progId="Equation.DSMT4">
                  <p:embed/>
                </p:oleObj>
              </mc:Choice>
              <mc:Fallback>
                <p:oleObj name="Equation" r:id="rId3" imgW="1981080" imgH="736560" progId="Equation.DSMT4">
                  <p:embed/>
                  <p:pic>
                    <p:nvPicPr>
                      <p:cNvPr id="15" name="Content Placeholder 14" descr="P of female = 13 over 4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091" y="4656061"/>
                        <a:ext cx="1389809" cy="516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5" descr="P of college graduate given female = 4 over 13.">
            <a:extLst>
              <a:ext uri="{FF2B5EF4-FFF2-40B4-BE49-F238E27FC236}">
                <a16:creationId xmlns:a16="http://schemas.microsoft.com/office/drawing/2014/main" id="{1BBFF378-058C-6746-9E0B-59DBF300D7D8}"/>
              </a:ext>
            </a:extLst>
          </p:cNvPr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2161377957"/>
              </p:ext>
            </p:extLst>
          </p:nvPr>
        </p:nvGraphicFramePr>
        <p:xfrm>
          <a:off x="4660471" y="4588140"/>
          <a:ext cx="2877618" cy="51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5" imgW="4101840" imgH="736560" progId="Equation.DSMT4">
                  <p:embed/>
                </p:oleObj>
              </mc:Choice>
              <mc:Fallback>
                <p:oleObj name="Equation" r:id="rId5" imgW="4101840" imgH="736560" progId="Equation.DSMT4">
                  <p:embed/>
                  <p:pic>
                    <p:nvPicPr>
                      <p:cNvPr id="16" name="Content Placeholder 15" descr="P of college graduate given female = 4 over 13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471" y="4588140"/>
                        <a:ext cx="2877618" cy="516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13" descr="P of female and college graduate = P of female times, P of college graduate given female = 13 over 40 times 4 over 13 = 0.10.">
            <a:extLst>
              <a:ext uri="{FF2B5EF4-FFF2-40B4-BE49-F238E27FC236}">
                <a16:creationId xmlns:a16="http://schemas.microsoft.com/office/drawing/2014/main" id="{9DDD177F-C8EF-AB45-98A7-4CF4CA3F89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406620"/>
              </p:ext>
            </p:extLst>
          </p:nvPr>
        </p:nvGraphicFramePr>
        <p:xfrm>
          <a:off x="304800" y="5172785"/>
          <a:ext cx="8257954" cy="1115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7" imgW="9588240" imgH="1295280" progId="Equation.DSMT4">
                  <p:embed/>
                </p:oleObj>
              </mc:Choice>
              <mc:Fallback>
                <p:oleObj name="Equation" r:id="rId7" imgW="9588240" imgH="1295280" progId="Equation.DSMT4">
                  <p:embed/>
                  <p:pic>
                    <p:nvPicPr>
                      <p:cNvPr id="14" name="Content Placeholder 13" descr="P of female and college graduate = P of female times, P of college graduate given female = 13 over 40 times 4 over 13 = 0.1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172785"/>
                        <a:ext cx="8257954" cy="1115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FF1D39-9C37-6A4A-ACA5-9CFDF3AE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6" descr="A Venn diagram in rectangle shows two circles labeled Females and College graduates intersecting each other. The intersection region at the center contains the value 4 is shaded and labeled as Females and college students.">
            <a:extLst>
              <a:ext uri="{FF2B5EF4-FFF2-40B4-BE49-F238E27FC236}">
                <a16:creationId xmlns:a16="http://schemas.microsoft.com/office/drawing/2014/main" id="{83C72162-1B8C-E157-6BBF-3F9D1542C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8728" y="722385"/>
            <a:ext cx="2738723" cy="283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A4FE8F-15E4-47DE-B129-44CC37C0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4-23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150157-0ED2-4078-834C-CAA36CE9CB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8539" y="1021080"/>
            <a:ext cx="8866922" cy="52273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group of 20 college students: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like ice tea and the others do not.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students are randomly selected from this group.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probabilities that:</a:t>
            </a:r>
          </a:p>
          <a:p>
            <a:pPr marL="514350" lvl="0" indent="-514350">
              <a:buAutoNum type="alphaLcParenBoth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of the selected students like ice tea.</a:t>
            </a:r>
          </a:p>
          <a:p>
            <a:pPr marL="514350" lvl="0" indent="-514350">
              <a:buAutoNum type="alphaLcParenBoth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student likes ice tea &amp; the second does not.</a:t>
            </a:r>
          </a:p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notes: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do NOT have independence so that you must use Multiplication Rule 2.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tree as a visualization and organizational tool</a:t>
            </a:r>
          </a:p>
        </p:txBody>
      </p:sp>
    </p:spTree>
    <p:extLst>
      <p:ext uri="{BB962C8B-B14F-4D97-AF65-F5344CB8AC3E}">
        <p14:creationId xmlns:p14="http://schemas.microsoft.com/office/powerpoint/2010/main" val="14322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A4FE8F-15E4-47DE-B129-44CC37C0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4-23: Solution (1 of 3)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150157-0ED2-4078-834C-CAA36CE9CB8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lphaLcParenR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given information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457200">
              <a:buNone/>
              <a:tabLst>
                <a:tab pos="457200" algn="l"/>
              </a:tabLst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(first student likes ice tea) = 7/20</a:t>
            </a:r>
          </a:p>
          <a:p>
            <a:pPr marL="0" indent="457200">
              <a:buNone/>
              <a:tabLst>
                <a:tab pos="457200" algn="l"/>
              </a:tabLst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(second student likes ice tea ∣ first student likes ice tea) </a:t>
            </a:r>
          </a:p>
          <a:p>
            <a:pPr marL="0" indent="0" algn="ctr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6/19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joint probability of the two events is:</a:t>
            </a:r>
          </a:p>
          <a:p>
            <a:pPr marL="0" indent="457200">
              <a:buNone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(both students like ice tea) </a:t>
            </a:r>
          </a:p>
          <a:p>
            <a:pPr marL="0" indent="742950">
              <a:buNone/>
              <a:tabLst>
                <a:tab pos="742950" algn="l"/>
              </a:tabLs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(first student likes ice tea) × </a:t>
            </a:r>
          </a:p>
          <a:p>
            <a:pPr marL="0" indent="457200">
              <a:buNone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(second student likes ice tea ∣ first student likes ice tea)</a:t>
            </a:r>
          </a:p>
          <a:p>
            <a:pPr marL="0" indent="74295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(7/20) × (6/19) =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.1105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A4FE8F-15E4-47DE-B129-44CC37C0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4-23: Solution (2 of 3)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150157-0ED2-4078-834C-CAA36CE9CB8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lphaLcParenR" startAt="2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given information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457200">
              <a:buNone/>
              <a:tabLst>
                <a:tab pos="457200" algn="l"/>
              </a:tabLs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P(1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likes ice tea) = 7/20</a:t>
            </a:r>
          </a:p>
          <a:p>
            <a:pPr marL="0" indent="457200">
              <a:buNone/>
              <a:tabLst>
                <a:tab pos="457200" algn="l"/>
              </a:tabLs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P(2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does not like ice tea ∣ 1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likes ice tea) </a:t>
            </a:r>
          </a:p>
          <a:p>
            <a:pPr marL="0" indent="0" algn="ctr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13/19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joint probability of the two events is:</a:t>
            </a:r>
          </a:p>
          <a:p>
            <a:pPr marL="0" indent="45720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P(1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likes ice tea and 2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does not like it) </a:t>
            </a:r>
          </a:p>
          <a:p>
            <a:pPr marL="0" indent="742950">
              <a:buNone/>
              <a:tabLst>
                <a:tab pos="742950" algn="l"/>
              </a:tabLs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P(1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likes ice tea) × </a:t>
            </a:r>
          </a:p>
          <a:p>
            <a:pPr marL="0" indent="45720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P(2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does not like it ∣ 1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likes ice tea)</a:t>
            </a:r>
          </a:p>
          <a:p>
            <a:pPr marL="0" indent="74295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(7/20) × (13/19) =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.2395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7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A4FE8F-15E4-47DE-B129-44CC37C0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4-23: Solution (3 of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F8EBD0-ACBE-6943-B42B-91C24CAA4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8" t="7778" r="8776" b="34444"/>
          <a:stretch/>
        </p:blipFill>
        <p:spPr>
          <a:xfrm>
            <a:off x="277078" y="1143000"/>
            <a:ext cx="5133122" cy="4880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0A74BC-46F3-D0DD-56C4-D18875E29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9" t="65517" r="22960" b="12261"/>
          <a:stretch/>
        </p:blipFill>
        <p:spPr>
          <a:xfrm>
            <a:off x="5683468" y="2895600"/>
            <a:ext cx="342900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97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02825"/>
            <a:ext cx="8305800" cy="634835"/>
          </a:xfrm>
        </p:spPr>
        <p:txBody>
          <a:bodyPr>
            <a:noAutofit/>
          </a:bodyPr>
          <a:lstStyle/>
          <a:p>
            <a:r>
              <a:rPr lang="en-US" sz="3200" dirty="0"/>
              <a:t>Another formula for 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74820" y="1487703"/>
            <a:ext cx="8534400" cy="1997666"/>
          </a:xfrm>
        </p:spPr>
        <p:txBody>
          <a:bodyPr/>
          <a:lstStyle/>
          <a:p>
            <a:r>
              <a:rPr lang="en-US" sz="2400" dirty="0"/>
              <a:t>We can rewrite the Multiplication Rule 2 to get another expression for conditional probability: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Calculating Conditional Probability</a:t>
            </a:r>
          </a:p>
          <a:p>
            <a:r>
              <a:rPr lang="en-US" sz="2400" dirty="0">
                <a:latin typeface="Times New Roman" pitchFamily="18" charset="0"/>
              </a:rPr>
              <a:t>If </a:t>
            </a:r>
            <a:r>
              <a:rPr lang="en-US" sz="2400" i="1" dirty="0">
                <a:latin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</a:rPr>
              <a:t> and </a:t>
            </a:r>
            <a:r>
              <a:rPr lang="en-US" sz="2400" i="1" dirty="0">
                <a:latin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</a:rPr>
              <a:t> are two events, then</a:t>
            </a:r>
          </a:p>
        </p:txBody>
      </p:sp>
      <p:graphicFrame>
        <p:nvGraphicFramePr>
          <p:cNvPr id="14" name="Content Placeholder 13" descr="p left parenthesis B vertical bar A right parenthesis = start fraction p left parenthesis A and B right parenthesis over P left parenthesis A right parenthesis end fraction and p left parenthesis A vertical bar B right parenthesis = start fraction p left parenthesis A and B right parenthesis over p left parenthesis B right parenthesis end fraction&#10;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01149130"/>
              </p:ext>
            </p:extLst>
          </p:nvPr>
        </p:nvGraphicFramePr>
        <p:xfrm>
          <a:off x="838200" y="3321409"/>
          <a:ext cx="6405602" cy="83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3" imgW="6794280" imgH="888840" progId="Equation.DSMT4">
                  <p:embed/>
                </p:oleObj>
              </mc:Choice>
              <mc:Fallback>
                <p:oleObj name="Equation" r:id="rId3" imgW="6794280" imgH="888840" progId="Equation.DSMT4">
                  <p:embed/>
                  <p:pic>
                    <p:nvPicPr>
                      <p:cNvPr id="14" name="Content Placeholder 13" descr="p left parenthesis B vertical bar A right parenthesis = start fraction p left parenthesis A and B right parenthesis over P left parenthesis A right parenthesis end fraction and p left parenthesis A vertical bar B right parenthesis = start fraction p left parenthesis A and B right parenthesis over p left parenthesis B right parenthesis end fraction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21409"/>
                        <a:ext cx="6405602" cy="838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403334" y="4183709"/>
            <a:ext cx="1447800" cy="457200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</a:rPr>
              <a:t>given that</a:t>
            </a:r>
          </a:p>
        </p:txBody>
      </p:sp>
      <p:graphicFrame>
        <p:nvGraphicFramePr>
          <p:cNvPr id="15" name="Content Placeholder 14" descr="P of A does not equal 0."/>
          <p:cNvGraphicFramePr>
            <a:graphicFrameLocks noGrp="1" noChangeAspect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844074212"/>
              </p:ext>
            </p:extLst>
          </p:nvPr>
        </p:nvGraphicFramePr>
        <p:xfrm>
          <a:off x="1828043" y="4241959"/>
          <a:ext cx="1062182" cy="39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5" imgW="1168200" imgH="431640" progId="Equation.DSMT4">
                  <p:embed/>
                </p:oleObj>
              </mc:Choice>
              <mc:Fallback>
                <p:oleObj name="Equation" r:id="rId5" imgW="1168200" imgH="431640" progId="Equation.DSMT4">
                  <p:embed/>
                  <p:pic>
                    <p:nvPicPr>
                      <p:cNvPr id="15" name="Content Placeholder 14" descr="P of A does not equal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043" y="4241959"/>
                        <a:ext cx="1062182" cy="392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2932943" y="4193056"/>
            <a:ext cx="663097" cy="50165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graphicFrame>
        <p:nvGraphicFramePr>
          <p:cNvPr id="17" name="Content Placeholder 16" descr="P of B does not equal 0."/>
          <p:cNvGraphicFramePr>
            <a:graphicFrameLocks noGrp="1" noChangeAspect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532668608"/>
              </p:ext>
            </p:extLst>
          </p:nvPr>
        </p:nvGraphicFramePr>
        <p:xfrm>
          <a:off x="3596040" y="4241088"/>
          <a:ext cx="1119909" cy="39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7" imgW="1231560" imgH="431640" progId="Equation.DSMT4">
                  <p:embed/>
                </p:oleObj>
              </mc:Choice>
              <mc:Fallback>
                <p:oleObj name="Equation" r:id="rId7" imgW="1231560" imgH="431640" progId="Equation.DSMT4">
                  <p:embed/>
                  <p:pic>
                    <p:nvPicPr>
                      <p:cNvPr id="17" name="Content Placeholder 16" descr="P of B does not equal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040" y="4241088"/>
                        <a:ext cx="1119909" cy="392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45E07-FA68-9E47-B242-27CF149B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0E2FB-2C84-E7EC-7F6D-B7EF8EBED950}"/>
              </a:ext>
            </a:extLst>
          </p:cNvPr>
          <p:cNvSpPr txBox="1"/>
          <p:nvPr/>
        </p:nvSpPr>
        <p:spPr>
          <a:xfrm>
            <a:off x="403334" y="4857865"/>
            <a:ext cx="6218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Put the formula into words.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“conditioning event” and “joint probability”.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use A or B!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01" y="533400"/>
            <a:ext cx="8534400" cy="838199"/>
          </a:xfrm>
        </p:spPr>
        <p:txBody>
          <a:bodyPr/>
          <a:lstStyle/>
          <a:p>
            <a:r>
              <a:rPr lang="en-GB" dirty="0"/>
              <a:t>Example 4-24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52400" y="1219200"/>
            <a:ext cx="8839200" cy="1752600"/>
          </a:xfrm>
        </p:spPr>
        <p:txBody>
          <a:bodyPr/>
          <a:lstStyle/>
          <a:p>
            <a:r>
              <a:rPr lang="en-US" sz="2400" dirty="0"/>
              <a:t>The probability that a student from a college is a senior is .20.</a:t>
            </a:r>
          </a:p>
          <a:p>
            <a:r>
              <a:rPr lang="en-US" sz="2400" dirty="0"/>
              <a:t>The joint probability that a student is a CSC major and a senior is .03.</a:t>
            </a:r>
          </a:p>
          <a:p>
            <a:r>
              <a:rPr lang="en-US" sz="2400" dirty="0"/>
              <a:t>Find the conditional probability that a student is a CSC major given that the student is a senior.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8C22E6-D372-C347-8AAC-039F2E9AE61C}"/>
              </a:ext>
            </a:extLst>
          </p:cNvPr>
          <p:cNvSpPr txBox="1">
            <a:spLocks/>
          </p:cNvSpPr>
          <p:nvPr/>
        </p:nvSpPr>
        <p:spPr>
          <a:xfrm>
            <a:off x="368158" y="2963914"/>
            <a:ext cx="8534400" cy="4478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From the given information,</a:t>
            </a:r>
          </a:p>
        </p:txBody>
      </p:sp>
      <p:graphicFrame>
        <p:nvGraphicFramePr>
          <p:cNvPr id="7" name="Content Placeholder 15" descr="P of senior = 0.20.">
            <a:extLst>
              <a:ext uri="{FF2B5EF4-FFF2-40B4-BE49-F238E27FC236}">
                <a16:creationId xmlns:a16="http://schemas.microsoft.com/office/drawing/2014/main" id="{38AD49E5-45A0-9245-B884-A855B3ADD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903830"/>
              </p:ext>
            </p:extLst>
          </p:nvPr>
        </p:nvGraphicFramePr>
        <p:xfrm>
          <a:off x="318499" y="3538248"/>
          <a:ext cx="1930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3" imgW="1930320" imgH="431640" progId="Equation.DSMT4">
                  <p:embed/>
                </p:oleObj>
              </mc:Choice>
              <mc:Fallback>
                <p:oleObj name="Equation" r:id="rId3" imgW="1930320" imgH="431640" progId="Equation.DSMT4">
                  <p:embed/>
                  <p:pic>
                    <p:nvPicPr>
                      <p:cNvPr id="16" name="Content Placeholder 15" descr="P of senior = 0.2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99" y="3538248"/>
                        <a:ext cx="1930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C1FA17E-3726-FA48-9406-33AA738662DB}"/>
              </a:ext>
            </a:extLst>
          </p:cNvPr>
          <p:cNvSpPr txBox="1">
            <a:spLocks/>
          </p:cNvSpPr>
          <p:nvPr/>
        </p:nvSpPr>
        <p:spPr>
          <a:xfrm>
            <a:off x="2438400" y="3513046"/>
            <a:ext cx="762000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itchFamily="18" charset="0"/>
              </a:rPr>
              <a:t>and</a:t>
            </a:r>
          </a:p>
        </p:txBody>
      </p:sp>
      <p:graphicFrame>
        <p:nvGraphicFramePr>
          <p:cNvPr id="9" name="Content Placeholder 14" descr="P of senior and computer science major = 0.03.">
            <a:extLst>
              <a:ext uri="{FF2B5EF4-FFF2-40B4-BE49-F238E27FC236}">
                <a16:creationId xmlns:a16="http://schemas.microsoft.com/office/drawing/2014/main" id="{1ADD72FA-30EF-ED47-9A0E-C6B383FC5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260853"/>
              </p:ext>
            </p:extLst>
          </p:nvPr>
        </p:nvGraphicFramePr>
        <p:xfrm>
          <a:off x="3276600" y="3520373"/>
          <a:ext cx="539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5" imgW="5397480" imgH="431640" progId="Equation.DSMT4">
                  <p:embed/>
                </p:oleObj>
              </mc:Choice>
              <mc:Fallback>
                <p:oleObj name="Equation" r:id="rId5" imgW="5397480" imgH="431640" progId="Equation.DSMT4">
                  <p:embed/>
                  <p:pic>
                    <p:nvPicPr>
                      <p:cNvPr id="15" name="Content Placeholder 14" descr="P of senior and computer science major = 0.03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20373"/>
                        <a:ext cx="5397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04E95FF7-2CA4-7041-984E-F0400FCDBB6C}"/>
              </a:ext>
            </a:extLst>
          </p:cNvPr>
          <p:cNvSpPr txBox="1">
            <a:spLocks/>
          </p:cNvSpPr>
          <p:nvPr/>
        </p:nvSpPr>
        <p:spPr>
          <a:xfrm>
            <a:off x="368158" y="4279291"/>
            <a:ext cx="1460642" cy="3669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itchFamily="18" charset="0"/>
              </a:rPr>
              <a:t>Hence,</a:t>
            </a:r>
          </a:p>
        </p:txBody>
      </p:sp>
      <p:graphicFrame>
        <p:nvGraphicFramePr>
          <p:cNvPr id="11" name="Content Placeholder 13" descr="P of computer science major given senior = P of senior and computer science major, over P of senior = 0.03 over 0.20 = 0.15.">
            <a:extLst>
              <a:ext uri="{FF2B5EF4-FFF2-40B4-BE49-F238E27FC236}">
                <a16:creationId xmlns:a16="http://schemas.microsoft.com/office/drawing/2014/main" id="{DB8FC43C-89D0-F640-BA01-2F1AFC9C23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397115"/>
              </p:ext>
            </p:extLst>
          </p:nvPr>
        </p:nvGraphicFramePr>
        <p:xfrm>
          <a:off x="534472" y="4777009"/>
          <a:ext cx="8330414" cy="144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7" imgW="9829800" imgH="1701720" progId="Equation.DSMT4">
                  <p:embed/>
                </p:oleObj>
              </mc:Choice>
              <mc:Fallback>
                <p:oleObj name="Equation" r:id="rId7" imgW="9829800" imgH="1701720" progId="Equation.DSMT4">
                  <p:embed/>
                  <p:pic>
                    <p:nvPicPr>
                      <p:cNvPr id="14" name="Content Placeholder 13" descr="P of computer science major given senior = P of senior and computer science major, over P of senior = 0.03 over 0.20 = 0.15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72" y="4777009"/>
                        <a:ext cx="8330414" cy="144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D672C-4BF3-BE44-A96E-12B4796B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2924"/>
            <a:ext cx="8534400" cy="838199"/>
          </a:xfrm>
        </p:spPr>
        <p:txBody>
          <a:bodyPr/>
          <a:lstStyle/>
          <a:p>
            <a:r>
              <a:rPr lang="en-GB" dirty="0"/>
              <a:t>Mutually Exclusive Events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52400" y="1311123"/>
            <a:ext cx="8839200" cy="1280099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The joint probability of mutually exclusive events</a:t>
            </a:r>
          </a:p>
          <a:p>
            <a:r>
              <a:rPr lang="en-US" dirty="0"/>
              <a:t>is always zero, i.e., if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two mutually exclusive events, then</a:t>
            </a:r>
          </a:p>
        </p:txBody>
      </p:sp>
      <p:graphicFrame>
        <p:nvGraphicFramePr>
          <p:cNvPr id="9" name="Content Placeholder 8" descr="P of, A and B = 0.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65346588"/>
              </p:ext>
            </p:extLst>
          </p:nvPr>
        </p:nvGraphicFramePr>
        <p:xfrm>
          <a:off x="3276600" y="2591222"/>
          <a:ext cx="2162967" cy="45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3" imgW="2273040" imgH="482400" progId="Equation.DSMT4">
                  <p:embed/>
                </p:oleObj>
              </mc:Choice>
              <mc:Fallback>
                <p:oleObj name="Equation" r:id="rId3" imgW="2273040" imgH="482400" progId="Equation.DSMT4">
                  <p:embed/>
                  <p:pic>
                    <p:nvPicPr>
                      <p:cNvPr id="9" name="Content Placeholder 8" descr="P of, A and B =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91222"/>
                        <a:ext cx="2162967" cy="459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EFD368-D031-8E48-AF96-571BE6CEB695}"/>
              </a:ext>
            </a:extLst>
          </p:cNvPr>
          <p:cNvSpPr txBox="1">
            <a:spLocks/>
          </p:cNvSpPr>
          <p:nvPr/>
        </p:nvSpPr>
        <p:spPr>
          <a:xfrm>
            <a:off x="267128" y="3225774"/>
            <a:ext cx="8534400" cy="762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Consider the following two events for an application filed by a person to obtain a car loan:</a:t>
            </a:r>
          </a:p>
        </p:txBody>
      </p:sp>
      <p:graphicFrame>
        <p:nvGraphicFramePr>
          <p:cNvPr id="8" name="Content Placeholder 2" descr="A = event that the loan application is approved. R = event that the loan application is rejected.">
            <a:extLst>
              <a:ext uri="{FF2B5EF4-FFF2-40B4-BE49-F238E27FC236}">
                <a16:creationId xmlns:a16="http://schemas.microsoft.com/office/drawing/2014/main" id="{2595820F-74E0-344F-8C24-942495CBB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162666"/>
              </p:ext>
            </p:extLst>
          </p:nvPr>
        </p:nvGraphicFramePr>
        <p:xfrm>
          <a:off x="1181528" y="4127648"/>
          <a:ext cx="6121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5" imgW="6121080" imgH="812520" progId="Equation.DSMT4">
                  <p:embed/>
                </p:oleObj>
              </mc:Choice>
              <mc:Fallback>
                <p:oleObj name="Equation" r:id="rId5" imgW="6121080" imgH="812520" progId="Equation.DSMT4">
                  <p:embed/>
                  <p:pic>
                    <p:nvPicPr>
                      <p:cNvPr id="9" name="Content Placeholder 2" descr="A = event that the loan application is approved. R = event that the loan application is rejecte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528" y="4127648"/>
                        <a:ext cx="6121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747D129-E6AA-C64F-AD37-5AD3002E954D}"/>
              </a:ext>
            </a:extLst>
          </p:cNvPr>
          <p:cNvSpPr txBox="1">
            <a:spLocks/>
          </p:cNvSpPr>
          <p:nvPr/>
        </p:nvSpPr>
        <p:spPr>
          <a:xfrm>
            <a:off x="267128" y="5054574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What is the joint probability of </a:t>
            </a:r>
            <a:r>
              <a:rPr lang="en-US" sz="2400" i="1" dirty="0">
                <a:latin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</a:rPr>
              <a:t> and </a:t>
            </a:r>
            <a:r>
              <a:rPr lang="en-US" sz="2400" i="1" dirty="0">
                <a:latin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</a:rPr>
              <a:t>?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77DD45-7A0A-0E42-AE42-904A30E4192F}"/>
              </a:ext>
            </a:extLst>
          </p:cNvPr>
          <p:cNvSpPr txBox="1">
            <a:spLocks/>
          </p:cNvSpPr>
          <p:nvPr/>
        </p:nvSpPr>
        <p:spPr>
          <a:xfrm>
            <a:off x="116440" y="5502275"/>
            <a:ext cx="8839200" cy="1219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two events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R</a:t>
            </a:r>
            <a:r>
              <a:rPr lang="en-US" sz="2400" dirty="0"/>
              <a:t> are mutually exclusive. Either the loan application will be approved or it will be rejected. Hence,</a:t>
            </a:r>
          </a:p>
        </p:txBody>
      </p:sp>
      <p:graphicFrame>
        <p:nvGraphicFramePr>
          <p:cNvPr id="12" name="Content Placeholder 8" descr="P of, A and R = 0.">
            <a:extLst>
              <a:ext uri="{FF2B5EF4-FFF2-40B4-BE49-F238E27FC236}">
                <a16:creationId xmlns:a16="http://schemas.microsoft.com/office/drawing/2014/main" id="{EA2F9C71-3F9F-C342-A90F-00595619C6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958730"/>
              </p:ext>
            </p:extLst>
          </p:nvPr>
        </p:nvGraphicFramePr>
        <p:xfrm>
          <a:off x="3339277" y="6322629"/>
          <a:ext cx="2037612" cy="43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7" imgW="2273040" imgH="482400" progId="Equation.DSMT4">
                  <p:embed/>
                </p:oleObj>
              </mc:Choice>
              <mc:Fallback>
                <p:oleObj name="Equation" r:id="rId7" imgW="2273040" imgH="482400" progId="Equation.DSMT4">
                  <p:embed/>
                  <p:pic>
                    <p:nvPicPr>
                      <p:cNvPr id="9" name="Content Placeholder 8" descr="P of, A and R =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277" y="6322629"/>
                        <a:ext cx="2037612" cy="4325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B6B24-730F-404C-BE34-BA2E8918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12" y="533400"/>
            <a:ext cx="8686800" cy="53339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Intersection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A68F-4EE6-4DDF-9C44-164C77DE5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3088" y="1066799"/>
            <a:ext cx="8534400" cy="2667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</a:t>
            </a:r>
          </a:p>
          <a:p>
            <a:pPr marL="0" indent="0">
              <a:buNone/>
            </a:pPr>
            <a:r>
              <a:rPr lang="en-US" sz="2800" dirty="0"/>
              <a:t>Let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B</a:t>
            </a:r>
            <a:r>
              <a:rPr lang="en-US" sz="2800" dirty="0"/>
              <a:t> be two events defined in a sample space.</a:t>
            </a:r>
          </a:p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b="1" dirty="0">
                <a:solidFill>
                  <a:schemeClr val="accent2"/>
                </a:solidFill>
              </a:rPr>
              <a:t>intersection</a:t>
            </a:r>
            <a:r>
              <a:rPr lang="en-US" sz="2800" dirty="0"/>
              <a:t> of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B</a:t>
            </a:r>
            <a:r>
              <a:rPr lang="en-US" sz="2800" dirty="0"/>
              <a:t> represents the collection of all outcomes that are common to both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B</a:t>
            </a:r>
            <a:r>
              <a:rPr lang="en-US" sz="2800" dirty="0"/>
              <a:t> and is denoted by</a:t>
            </a:r>
          </a:p>
        </p:txBody>
      </p:sp>
      <p:graphicFrame>
        <p:nvGraphicFramePr>
          <p:cNvPr id="9" name="Content Placeholder 8" descr="A and B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770104399"/>
              </p:ext>
            </p:extLst>
          </p:nvPr>
        </p:nvGraphicFramePr>
        <p:xfrm>
          <a:off x="2286000" y="2908300"/>
          <a:ext cx="1549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1549080" imgH="520560" progId="Equation.DSMT4">
                  <p:embed/>
                </p:oleObj>
              </mc:Choice>
              <mc:Fallback>
                <p:oleObj name="Equation" r:id="rId3" imgW="1549080" imgH="520560" progId="Equation.DSMT4">
                  <p:embed/>
                  <p:pic>
                    <p:nvPicPr>
                      <p:cNvPr id="9" name="Content Placeholder 8" descr="A and B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08300"/>
                        <a:ext cx="15494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8" descr="Diagram represents two complementary events A, A bar. A in circle is contained in rectangle A bar.&#10;">
            <a:extLst>
              <a:ext uri="{FF2B5EF4-FFF2-40B4-BE49-F238E27FC236}">
                <a16:creationId xmlns:a16="http://schemas.microsoft.com/office/drawing/2014/main" id="{49464897-D94A-7E46-AEA6-529825DBC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835456"/>
            <a:ext cx="4362465" cy="388601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2E8E2B-B002-7344-9ED8-4DCCDC77B222}"/>
              </a:ext>
            </a:extLst>
          </p:cNvPr>
          <p:cNvSpPr txBox="1">
            <a:spLocks/>
          </p:cNvSpPr>
          <p:nvPr/>
        </p:nvSpPr>
        <p:spPr>
          <a:xfrm>
            <a:off x="229057" y="3864064"/>
            <a:ext cx="3981008" cy="2231935"/>
          </a:xfrm>
          <a:prstGeom prst="rect">
            <a:avLst/>
          </a:prstGeom>
        </p:spPr>
        <p:txBody>
          <a:bodyPr/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LcPeriod"/>
              <a:tabLst/>
              <a:defRPr sz="2800" b="0" i="0" kern="120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>
                <a:solidFill>
                  <a:schemeClr val="accent2"/>
                </a:solidFill>
              </a:rPr>
              <a:t>Important note: </a:t>
            </a:r>
          </a:p>
          <a:p>
            <a:pPr marL="0" indent="0">
              <a:buFont typeface="Arial" charset="0"/>
              <a:buNone/>
            </a:pPr>
            <a:r>
              <a:rPr lang="en-US" sz="2800" dirty="0"/>
              <a:t>Two events are mutually exclusive if and only if their intersection is the empty set.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2CD0A-1D2A-CE42-8CAE-AC0969C1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5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30769"/>
            <a:ext cx="8534400" cy="838199"/>
          </a:xfrm>
        </p:spPr>
        <p:txBody>
          <a:bodyPr/>
          <a:lstStyle/>
          <a:p>
            <a:r>
              <a:rPr lang="en-GB" dirty="0"/>
              <a:t>Example 4-14: Solution</a:t>
            </a:r>
            <a:endParaRPr lang="en-US" sz="2000" b="0" baseline="0" dirty="0"/>
          </a:p>
        </p:txBody>
      </p:sp>
      <p:pic>
        <p:nvPicPr>
          <p:cNvPr id="26" name="Content Placeholder 2" descr="Diagram shows two mutually exclusive events A with 1, 3, 5, in circle; and B with 2, 4, 6 in another circle. Both A and B enclosed in rectangle.&#10;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29932"/>
            <a:ext cx="3733013" cy="219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ontent Placeholder 21"/>
          <p:cNvSpPr>
            <a:spLocks noGrp="1"/>
          </p:cNvSpPr>
          <p:nvPr>
            <p:ph sz="quarter" idx="21"/>
          </p:nvPr>
        </p:nvSpPr>
        <p:spPr>
          <a:xfrm>
            <a:off x="944611" y="4930920"/>
            <a:ext cx="2647950" cy="735692"/>
          </a:xfrm>
        </p:spPr>
        <p:txBody>
          <a:bodyPr/>
          <a:lstStyle/>
          <a:p>
            <a:pPr marL="0" indent="0"/>
            <a:r>
              <a:rPr lang="en-US" sz="2400" dirty="0"/>
              <a:t>Mutually exclusive events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</a:p>
        </p:txBody>
      </p:sp>
      <p:pic>
        <p:nvPicPr>
          <p:cNvPr id="27" name="Content Placeholder 3" descr="Venn diagram shows two mutually nonexclusive events A, C forming union of 2, 4 at center. C has 1, 3 while A has 6, 5 is outside circles. Diagram enclosed in rectangle.&#10;"/>
          <p:cNvPicPr>
            <a:picLocks noGrp="1" noChangeAspect="1" noChangeArrowheads="1"/>
          </p:cNvPicPr>
          <p:nvPr>
            <p:ph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24" y="2202272"/>
            <a:ext cx="3733006" cy="219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ontent Placeholder 23"/>
          <p:cNvSpPr>
            <a:spLocks noGrp="1"/>
          </p:cNvSpPr>
          <p:nvPr>
            <p:ph sz="quarter" idx="23"/>
          </p:nvPr>
        </p:nvSpPr>
        <p:spPr>
          <a:xfrm>
            <a:off x="5183827" y="4941350"/>
            <a:ext cx="3048000" cy="740392"/>
          </a:xfrm>
        </p:spPr>
        <p:txBody>
          <a:bodyPr/>
          <a:lstStyle/>
          <a:p>
            <a:pPr marL="0" indent="0"/>
            <a:r>
              <a:rPr lang="en-US" sz="2400" dirty="0"/>
              <a:t>Mutually nonexclusive events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5512C4-7E02-B042-902C-0286D834EADF}"/>
              </a:ext>
            </a:extLst>
          </p:cNvPr>
          <p:cNvSpPr txBox="1"/>
          <p:nvPr/>
        </p:nvSpPr>
        <p:spPr>
          <a:xfrm>
            <a:off x="161734" y="1145434"/>
            <a:ext cx="8458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4672" indent="-448056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{2, 4, 6}; 	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{1, 3, 5}; 	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{1, 2, 3, 4}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33FB4-F4A0-2444-AB2E-16C02E63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6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76" y="478421"/>
            <a:ext cx="8534400" cy="990599"/>
          </a:xfrm>
        </p:spPr>
        <p:txBody>
          <a:bodyPr>
            <a:noAutofit/>
          </a:bodyPr>
          <a:lstStyle/>
          <a:p>
            <a:r>
              <a:rPr lang="en-US" sz="3200" dirty="0"/>
              <a:t>Marginal Probability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A68F-4EE6-4DDF-9C44-164C77DE5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0" y="984330"/>
            <a:ext cx="8534400" cy="153027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Marginal probability</a:t>
            </a:r>
            <a:r>
              <a:rPr lang="en-US" sz="2800" dirty="0"/>
              <a:t> is the probability of a single event without consideration of any other event.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Content Placeholder 17" descr="Table is accessible to screenreaders">
            <a:extLst>
              <a:ext uri="{FF2B5EF4-FFF2-40B4-BE49-F238E27FC236}">
                <a16:creationId xmlns:a16="http://schemas.microsoft.com/office/drawing/2014/main" id="{1F22A533-A35D-FC4B-A707-5F7F0B005BD0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457200" y="2513556"/>
          <a:ext cx="5791200" cy="2536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963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In Favor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Against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71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Male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564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Female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02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Content Placeholder 18" descr="P ( A ) = 19 over 100  = .19">
            <a:extLst>
              <a:ext uri="{FF2B5EF4-FFF2-40B4-BE49-F238E27FC236}">
                <a16:creationId xmlns:a16="http://schemas.microsoft.com/office/drawing/2014/main" id="{0C7E5CCC-C25A-4D40-875F-E1FAA18FC1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9283" y="5147638"/>
          <a:ext cx="1733454" cy="1072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930320" imgH="1193760" progId="Equation.DSMT4">
                  <p:embed/>
                </p:oleObj>
              </mc:Choice>
              <mc:Fallback>
                <p:oleObj name="Equation" r:id="rId3" imgW="1930320" imgH="1193760" progId="Equation.DSMT4">
                  <p:embed/>
                  <p:pic>
                    <p:nvPicPr>
                      <p:cNvPr id="19" name="Content Placeholder 18" descr="P ( A ) = 19 over 100  = .19">
                        <a:extLst>
                          <a:ext uri="{FF2B5EF4-FFF2-40B4-BE49-F238E27FC236}">
                            <a16:creationId xmlns:a16="http://schemas.microsoft.com/office/drawing/2014/main" id="{1EDA8B21-2BBC-49B1-8822-A0FF8032E5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9283" y="5147638"/>
                        <a:ext cx="1733454" cy="1072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19" descr="P ( B ) = 81 over 100 = .81">
            <a:extLst>
              <a:ext uri="{FF2B5EF4-FFF2-40B4-BE49-F238E27FC236}">
                <a16:creationId xmlns:a16="http://schemas.microsoft.com/office/drawing/2014/main" id="{FF93A824-A721-3A41-8C1E-2CD5504B47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9937" y="5159257"/>
          <a:ext cx="1716463" cy="1061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1930320" imgH="1193760" progId="Equation.DSMT4">
                  <p:embed/>
                </p:oleObj>
              </mc:Choice>
              <mc:Fallback>
                <p:oleObj name="Equation" r:id="rId5" imgW="1930320" imgH="1193760" progId="Equation.DSMT4">
                  <p:embed/>
                  <p:pic>
                    <p:nvPicPr>
                      <p:cNvPr id="20" name="Content Placeholder 19" descr="P ( B ) = 81 over 100 = .81">
                        <a:extLst>
                          <a:ext uri="{FF2B5EF4-FFF2-40B4-BE49-F238E27FC236}">
                            <a16:creationId xmlns:a16="http://schemas.microsoft.com/office/drawing/2014/main" id="{BFC07265-0E7C-4BDC-BB8D-F4EE74C1D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9937" y="5159257"/>
                        <a:ext cx="1716463" cy="1061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20" descr="P ( M ) = 60 over 100 = .60">
            <a:extLst>
              <a:ext uri="{FF2B5EF4-FFF2-40B4-BE49-F238E27FC236}">
                <a16:creationId xmlns:a16="http://schemas.microsoft.com/office/drawing/2014/main" id="{A995319E-9A4E-6644-9C24-9ED3555C27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7327" y="3376808"/>
          <a:ext cx="2055091" cy="66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7" imgW="2260440" imgH="736560" progId="Equation.DSMT4">
                  <p:embed/>
                </p:oleObj>
              </mc:Choice>
              <mc:Fallback>
                <p:oleObj name="Equation" r:id="rId7" imgW="2260440" imgH="736560" progId="Equation.DSMT4">
                  <p:embed/>
                  <p:pic>
                    <p:nvPicPr>
                      <p:cNvPr id="21" name="Content Placeholder 20" descr="P ( M ) = 60 over 100 = .60">
                        <a:extLst>
                          <a:ext uri="{FF2B5EF4-FFF2-40B4-BE49-F238E27FC236}">
                            <a16:creationId xmlns:a16="http://schemas.microsoft.com/office/drawing/2014/main" id="{B322592F-3916-4137-AAEA-A07B1D0F9F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37327" y="3376808"/>
                        <a:ext cx="2055091" cy="669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21" descr="P ( F ) = 40 over 100 = .40">
            <a:extLst>
              <a:ext uri="{FF2B5EF4-FFF2-40B4-BE49-F238E27FC236}">
                <a16:creationId xmlns:a16="http://schemas.microsoft.com/office/drawing/2014/main" id="{9F85D65F-EB6A-7847-966D-7361DF872C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2067" y="4246410"/>
          <a:ext cx="1985818" cy="66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9" imgW="2184120" imgH="736560" progId="Equation.DSMT4">
                  <p:embed/>
                </p:oleObj>
              </mc:Choice>
              <mc:Fallback>
                <p:oleObj name="Equation" r:id="rId9" imgW="2184120" imgH="736560" progId="Equation.DSMT4">
                  <p:embed/>
                  <p:pic>
                    <p:nvPicPr>
                      <p:cNvPr id="22" name="Content Placeholder 21" descr="P ( F ) = 40 over 100 = .40">
                        <a:extLst>
                          <a:ext uri="{FF2B5EF4-FFF2-40B4-BE49-F238E27FC236}">
                            <a16:creationId xmlns:a16="http://schemas.microsoft.com/office/drawing/2014/main" id="{7EA73B89-63E5-4BB5-9EAE-19D4636F86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22067" y="4246410"/>
                        <a:ext cx="1985818" cy="669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6BC58-D5B3-814A-8361-41954B53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577849"/>
          </a:xfrm>
        </p:spPr>
        <p:txBody>
          <a:bodyPr>
            <a:noAutofit/>
          </a:bodyPr>
          <a:lstStyle/>
          <a:p>
            <a:r>
              <a:rPr lang="en-US" sz="3200" dirty="0"/>
              <a:t>Conditional Probability</a:t>
            </a:r>
            <a:endParaRPr lang="en-US" sz="2400" b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71041" y="1517850"/>
            <a:ext cx="8534400" cy="1981200"/>
          </a:xfrm>
        </p:spPr>
        <p:txBody>
          <a:bodyPr/>
          <a:lstStyle/>
          <a:p>
            <a:r>
              <a:rPr lang="en-US" sz="2600" b="1" dirty="0">
                <a:solidFill>
                  <a:srgbClr val="00007F"/>
                </a:solidFill>
              </a:rPr>
              <a:t>Definition</a:t>
            </a:r>
          </a:p>
          <a:p>
            <a:pPr marL="0" indent="0"/>
            <a:r>
              <a:rPr lang="en-US" sz="2600" b="1" dirty="0">
                <a:solidFill>
                  <a:schemeClr val="accent2"/>
                </a:solidFill>
              </a:rPr>
              <a:t>Conditional probability</a:t>
            </a:r>
            <a:r>
              <a:rPr lang="en-US" sz="2600" dirty="0"/>
              <a:t> is the probability that an event will occur given that another has already occurred.</a:t>
            </a:r>
          </a:p>
          <a:p>
            <a:pPr marL="0" indent="0"/>
            <a:r>
              <a:rPr lang="en-US" sz="2600" dirty="0"/>
              <a:t>If </a:t>
            </a:r>
            <a:r>
              <a:rPr lang="en-US" sz="2600" i="1" dirty="0"/>
              <a:t>A</a:t>
            </a:r>
            <a:r>
              <a:rPr lang="en-US" sz="2600" dirty="0"/>
              <a:t> and </a:t>
            </a:r>
            <a:r>
              <a:rPr lang="en-US" sz="2600" i="1" dirty="0"/>
              <a:t>B</a:t>
            </a:r>
            <a:r>
              <a:rPr lang="en-US" sz="2600" dirty="0"/>
              <a:t> are two events, then the conditional probability of </a:t>
            </a:r>
            <a:r>
              <a:rPr lang="en-US" sz="2600" i="1" dirty="0"/>
              <a:t>A</a:t>
            </a:r>
            <a:r>
              <a:rPr lang="en-US" sz="2600" dirty="0"/>
              <a:t> given </a:t>
            </a:r>
            <a:r>
              <a:rPr lang="en-US" sz="2600" i="1" dirty="0"/>
              <a:t>B</a:t>
            </a:r>
            <a:r>
              <a:rPr lang="en-US" sz="2600" dirty="0"/>
              <a:t> is written as</a:t>
            </a:r>
          </a:p>
        </p:txBody>
      </p:sp>
      <p:graphicFrame>
        <p:nvGraphicFramePr>
          <p:cNvPr id="9" name="Content Placeholder 8" descr="P of A given B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430126982"/>
              </p:ext>
            </p:extLst>
          </p:nvPr>
        </p:nvGraphicFramePr>
        <p:xfrm>
          <a:off x="3581400" y="3429000"/>
          <a:ext cx="1079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1079280" imgH="495000" progId="Equation.DSMT4">
                  <p:embed/>
                </p:oleObj>
              </mc:Choice>
              <mc:Fallback>
                <p:oleObj name="Equation" r:id="rId3" imgW="1079280" imgH="495000" progId="Equation.DSMT4">
                  <p:embed/>
                  <p:pic>
                    <p:nvPicPr>
                      <p:cNvPr id="9" name="Content Placeholder 8" descr="P of A given B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429000"/>
                        <a:ext cx="10795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152400" y="4089500"/>
            <a:ext cx="8839200" cy="2158900"/>
          </a:xfrm>
        </p:spPr>
        <p:txBody>
          <a:bodyPr/>
          <a:lstStyle/>
          <a:p>
            <a:pPr algn="l"/>
            <a:r>
              <a:rPr lang="en-US" sz="2600" dirty="0"/>
              <a:t>Read as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“the probability of </a:t>
            </a:r>
            <a:r>
              <a:rPr lang="en-US" sz="2600" i="1" dirty="0"/>
              <a:t>A</a:t>
            </a:r>
            <a:r>
              <a:rPr lang="en-US" sz="2600" dirty="0"/>
              <a:t> given that </a:t>
            </a:r>
            <a:r>
              <a:rPr lang="en-US" sz="2600" i="1" dirty="0"/>
              <a:t>B</a:t>
            </a:r>
            <a:r>
              <a:rPr lang="en-US" sz="2600" dirty="0"/>
              <a:t> has already occurred”</a:t>
            </a:r>
          </a:p>
          <a:p>
            <a:pPr algn="ctr"/>
            <a:r>
              <a:rPr lang="en-US" sz="2600" dirty="0"/>
              <a:t>or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“the probability of </a:t>
            </a:r>
            <a:r>
              <a:rPr lang="en-US" sz="2600" i="1" dirty="0"/>
              <a:t>A</a:t>
            </a:r>
            <a:r>
              <a:rPr lang="en-US" sz="2600" dirty="0"/>
              <a:t> given </a:t>
            </a:r>
            <a:r>
              <a:rPr lang="en-US" sz="2600" i="1" dirty="0"/>
              <a:t>B</a:t>
            </a:r>
            <a:r>
              <a:rPr lang="en-US" sz="2600" dirty="0"/>
              <a:t>” for short.</a:t>
            </a:r>
          </a:p>
          <a:p>
            <a:pPr algn="l"/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61B5A-ACD8-364D-BCA9-5BDBF8DA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1"/>
            <a:ext cx="8534400" cy="60257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4-12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059775"/>
            <a:ext cx="8534400" cy="990600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dirty="0"/>
              <a:t>Compute the conditional probability </a:t>
            </a:r>
            <a:r>
              <a:rPr lang="en-US" i="1" dirty="0"/>
              <a:t>P</a:t>
            </a:r>
            <a:r>
              <a:rPr lang="en-US" dirty="0"/>
              <a:t> (in favor | male) for the data on 100 employees given in Table 4.5.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17" descr="Table is accessible to screenreaders">
            <a:extLst>
              <a:ext uri="{FF2B5EF4-FFF2-40B4-BE49-F238E27FC236}">
                <a16:creationId xmlns:a16="http://schemas.microsoft.com/office/drawing/2014/main" id="{5252F904-0702-294A-8D54-ADDE0B296A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708970"/>
              </p:ext>
            </p:extLst>
          </p:nvPr>
        </p:nvGraphicFramePr>
        <p:xfrm>
          <a:off x="1295400" y="2052852"/>
          <a:ext cx="5791200" cy="2536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963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In Favor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Against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71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Male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564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Female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02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69F3BBF-0AE2-D749-B0D7-A83A4A93257A}"/>
              </a:ext>
            </a:extLst>
          </p:cNvPr>
          <p:cNvSpPr/>
          <p:nvPr/>
        </p:nvSpPr>
        <p:spPr>
          <a:xfrm>
            <a:off x="609600" y="2898765"/>
            <a:ext cx="7696200" cy="6858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DE17E9-A621-6F47-99E6-78764D6A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2" descr="p left parenthesis in favor vertical bar male right parenthesis = start fraction number of males who are in favor over total number of males end fraction = start fraction 15 over 60 end fraction = 0.25&#10;">
            <a:extLst>
              <a:ext uri="{FF2B5EF4-FFF2-40B4-BE49-F238E27FC236}">
                <a16:creationId xmlns:a16="http://schemas.microsoft.com/office/drawing/2014/main" id="{A72C1CF0-F448-FC23-7701-68D43A5831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621059"/>
              </p:ext>
            </p:extLst>
          </p:nvPr>
        </p:nvGraphicFramePr>
        <p:xfrm>
          <a:off x="501650" y="5181707"/>
          <a:ext cx="73787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7378560" imgH="672840" progId="Equation.DSMT4">
                  <p:embed/>
                </p:oleObj>
              </mc:Choice>
              <mc:Fallback>
                <p:oleObj name="Equation" r:id="rId3" imgW="7378560" imgH="672840" progId="Equation.DSMT4">
                  <p:embed/>
                  <p:pic>
                    <p:nvPicPr>
                      <p:cNvPr id="11" name="Content Placeholder 2" descr="p left parenthesis in favor vertical bar male right parenthesis = start fraction number of males who are in favor over total number of males end fraction = start fraction 15 over 60 end fraction = 0.25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5181707"/>
                        <a:ext cx="73787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1"/>
            <a:ext cx="8534400" cy="60257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4-13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28600" y="1106043"/>
            <a:ext cx="8686800" cy="952497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dirty="0"/>
              <a:t>Compute </a:t>
            </a:r>
            <a:r>
              <a:rPr lang="en-US" i="1" dirty="0"/>
              <a:t>P</a:t>
            </a:r>
            <a:r>
              <a:rPr lang="en-US" dirty="0"/>
              <a:t> (female | in favor) the probability of </a:t>
            </a:r>
            <a:r>
              <a:rPr lang="en-GB" dirty="0"/>
              <a:t>being a woman among those who </a:t>
            </a:r>
            <a:r>
              <a:rPr lang="en-GB" dirty="0" err="1"/>
              <a:t>favor</a:t>
            </a:r>
            <a:r>
              <a:rPr lang="en-GB" dirty="0"/>
              <a:t> higher salaries for CEO’s.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ontent Placeholder 17" descr="Table is accessible to screenreaders">
            <a:extLst>
              <a:ext uri="{FF2B5EF4-FFF2-40B4-BE49-F238E27FC236}">
                <a16:creationId xmlns:a16="http://schemas.microsoft.com/office/drawing/2014/main" id="{5252F904-0702-294A-8D54-ADDE0B296A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603606"/>
              </p:ext>
            </p:extLst>
          </p:nvPr>
        </p:nvGraphicFramePr>
        <p:xfrm>
          <a:off x="1676400" y="2494291"/>
          <a:ext cx="5791200" cy="2536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963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In Favor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Against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71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Male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564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Female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02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69F3BBF-0AE2-D749-B0D7-A83A4A93257A}"/>
              </a:ext>
            </a:extLst>
          </p:cNvPr>
          <p:cNvSpPr/>
          <p:nvPr/>
        </p:nvSpPr>
        <p:spPr>
          <a:xfrm>
            <a:off x="2971800" y="2183240"/>
            <a:ext cx="1600200" cy="32061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1D3A1-1583-C646-B7FE-0F6BCB38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861989-184F-03E1-1D1A-B3A1B7E40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47" t="53432" r="45782" b="-5110"/>
          <a:stretch/>
        </p:blipFill>
        <p:spPr>
          <a:xfrm>
            <a:off x="7255204" y="5532607"/>
            <a:ext cx="1847850" cy="7088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527F48-414C-22DD-BBB6-EC6A7F7E8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84"/>
          <a:stretch/>
        </p:blipFill>
        <p:spPr>
          <a:xfrm>
            <a:off x="34159" y="5532607"/>
            <a:ext cx="7226300" cy="6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533399"/>
          </a:xfrm>
        </p:spPr>
        <p:txBody>
          <a:bodyPr>
            <a:noAutofit/>
          </a:bodyPr>
          <a:lstStyle/>
          <a:p>
            <a:r>
              <a:rPr lang="en-US" sz="2800" dirty="0"/>
              <a:t>Independence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A68F-4EE6-4DDF-9C44-164C77DE5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0" y="1453454"/>
            <a:ext cx="85344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</a:t>
            </a:r>
          </a:p>
          <a:p>
            <a:pPr marL="0" indent="0">
              <a:buNone/>
            </a:pPr>
            <a:r>
              <a:rPr lang="en-US" sz="2800" dirty="0"/>
              <a:t>Two events are said to be </a:t>
            </a:r>
            <a:r>
              <a:rPr lang="en-US" sz="2800" b="1" dirty="0">
                <a:solidFill>
                  <a:schemeClr val="accent2"/>
                </a:solidFill>
              </a:rPr>
              <a:t>independent</a:t>
            </a:r>
            <a:r>
              <a:rPr lang="en-US" sz="2800" dirty="0"/>
              <a:t> if the occurrence of one does not affect the probability of the occurrence of the other. In other words,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B</a:t>
            </a:r>
            <a:r>
              <a:rPr lang="en-US" sz="2800" dirty="0"/>
              <a:t> are </a:t>
            </a:r>
            <a:r>
              <a:rPr lang="en-US" sz="2800" b="1" dirty="0">
                <a:solidFill>
                  <a:schemeClr val="accent2"/>
                </a:solidFill>
              </a:rPr>
              <a:t>independent events</a:t>
            </a:r>
            <a:r>
              <a:rPr lang="en-US" sz="2800" dirty="0"/>
              <a:t> if</a:t>
            </a:r>
          </a:p>
        </p:txBody>
      </p:sp>
      <p:graphicFrame>
        <p:nvGraphicFramePr>
          <p:cNvPr id="9" name="Content Placeholder 8" descr="either P of a given B = P of A or P of B given A = P of B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876230294"/>
              </p:ext>
            </p:extLst>
          </p:nvPr>
        </p:nvGraphicFramePr>
        <p:xfrm>
          <a:off x="838200" y="3738598"/>
          <a:ext cx="7263705" cy="53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7378560" imgH="545760" progId="Equation.DSMT4">
                  <p:embed/>
                </p:oleObj>
              </mc:Choice>
              <mc:Fallback>
                <p:oleObj name="Equation" r:id="rId3" imgW="7378560" imgH="545760" progId="Equation.DSMT4">
                  <p:embed/>
                  <p:pic>
                    <p:nvPicPr>
                      <p:cNvPr id="9" name="Content Placeholder 8" descr="either P of a given B = P of A or P of B given A = P of B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38598"/>
                        <a:ext cx="7263705" cy="537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5A5C9-62CB-9D4E-90E5-A0B0E627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92628"/>
      </p:ext>
    </p:extLst>
  </p:cSld>
  <p:clrMapOvr>
    <a:masterClrMapping/>
  </p:clrMapOvr>
</p:sld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36CF6A-C1C3-4ABA-ACA7-1D450D43CCA9}">
  <ds:schemaRefs>
    <ds:schemaRef ds:uri="http://schemas.microsoft.com/office/2006/metadata/properties"/>
    <ds:schemaRef ds:uri="http://www.w3.org/XML/1998/namespace"/>
    <ds:schemaRef ds:uri="http://purl.org/dc/terms/"/>
    <ds:schemaRef ds:uri="2e108766-8a5d-4dd6-bf2d-0e83b2e3ea10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17270</TotalTime>
  <Words>1823</Words>
  <Application>Microsoft Office PowerPoint</Application>
  <PresentationFormat>On-screen Show (4:3)</PresentationFormat>
  <Paragraphs>270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Arial</vt:lpstr>
      <vt:lpstr>Calibri</vt:lpstr>
      <vt:lpstr>Cambria Math</vt:lpstr>
      <vt:lpstr>Courier New</vt:lpstr>
      <vt:lpstr>Source Sans Pro</vt:lpstr>
      <vt:lpstr>STIX</vt:lpstr>
      <vt:lpstr>Times New Roman</vt:lpstr>
      <vt:lpstr>Wingdings</vt:lpstr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Equation</vt:lpstr>
      <vt:lpstr>Worksheet</vt:lpstr>
      <vt:lpstr>PowerPoint Presentation</vt:lpstr>
      <vt:lpstr>Review: Disjoint and non-disjoint outcomes</vt:lpstr>
      <vt:lpstr>Intersection of Events</vt:lpstr>
      <vt:lpstr>Example 4-14: Solution</vt:lpstr>
      <vt:lpstr>Marginal Probability</vt:lpstr>
      <vt:lpstr>Conditional Probability</vt:lpstr>
      <vt:lpstr>Example 4-12</vt:lpstr>
      <vt:lpstr>Example 4-13</vt:lpstr>
      <vt:lpstr>Independence</vt:lpstr>
      <vt:lpstr>Example 4-17</vt:lpstr>
      <vt:lpstr>Example 4-17: Solution</vt:lpstr>
      <vt:lpstr>4.3.3 Complement</vt:lpstr>
      <vt:lpstr>Example 4-18</vt:lpstr>
      <vt:lpstr>Example 4-19</vt:lpstr>
      <vt:lpstr>4.4 Intersection of Events &amp; the Multiplication Rules</vt:lpstr>
      <vt:lpstr>Joint Probability</vt:lpstr>
      <vt:lpstr>Multiplication Rule 1</vt:lpstr>
      <vt:lpstr>Example 4-20</vt:lpstr>
      <vt:lpstr>Example 4-21</vt:lpstr>
      <vt:lpstr>Intersection of Events and the Multiplication Rules</vt:lpstr>
      <vt:lpstr>Example 4-22</vt:lpstr>
      <vt:lpstr>Example 4-23</vt:lpstr>
      <vt:lpstr>Example 4-23: Solution (1 of 3)</vt:lpstr>
      <vt:lpstr>Example 4-23: Solution (2 of 3)</vt:lpstr>
      <vt:lpstr>Example 4-23: Solution (3 of 3)</vt:lpstr>
      <vt:lpstr>Another formula for conditional probability</vt:lpstr>
      <vt:lpstr>Example 4-24</vt:lpstr>
      <vt:lpstr>Mutually Exclusive Events revisited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Statistics, 9e</dc:title>
  <dc:subject>Statistics</dc:subject>
  <dc:creator>Mann</dc:creator>
  <cp:lastModifiedBy>Victor Lee</cp:lastModifiedBy>
  <cp:revision>1921</cp:revision>
  <cp:lastPrinted>2017-04-26T13:25:47Z</cp:lastPrinted>
  <dcterms:created xsi:type="dcterms:W3CDTF">2017-04-21T14:49:46Z</dcterms:created>
  <dcterms:modified xsi:type="dcterms:W3CDTF">2023-07-19T21:12:59Z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</Properties>
</file>