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34"/>
  </p:notesMasterIdLst>
  <p:sldIdLst>
    <p:sldId id="658" r:id="rId11"/>
    <p:sldId id="481" r:id="rId12"/>
    <p:sldId id="483" r:id="rId13"/>
    <p:sldId id="491" r:id="rId14"/>
    <p:sldId id="495" r:id="rId15"/>
    <p:sldId id="499" r:id="rId16"/>
    <p:sldId id="659" r:id="rId17"/>
    <p:sldId id="660" r:id="rId18"/>
    <p:sldId id="500" r:id="rId19"/>
    <p:sldId id="503" r:id="rId20"/>
    <p:sldId id="506" r:id="rId21"/>
    <p:sldId id="507" r:id="rId22"/>
    <p:sldId id="609" r:id="rId23"/>
    <p:sldId id="665" r:id="rId24"/>
    <p:sldId id="661" r:id="rId25"/>
    <p:sldId id="269" r:id="rId26"/>
    <p:sldId id="513" r:id="rId27"/>
    <p:sldId id="514" r:id="rId28"/>
    <p:sldId id="516" r:id="rId29"/>
    <p:sldId id="518" r:id="rId30"/>
    <p:sldId id="519" r:id="rId31"/>
    <p:sldId id="521" r:id="rId32"/>
    <p:sldId id="667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1" autoAdjust="0"/>
    <p:restoredTop sz="90748" autoAdjust="0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21" Type="http://schemas.openxmlformats.org/officeDocument/2006/relationships/slide" Target="slides/slide1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commentAuthors" Target="commentAuthor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7/19/2023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0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7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c3caad2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fc3caad2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3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9407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1" r:id="rId9"/>
    <p:sldLayoutId id="2147484003" r:id="rId10"/>
    <p:sldLayoutId id="2147484002" r:id="rId11"/>
    <p:sldLayoutId id="214748400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2.emf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Sections 4.3-4.3.3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Conditional Probability and Independence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Spring 2023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76" y="478421"/>
            <a:ext cx="8534400" cy="990599"/>
          </a:xfrm>
        </p:spPr>
        <p:txBody>
          <a:bodyPr>
            <a:noAutofit/>
          </a:bodyPr>
          <a:lstStyle/>
          <a:p>
            <a:r>
              <a:rPr lang="en-US" sz="3200" dirty="0"/>
              <a:t>Marginal Probability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984330"/>
            <a:ext cx="8534400" cy="153027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Marginal probability</a:t>
            </a:r>
            <a:r>
              <a:rPr lang="en-US" sz="2800" dirty="0"/>
              <a:t> is the probability of a single event without consideration of any other event.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17" descr="Table is accessible to screenreaders">
            <a:extLst>
              <a:ext uri="{FF2B5EF4-FFF2-40B4-BE49-F238E27FC236}">
                <a16:creationId xmlns:a16="http://schemas.microsoft.com/office/drawing/2014/main" id="{1F22A533-A35D-FC4B-A707-5F7F0B005BD0}"/>
              </a:ext>
            </a:extLst>
          </p:cNvPr>
          <p:cNvGraphicFramePr>
            <a:graphicFrameLocks noGrp="1"/>
          </p:cNvGraphicFramePr>
          <p:nvPr>
            <p:ph sz="quarter" idx="16"/>
          </p:nvPr>
        </p:nvGraphicFramePr>
        <p:xfrm>
          <a:off x="457200" y="2513556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18" descr="P ( A ) = 19 over 100  = .19">
            <a:extLst>
              <a:ext uri="{FF2B5EF4-FFF2-40B4-BE49-F238E27FC236}">
                <a16:creationId xmlns:a16="http://schemas.microsoft.com/office/drawing/2014/main" id="{0C7E5CCC-C25A-4D40-875F-E1FAA18FC1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9283" y="5147638"/>
          <a:ext cx="1733454" cy="107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930320" imgH="1193760" progId="Equation.DSMT4">
                  <p:embed/>
                </p:oleObj>
              </mc:Choice>
              <mc:Fallback>
                <p:oleObj name="Equation" r:id="rId3" imgW="1930320" imgH="1193760" progId="Equation.DSMT4">
                  <p:embed/>
                  <p:pic>
                    <p:nvPicPr>
                      <p:cNvPr id="8" name="Content Placeholder 18" descr="P ( A ) = 19 over 100  = .19">
                        <a:extLst>
                          <a:ext uri="{FF2B5EF4-FFF2-40B4-BE49-F238E27FC236}">
                            <a16:creationId xmlns:a16="http://schemas.microsoft.com/office/drawing/2014/main" id="{0C7E5CCC-C25A-4D40-875F-E1FAA18FC1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9283" y="5147638"/>
                        <a:ext cx="1733454" cy="1072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19" descr="P ( B ) = 81 over 100 = .81">
            <a:extLst>
              <a:ext uri="{FF2B5EF4-FFF2-40B4-BE49-F238E27FC236}">
                <a16:creationId xmlns:a16="http://schemas.microsoft.com/office/drawing/2014/main" id="{FF93A824-A721-3A41-8C1E-2CD5504B47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9937" y="5159257"/>
          <a:ext cx="1716463" cy="106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930320" imgH="1193760" progId="Equation.DSMT4">
                  <p:embed/>
                </p:oleObj>
              </mc:Choice>
              <mc:Fallback>
                <p:oleObj name="Equation" r:id="rId5" imgW="1930320" imgH="1193760" progId="Equation.DSMT4">
                  <p:embed/>
                  <p:pic>
                    <p:nvPicPr>
                      <p:cNvPr id="9" name="Content Placeholder 19" descr="P ( B ) = 81 over 100 = .81">
                        <a:extLst>
                          <a:ext uri="{FF2B5EF4-FFF2-40B4-BE49-F238E27FC236}">
                            <a16:creationId xmlns:a16="http://schemas.microsoft.com/office/drawing/2014/main" id="{FF93A824-A721-3A41-8C1E-2CD5504B47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69937" y="5159257"/>
                        <a:ext cx="1716463" cy="1061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20" descr="P ( M ) = 60 over 100 = .60">
            <a:extLst>
              <a:ext uri="{FF2B5EF4-FFF2-40B4-BE49-F238E27FC236}">
                <a16:creationId xmlns:a16="http://schemas.microsoft.com/office/drawing/2014/main" id="{A995319E-9A4E-6644-9C24-9ED3555C27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7327" y="3376808"/>
          <a:ext cx="2055091" cy="6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260440" imgH="736560" progId="Equation.DSMT4">
                  <p:embed/>
                </p:oleObj>
              </mc:Choice>
              <mc:Fallback>
                <p:oleObj name="Equation" r:id="rId7" imgW="2260440" imgH="736560" progId="Equation.DSMT4">
                  <p:embed/>
                  <p:pic>
                    <p:nvPicPr>
                      <p:cNvPr id="10" name="Content Placeholder 20" descr="P ( M ) = 60 over 100 = .60">
                        <a:extLst>
                          <a:ext uri="{FF2B5EF4-FFF2-40B4-BE49-F238E27FC236}">
                            <a16:creationId xmlns:a16="http://schemas.microsoft.com/office/drawing/2014/main" id="{A995319E-9A4E-6644-9C24-9ED3555C27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7327" y="3376808"/>
                        <a:ext cx="2055091" cy="66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21" descr="P ( F ) = 40 over 100 = .40">
            <a:extLst>
              <a:ext uri="{FF2B5EF4-FFF2-40B4-BE49-F238E27FC236}">
                <a16:creationId xmlns:a16="http://schemas.microsoft.com/office/drawing/2014/main" id="{9F85D65F-EB6A-7847-966D-7361DF872C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2067" y="4246410"/>
          <a:ext cx="1985818" cy="6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2184120" imgH="736560" progId="Equation.DSMT4">
                  <p:embed/>
                </p:oleObj>
              </mc:Choice>
              <mc:Fallback>
                <p:oleObj name="Equation" r:id="rId9" imgW="2184120" imgH="736560" progId="Equation.DSMT4">
                  <p:embed/>
                  <p:pic>
                    <p:nvPicPr>
                      <p:cNvPr id="11" name="Content Placeholder 21" descr="P ( F ) = 40 over 100 = .40">
                        <a:extLst>
                          <a:ext uri="{FF2B5EF4-FFF2-40B4-BE49-F238E27FC236}">
                            <a16:creationId xmlns:a16="http://schemas.microsoft.com/office/drawing/2014/main" id="{9F85D65F-EB6A-7847-966D-7361DF872C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2067" y="4246410"/>
                        <a:ext cx="1985818" cy="66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6BC58-D5B3-814A-8361-41954B53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3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577849"/>
          </a:xfrm>
        </p:spPr>
        <p:txBody>
          <a:bodyPr>
            <a:noAutofit/>
          </a:bodyPr>
          <a:lstStyle/>
          <a:p>
            <a:r>
              <a:rPr lang="en-US" sz="3200" dirty="0"/>
              <a:t>Conditional Probability</a:t>
            </a:r>
            <a:endParaRPr lang="en-US" sz="2400" b="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271041" y="1517850"/>
            <a:ext cx="8534400" cy="1981200"/>
          </a:xfrm>
        </p:spPr>
        <p:txBody>
          <a:bodyPr/>
          <a:lstStyle/>
          <a:p>
            <a:r>
              <a:rPr lang="en-US" sz="2600" b="1" dirty="0">
                <a:solidFill>
                  <a:srgbClr val="00007F"/>
                </a:solidFill>
              </a:rPr>
              <a:t>Definition</a:t>
            </a:r>
          </a:p>
          <a:p>
            <a:pPr marL="0" indent="0"/>
            <a:r>
              <a:rPr lang="en-US" sz="2600" b="1" dirty="0">
                <a:solidFill>
                  <a:schemeClr val="accent2"/>
                </a:solidFill>
              </a:rPr>
              <a:t>Conditional probability</a:t>
            </a:r>
            <a:r>
              <a:rPr lang="en-US" sz="2600" dirty="0"/>
              <a:t> is the probability that an event will occur given that another has already occurred.</a:t>
            </a:r>
          </a:p>
          <a:p>
            <a:pPr marL="0" indent="0"/>
            <a:r>
              <a:rPr lang="en-US" sz="2600" dirty="0"/>
              <a:t>If </a:t>
            </a:r>
            <a:r>
              <a:rPr lang="en-US" sz="2600" i="1" dirty="0"/>
              <a:t>A</a:t>
            </a:r>
            <a:r>
              <a:rPr lang="en-US" sz="2600" dirty="0"/>
              <a:t> and </a:t>
            </a:r>
            <a:r>
              <a:rPr lang="en-US" sz="2600" i="1" dirty="0"/>
              <a:t>B</a:t>
            </a:r>
            <a:r>
              <a:rPr lang="en-US" sz="2600" dirty="0"/>
              <a:t> are two events, then the conditional probability of </a:t>
            </a:r>
            <a:r>
              <a:rPr lang="en-US" sz="2600" i="1" dirty="0"/>
              <a:t>A</a:t>
            </a:r>
            <a:r>
              <a:rPr lang="en-US" sz="2600" dirty="0"/>
              <a:t> given </a:t>
            </a:r>
            <a:r>
              <a:rPr lang="en-US" sz="2600" i="1" dirty="0"/>
              <a:t>B</a:t>
            </a:r>
            <a:r>
              <a:rPr lang="en-US" sz="2600" dirty="0"/>
              <a:t> is written as</a:t>
            </a:r>
          </a:p>
        </p:txBody>
      </p:sp>
      <p:graphicFrame>
        <p:nvGraphicFramePr>
          <p:cNvPr id="9" name="Content Placeholder 8" descr="P of A given B."/>
          <p:cNvGraphicFramePr>
            <a:graphicFrameLocks noGrp="1" noChangeAspect="1"/>
          </p:cNvGraphicFramePr>
          <p:nvPr>
            <p:ph sz="quarter" idx="16"/>
          </p:nvPr>
        </p:nvGraphicFramePr>
        <p:xfrm>
          <a:off x="3581400" y="3429000"/>
          <a:ext cx="1079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79280" imgH="495000" progId="Equation.DSMT4">
                  <p:embed/>
                </p:oleObj>
              </mc:Choice>
              <mc:Fallback>
                <p:oleObj name="Equation" r:id="rId3" imgW="1079280" imgH="495000" progId="Equation.DSMT4">
                  <p:embed/>
                  <p:pic>
                    <p:nvPicPr>
                      <p:cNvPr id="9" name="Content Placeholder 8" descr="P of A given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29000"/>
                        <a:ext cx="10795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152400" y="4089500"/>
            <a:ext cx="8915400" cy="577849"/>
          </a:xfrm>
        </p:spPr>
        <p:txBody>
          <a:bodyPr/>
          <a:lstStyle/>
          <a:p>
            <a:pPr algn="l"/>
            <a:r>
              <a:rPr lang="en-US" sz="2600" dirty="0"/>
              <a:t>Read as “the probability of </a:t>
            </a:r>
            <a:r>
              <a:rPr lang="en-US" sz="2600" i="1" dirty="0"/>
              <a:t>A</a:t>
            </a:r>
            <a:r>
              <a:rPr lang="en-US" sz="2600" dirty="0"/>
              <a:t> given that </a:t>
            </a:r>
            <a:r>
              <a:rPr lang="en-US" sz="2600" i="1" dirty="0"/>
              <a:t>B</a:t>
            </a:r>
            <a:r>
              <a:rPr lang="en-US" sz="2600" dirty="0"/>
              <a:t> has already occurred.”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61B5A-ACD8-364D-BCA9-5BDBF8DA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1"/>
            <a:ext cx="8534400" cy="6025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059775"/>
            <a:ext cx="8534400" cy="9906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Compute the conditional probability </a:t>
            </a:r>
            <a:r>
              <a:rPr lang="en-US" i="1" dirty="0"/>
              <a:t>P</a:t>
            </a:r>
            <a:r>
              <a:rPr lang="en-US" dirty="0"/>
              <a:t> (in favor | male) for the data on 100 employees given in Table 4.5.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Content Placeholder 2" descr="Diagram has the expression P(in favor/male). In favor is labeled the event whose probability is to be determined, | is labeled read as &quot;given&quot; and male is labeled this event has already occurred. &#10;">
            <a:extLst>
              <a:ext uri="{FF2B5EF4-FFF2-40B4-BE49-F238E27FC236}">
                <a16:creationId xmlns:a16="http://schemas.microsoft.com/office/drawing/2014/main" id="{D4A97E79-CB76-8F4B-B39D-C15DBC5189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2"/>
          <a:stretch/>
        </p:blipFill>
        <p:spPr bwMode="auto">
          <a:xfrm>
            <a:off x="533400" y="1910296"/>
            <a:ext cx="7758545" cy="167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17" descr="Table is accessible to screenreaders">
            <a:extLst>
              <a:ext uri="{FF2B5EF4-FFF2-40B4-BE49-F238E27FC236}">
                <a16:creationId xmlns:a16="http://schemas.microsoft.com/office/drawing/2014/main" id="{5252F904-0702-294A-8D54-ADDE0B296A11}"/>
              </a:ext>
            </a:extLst>
          </p:cNvPr>
          <p:cNvGraphicFramePr>
            <a:graphicFrameLocks/>
          </p:cNvGraphicFramePr>
          <p:nvPr/>
        </p:nvGraphicFramePr>
        <p:xfrm>
          <a:off x="1676400" y="3700837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69F3BBF-0AE2-D749-B0D7-A83A4A93257A}"/>
              </a:ext>
            </a:extLst>
          </p:cNvPr>
          <p:cNvSpPr/>
          <p:nvPr/>
        </p:nvSpPr>
        <p:spPr>
          <a:xfrm>
            <a:off x="762000" y="4495800"/>
            <a:ext cx="7696200" cy="685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E17E9-A621-6F47-99E6-78764D6A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0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3520"/>
            <a:ext cx="8534400" cy="838199"/>
          </a:xfrm>
        </p:spPr>
        <p:txBody>
          <a:bodyPr/>
          <a:lstStyle/>
          <a:p>
            <a:r>
              <a:rPr lang="en-US" dirty="0"/>
              <a:t>Example 4-12: Solution</a:t>
            </a:r>
          </a:p>
        </p:txBody>
      </p:sp>
      <p:pic>
        <p:nvPicPr>
          <p:cNvPr id="8" name="Content Placeholder 7" descr="A table has 1 rows and 3 columns. The columns have the following headings from left to right. In favor, against, total. The row entries are as follows. Row 1: male. In favor, 15. against, 45. total, 60. &#10;"/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2" y="1207770"/>
            <a:ext cx="6705600" cy="2221230"/>
          </a:xfrm>
          <a:prstGeom prst="rect">
            <a:avLst/>
          </a:prstGeom>
        </p:spPr>
      </p:pic>
      <p:graphicFrame>
        <p:nvGraphicFramePr>
          <p:cNvPr id="11" name="Content Placeholder 2" descr="p left parenthesis in favor vertical bar male right parenthesis = start fraction number of males who are in favor over total number of males end fraction = start fraction 15 over 60 end fraction = 0.25&#10;"/>
          <p:cNvGraphicFramePr>
            <a:graphicFrameLocks noGrp="1" noChangeAspect="1"/>
          </p:cNvGraphicFramePr>
          <p:nvPr>
            <p:ph sz="quarter" idx="16"/>
          </p:nvPr>
        </p:nvGraphicFramePr>
        <p:xfrm>
          <a:off x="738662" y="3704679"/>
          <a:ext cx="737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378560" imgH="672840" progId="Equation.DSMT4">
                  <p:embed/>
                </p:oleObj>
              </mc:Choice>
              <mc:Fallback>
                <p:oleObj name="Equation" r:id="rId4" imgW="7378560" imgH="672840" progId="Equation.DSMT4">
                  <p:embed/>
                  <p:pic>
                    <p:nvPicPr>
                      <p:cNvPr id="11" name="Content Placeholder 2" descr="p left parenthesis in favor vertical bar male right parenthesis = start fraction number of males who are in favor over total number of males end fraction = start fraction 15 over 60 end fraction = 0.25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2" y="3704679"/>
                        <a:ext cx="73787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029CBA-5156-CC4B-8BC0-90B4EB089159}"/>
              </a:ext>
            </a:extLst>
          </p:cNvPr>
          <p:cNvSpPr txBox="1"/>
          <p:nvPr/>
        </p:nvSpPr>
        <p:spPr>
          <a:xfrm>
            <a:off x="152400" y="4495800"/>
            <a:ext cx="91430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this to the overall rate in favor which 0.19 or 19%.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this say about men and their view of wage-inequality compared to women?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men more likely to aspire to reach high-salary positions?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97B4D-E448-344D-A592-D441ABE5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1"/>
            <a:ext cx="8534400" cy="6025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28600" y="1106043"/>
            <a:ext cx="8686800" cy="952497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Compute </a:t>
            </a:r>
            <a:r>
              <a:rPr lang="en-US" i="1" dirty="0"/>
              <a:t>P</a:t>
            </a:r>
            <a:r>
              <a:rPr lang="en-US" dirty="0"/>
              <a:t> (female | in favor) the probability of </a:t>
            </a:r>
            <a:r>
              <a:rPr lang="en-GB" dirty="0"/>
              <a:t>being a woman among those who </a:t>
            </a:r>
            <a:r>
              <a:rPr lang="en-GB" dirty="0" err="1"/>
              <a:t>favor</a:t>
            </a:r>
            <a:r>
              <a:rPr lang="en-GB" dirty="0"/>
              <a:t> higher salaries for CEO’s.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Content Placeholder 17" descr="Table is accessible to screenreaders">
            <a:extLst>
              <a:ext uri="{FF2B5EF4-FFF2-40B4-BE49-F238E27FC236}">
                <a16:creationId xmlns:a16="http://schemas.microsoft.com/office/drawing/2014/main" id="{5252F904-0702-294A-8D54-ADDE0B296A11}"/>
              </a:ext>
            </a:extLst>
          </p:cNvPr>
          <p:cNvGraphicFramePr>
            <a:graphicFrameLocks/>
          </p:cNvGraphicFramePr>
          <p:nvPr/>
        </p:nvGraphicFramePr>
        <p:xfrm>
          <a:off x="1676400" y="2432639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69F3BBF-0AE2-D749-B0D7-A83A4A93257A}"/>
              </a:ext>
            </a:extLst>
          </p:cNvPr>
          <p:cNvSpPr/>
          <p:nvPr/>
        </p:nvSpPr>
        <p:spPr>
          <a:xfrm>
            <a:off x="2971800" y="2183240"/>
            <a:ext cx="1600200" cy="320616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1D3A1-1583-C646-B7FE-0F6BCB38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&quot;Table has 4 rows and 1 columns. The column has the headings in Favor. The row entries are as follows. &#10;Row 1: 15. Row 2: 4. An arrow pointing to 4 indicates female who are in favor. Row 3: 19. An arrow points to 19 indicates total number of employees who are in favor.&quot;&#10;"/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61" y="1581346"/>
            <a:ext cx="7567162" cy="1614016"/>
          </a:xfrm>
          <a:prstGeom prst="rect">
            <a:avLst/>
          </a:prstGeom>
        </p:spPr>
      </p:pic>
      <p:graphicFrame>
        <p:nvGraphicFramePr>
          <p:cNvPr id="11" name="Content Placeholder 2" descr="p left parenthesis in female vertical bar in favor right parenthesis = start fraction number of females who are in favor over total number of employees who are in favor end fraction = 4 over 19 = 0.2105&#10;"/>
          <p:cNvGraphicFramePr>
            <a:graphicFrameLocks noGrp="1" noChangeAspect="1"/>
          </p:cNvGraphicFramePr>
          <p:nvPr>
            <p:ph sz="quarter" idx="16"/>
          </p:nvPr>
        </p:nvGraphicFramePr>
        <p:xfrm>
          <a:off x="677461" y="3662639"/>
          <a:ext cx="72263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226280" imgH="1371600" progId="Equation.DSMT4">
                  <p:embed/>
                </p:oleObj>
              </mc:Choice>
              <mc:Fallback>
                <p:oleObj name="Equation" r:id="rId4" imgW="7226280" imgH="1371600" progId="Equation.DSMT4">
                  <p:embed/>
                  <p:pic>
                    <p:nvPicPr>
                      <p:cNvPr id="11" name="Content Placeholder 2" descr="p left parenthesis in female vertical bar in favor right parenthesis = start fraction number of females who are in favor over total number of employees who are in favor end fraction = 4 over 19 = 0.2105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61" y="3662639"/>
                        <a:ext cx="72263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B19659-AE91-1A4D-A0D4-AB3E124E30FB}"/>
              </a:ext>
            </a:extLst>
          </p:cNvPr>
          <p:cNvSpPr txBox="1">
            <a:spLocks/>
          </p:cNvSpPr>
          <p:nvPr/>
        </p:nvSpPr>
        <p:spPr>
          <a:xfrm>
            <a:off x="304800" y="523520"/>
            <a:ext cx="8534400" cy="8381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Example 4-13: 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AADE1-A004-9C4A-AC67-6D77FB79D7F4}"/>
              </a:ext>
            </a:extLst>
          </p:cNvPr>
          <p:cNvSpPr txBox="1"/>
          <p:nvPr/>
        </p:nvSpPr>
        <p:spPr>
          <a:xfrm>
            <a:off x="457682" y="5264407"/>
            <a:ext cx="82286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those who favor higher CEO pay, 21% are women.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6A6B7E-B633-9042-8B4E-709502C2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857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Disjoint and non-disjoint outcomes</a:t>
            </a:r>
            <a:endParaRPr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228600" y="1264450"/>
            <a:ext cx="8686800" cy="3307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Disjoint (mutually exclusive) outcomes </a:t>
            </a: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happen at the same time.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outcome of a single coin toss cannot be a head and a tail.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both cannot fail and pass a class.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card drawn from a deck cannot be an ace and a queen.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24;p22">
            <a:extLst>
              <a:ext uri="{FF2B5EF4-FFF2-40B4-BE49-F238E27FC236}">
                <a16:creationId xmlns:a16="http://schemas.microsoft.com/office/drawing/2014/main" id="{8857D816-AF1A-654F-8458-4D456CB7F0E8}"/>
              </a:ext>
            </a:extLst>
          </p:cNvPr>
          <p:cNvSpPr txBox="1">
            <a:spLocks/>
          </p:cNvSpPr>
          <p:nvPr/>
        </p:nvSpPr>
        <p:spPr>
          <a:xfrm>
            <a:off x="127322" y="3541234"/>
            <a:ext cx="8889355" cy="1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Arial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81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81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Non-disjoint outcomes: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happen at the same time.</a:t>
            </a:r>
          </a:p>
          <a:p>
            <a:pPr indent="-35560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ts val="2000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can get an A in Stats and A in Econ in the same semester.</a:t>
            </a:r>
          </a:p>
          <a:p>
            <a:pPr marL="0" indent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00400"/>
          </a:xfrm>
        </p:spPr>
        <p:txBody>
          <a:bodyPr/>
          <a:lstStyle/>
          <a:p>
            <a:r>
              <a:rPr lang="en-US" dirty="0"/>
              <a:t>Consider the following events for one roll of a die:</a:t>
            </a:r>
          </a:p>
          <a:p>
            <a:pPr marL="804672" indent="-448056"/>
            <a:r>
              <a:rPr lang="en-US" i="1" dirty="0"/>
              <a:t>A </a:t>
            </a:r>
            <a:r>
              <a:rPr lang="en-US" dirty="0"/>
              <a:t>= an even number is observed= {2, 4, 6}</a:t>
            </a:r>
          </a:p>
          <a:p>
            <a:pPr marL="804672" indent="-448056"/>
            <a:r>
              <a:rPr lang="en-US" i="1" dirty="0"/>
              <a:t>B </a:t>
            </a:r>
            <a:r>
              <a:rPr lang="en-US" dirty="0"/>
              <a:t>= an odd number is observed= {1, 3, 5}</a:t>
            </a:r>
          </a:p>
          <a:p>
            <a:pPr marL="804672" indent="-448056"/>
            <a:r>
              <a:rPr lang="en-US" i="1" dirty="0"/>
              <a:t>C </a:t>
            </a:r>
            <a:r>
              <a:rPr lang="en-US" dirty="0"/>
              <a:t>= a number less than 5 is observed= {1, 2, 3, 4}</a:t>
            </a:r>
          </a:p>
          <a:p>
            <a:r>
              <a:rPr lang="en-US" dirty="0"/>
              <a:t>Are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mutually exclusive?</a:t>
            </a:r>
          </a:p>
          <a:p>
            <a:r>
              <a:rPr lang="en-US" dirty="0"/>
              <a:t>Are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 mutually exclusive?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40906-CDF3-464C-86B3-20F9E3EE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30769"/>
            <a:ext cx="8534400" cy="838199"/>
          </a:xfrm>
        </p:spPr>
        <p:txBody>
          <a:bodyPr/>
          <a:lstStyle/>
          <a:p>
            <a:r>
              <a:rPr lang="en-GB" dirty="0"/>
              <a:t>Example 4-14: Solution</a:t>
            </a:r>
            <a:endParaRPr lang="en-US" sz="2000" b="0" baseline="0" dirty="0"/>
          </a:p>
        </p:txBody>
      </p:sp>
      <p:pic>
        <p:nvPicPr>
          <p:cNvPr id="26" name="Content Placeholder 2" descr="Diagram shows two mutually exclusive events A with 1, 3, 5, in circle; and B with 2, 4, 6 in another circle. Both A and B enclosed in rectangle.&#10;"/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73" y="1930246"/>
            <a:ext cx="2890227" cy="169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ontent Placeholder 21"/>
          <p:cNvSpPr>
            <a:spLocks noGrp="1"/>
          </p:cNvSpPr>
          <p:nvPr>
            <p:ph sz="quarter" idx="21"/>
          </p:nvPr>
        </p:nvSpPr>
        <p:spPr>
          <a:xfrm>
            <a:off x="381001" y="3759064"/>
            <a:ext cx="2647950" cy="735692"/>
          </a:xfrm>
        </p:spPr>
        <p:txBody>
          <a:bodyPr/>
          <a:lstStyle/>
          <a:p>
            <a:pPr marL="0" indent="0"/>
            <a:r>
              <a:rPr lang="en-US" sz="2400" dirty="0"/>
              <a:t>Mutually exclusive events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</a:p>
        </p:txBody>
      </p:sp>
      <p:pic>
        <p:nvPicPr>
          <p:cNvPr id="27" name="Content Placeholder 3" descr="Venn diagram shows two mutually nonexclusive events A, C forming union of 2, 4 at center. C has 1, 3 while A has 6, 5 is outside circles. Diagram enclosed in rectangle.&#10;"/>
          <p:cNvPicPr>
            <a:picLocks noGrp="1" noChangeAspect="1" noChangeArrowheads="1"/>
          </p:cNvPicPr>
          <p:nvPr>
            <p:ph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447" y="1905000"/>
            <a:ext cx="2881553" cy="169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ontent Placeholder 23"/>
          <p:cNvSpPr>
            <a:spLocks noGrp="1"/>
          </p:cNvSpPr>
          <p:nvPr>
            <p:ph sz="quarter" idx="23"/>
          </p:nvPr>
        </p:nvSpPr>
        <p:spPr>
          <a:xfrm>
            <a:off x="4738447" y="3759064"/>
            <a:ext cx="3048000" cy="740392"/>
          </a:xfrm>
        </p:spPr>
        <p:txBody>
          <a:bodyPr/>
          <a:lstStyle/>
          <a:p>
            <a:pPr marL="0" indent="0"/>
            <a:r>
              <a:rPr lang="en-US" sz="2400" dirty="0"/>
              <a:t>Mutually nonexclusive events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1264-3478-D14D-9B45-9A54682E87B5}"/>
              </a:ext>
            </a:extLst>
          </p:cNvPr>
          <p:cNvSpPr txBox="1"/>
          <p:nvPr/>
        </p:nvSpPr>
        <p:spPr>
          <a:xfrm>
            <a:off x="161734" y="4702071"/>
            <a:ext cx="88298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events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mutually exclusive?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there is no intersection, A and B are mutually exclusive.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events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mutually exclusive?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and 4 are in the intersection, so A and B are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mutually exclusive.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512C4-7E02-B042-902C-0286D834EADF}"/>
              </a:ext>
            </a:extLst>
          </p:cNvPr>
          <p:cNvSpPr txBox="1"/>
          <p:nvPr/>
        </p:nvSpPr>
        <p:spPr>
          <a:xfrm>
            <a:off x="161734" y="1145434"/>
            <a:ext cx="84581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4672" indent="-448056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{2, 4, 6}; 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{1, 3, 5}; 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{1, 2, 3, 4}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33FB4-F4A0-2444-AB2E-16C02E63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8534400" cy="838199"/>
          </a:xfrm>
        </p:spPr>
        <p:txBody>
          <a:bodyPr/>
          <a:lstStyle/>
          <a:p>
            <a:r>
              <a:rPr lang="en-GB" dirty="0"/>
              <a:t>Example 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8099" y="990600"/>
            <a:ext cx="9067801" cy="3200400"/>
          </a:xfrm>
        </p:spPr>
        <p:txBody>
          <a:bodyPr/>
          <a:lstStyle/>
          <a:p>
            <a:r>
              <a:rPr lang="en-US" dirty="0"/>
              <a:t>Consider the following 2 events for a randomly selected adult:</a:t>
            </a:r>
          </a:p>
          <a:p>
            <a:pPr marL="804672" indent="-448056"/>
            <a:r>
              <a:rPr lang="en-US" i="1" dirty="0"/>
              <a:t>Y</a:t>
            </a:r>
            <a:r>
              <a:rPr lang="en-US" dirty="0"/>
              <a:t> = this adult has shopped on the Internet at least once</a:t>
            </a:r>
          </a:p>
          <a:p>
            <a:pPr marL="804672" indent="-448056"/>
            <a:r>
              <a:rPr lang="en-US" i="1" dirty="0"/>
              <a:t>N</a:t>
            </a:r>
            <a:r>
              <a:rPr lang="en-US" dirty="0"/>
              <a:t> = this adult has never shopped on the Internet</a:t>
            </a:r>
          </a:p>
          <a:p>
            <a:r>
              <a:rPr lang="en-US" dirty="0"/>
              <a:t>Are events </a:t>
            </a:r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mutually exclusive?</a:t>
            </a:r>
          </a:p>
          <a:p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have no common outcome.</a:t>
            </a:r>
          </a:p>
          <a:p>
            <a:r>
              <a:rPr lang="en-US" dirty="0"/>
              <a:t>Hence, these two events are mutually exclusive.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Content Placeholder 8" descr="Diagram shows two mutually exclusive events labeled Y and N. Circle Y has more events than circle N. Both A and B enclosed in a rectangle labeled S.&#10;">
            <a:extLst>
              <a:ext uri="{FF2B5EF4-FFF2-40B4-BE49-F238E27FC236}">
                <a16:creationId xmlns:a16="http://schemas.microsoft.com/office/drawing/2014/main" id="{101CD52E-6EDA-054E-9964-50EBCE88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981" y="4048018"/>
            <a:ext cx="4973242" cy="282960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531D4-118F-CB44-9C4C-C490BE78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41327"/>
            <a:ext cx="8534400" cy="838199"/>
          </a:xfrm>
        </p:spPr>
        <p:txBody>
          <a:bodyPr/>
          <a:lstStyle/>
          <a:p>
            <a:r>
              <a:rPr lang="en-US" dirty="0"/>
              <a:t>Calculating Probability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8600" y="1181100"/>
            <a:ext cx="8534400" cy="9525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Probability</a:t>
            </a:r>
            <a:r>
              <a:rPr lang="en-US" sz="2800" dirty="0"/>
              <a:t> is a numerical measure of the likelihood that a specific event will occur.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1A4780-A1E9-8540-BEAD-7D08606F46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1650" y="2133600"/>
            <a:ext cx="8786149" cy="952500"/>
          </a:xfrm>
        </p:spPr>
        <p:txBody>
          <a:bodyPr/>
          <a:lstStyle/>
          <a:p>
            <a:pPr algn="l">
              <a:buClr>
                <a:schemeClr val="accent2"/>
              </a:buClr>
            </a:pP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</a:rPr>
              <a:t>First Property</a:t>
            </a:r>
          </a:p>
          <a:p>
            <a:pPr algn="l"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</a:rPr>
              <a:t>   The probability of an event always lies in the range 0 to 1:</a:t>
            </a:r>
          </a:p>
        </p:txBody>
      </p:sp>
      <p:graphicFrame>
        <p:nvGraphicFramePr>
          <p:cNvPr id="8" name="Content Placeholder 17" descr="0 is less than or equal to p left parenthesis E sub i right parenthesis is less than or equal to 1. 0 is less than or equal to p left parenthesis A right parenthesis is less than or equal to 1. ">
            <a:extLst>
              <a:ext uri="{FF2B5EF4-FFF2-40B4-BE49-F238E27FC236}">
                <a16:creationId xmlns:a16="http://schemas.microsoft.com/office/drawing/2014/main" id="{6CBEFA20-4A58-E141-91C8-2E536BAB4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85302"/>
              </p:ext>
            </p:extLst>
          </p:nvPr>
        </p:nvGraphicFramePr>
        <p:xfrm>
          <a:off x="3009143" y="3064868"/>
          <a:ext cx="1816741" cy="104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85720" imgH="825480" progId="Equation.DSMT4">
                  <p:embed/>
                </p:oleObj>
              </mc:Choice>
              <mc:Fallback>
                <p:oleObj name="Equation" r:id="rId3" imgW="1485720" imgH="825480" progId="Equation.DSMT4">
                  <p:embed/>
                  <p:pic>
                    <p:nvPicPr>
                      <p:cNvPr id="8" name="Content Placeholder 17" descr="0 is less than or equal to p left parenthesis E sub i right parenthesis is less than or equal to 1. 0 is less than or equal to p left parenthesis A right parenthesis is less than or equal to 1. ">
                        <a:extLst>
                          <a:ext uri="{FF2B5EF4-FFF2-40B4-BE49-F238E27FC236}">
                            <a16:creationId xmlns:a16="http://schemas.microsoft.com/office/drawing/2014/main" id="{6CBEFA20-4A58-E141-91C8-2E536BAB4C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143" y="3064868"/>
                        <a:ext cx="1816741" cy="1044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0F126E0B-915D-8043-96E2-DB634E3D6485}"/>
              </a:ext>
            </a:extLst>
          </p:cNvPr>
          <p:cNvSpPr txBox="1">
            <a:spLocks/>
          </p:cNvSpPr>
          <p:nvPr/>
        </p:nvSpPr>
        <p:spPr>
          <a:xfrm>
            <a:off x="914400" y="4576888"/>
            <a:ext cx="2860223" cy="381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06DBBFF-1C16-F94B-9EF5-1968A19DE175}"/>
              </a:ext>
            </a:extLst>
          </p:cNvPr>
          <p:cNvSpPr txBox="1">
            <a:spLocks/>
          </p:cNvSpPr>
          <p:nvPr/>
        </p:nvSpPr>
        <p:spPr>
          <a:xfrm>
            <a:off x="381001" y="4113794"/>
            <a:ext cx="8400000" cy="1290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Property</a:t>
            </a:r>
          </a:p>
          <a:p>
            <a:pPr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experiment, the sum of the probabilities of all simple events (or final outcomes) is always 1:</a:t>
            </a:r>
          </a:p>
        </p:txBody>
      </p:sp>
      <p:graphicFrame>
        <p:nvGraphicFramePr>
          <p:cNvPr id="14" name="Content Placeholder 21" descr="summation p left parenthesis E sub i right parenthesis = p left parenthesis E sub 1 right parenthesis + p left parenthesis E sub 2 right parenthesis + p left parenthesis E sub 3 right parenthesis + dot dot dot = 1">
            <a:extLst>
              <a:ext uri="{FF2B5EF4-FFF2-40B4-BE49-F238E27FC236}">
                <a16:creationId xmlns:a16="http://schemas.microsoft.com/office/drawing/2014/main" id="{F9A5360B-BE08-1E4F-8A25-F8B37384E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923189"/>
              </p:ext>
            </p:extLst>
          </p:nvPr>
        </p:nvGraphicFramePr>
        <p:xfrm>
          <a:off x="1794460" y="5602008"/>
          <a:ext cx="4983580" cy="529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851360" imgH="419040" progId="Equation.DSMT4">
                  <p:embed/>
                </p:oleObj>
              </mc:Choice>
              <mc:Fallback>
                <p:oleObj name="Equation" r:id="rId5" imgW="4851360" imgH="419040" progId="Equation.DSMT4">
                  <p:embed/>
                  <p:pic>
                    <p:nvPicPr>
                      <p:cNvPr id="14" name="Content Placeholder 21" descr="summation p left parenthesis E sub i right parenthesis = p left parenthesis E sub 1 right parenthesis + p left parenthesis E sub 2 right parenthesis + p left parenthesis E sub 3 right parenthesis + dot dot dot = 1">
                        <a:extLst>
                          <a:ext uri="{FF2B5EF4-FFF2-40B4-BE49-F238E27FC236}">
                            <a16:creationId xmlns:a16="http://schemas.microsoft.com/office/drawing/2014/main" id="{F9A5360B-BE08-1E4F-8A25-F8B37384E1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460" y="5602008"/>
                        <a:ext cx="4983580" cy="529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917022-8BBE-1246-AA76-2592A1B1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533399"/>
          </a:xfrm>
        </p:spPr>
        <p:txBody>
          <a:bodyPr>
            <a:noAutofit/>
          </a:bodyPr>
          <a:lstStyle/>
          <a:p>
            <a:r>
              <a:rPr lang="en-US" sz="2800" dirty="0"/>
              <a:t>Independence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453454"/>
            <a:ext cx="8534400" cy="2286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Two events are said to be </a:t>
            </a:r>
            <a:r>
              <a:rPr lang="en-US" sz="2800" b="1" dirty="0">
                <a:solidFill>
                  <a:schemeClr val="accent2"/>
                </a:solidFill>
              </a:rPr>
              <a:t>independent</a:t>
            </a:r>
            <a:r>
              <a:rPr lang="en-US" sz="2800" dirty="0"/>
              <a:t> if the occurrence of one does not affect the probability of the occurrence of the other. In other words,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are </a:t>
            </a:r>
            <a:r>
              <a:rPr lang="en-US" sz="2800" b="1" dirty="0">
                <a:solidFill>
                  <a:schemeClr val="accent2"/>
                </a:solidFill>
              </a:rPr>
              <a:t>independent events</a:t>
            </a:r>
            <a:r>
              <a:rPr lang="en-US" sz="2800" dirty="0"/>
              <a:t> if</a:t>
            </a:r>
          </a:p>
        </p:txBody>
      </p:sp>
      <p:graphicFrame>
        <p:nvGraphicFramePr>
          <p:cNvPr id="9" name="Content Placeholder 8" descr="either P of a given B = P of A or P of B given A = P of B.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876230294"/>
              </p:ext>
            </p:extLst>
          </p:nvPr>
        </p:nvGraphicFramePr>
        <p:xfrm>
          <a:off x="838200" y="3738598"/>
          <a:ext cx="7263705" cy="53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7378560" imgH="545760" progId="Equation.DSMT4">
                  <p:embed/>
                </p:oleObj>
              </mc:Choice>
              <mc:Fallback>
                <p:oleObj name="Equation" r:id="rId3" imgW="7378560" imgH="545760" progId="Equation.DSMT4">
                  <p:embed/>
                  <p:pic>
                    <p:nvPicPr>
                      <p:cNvPr id="9" name="Content Placeholder 8" descr="either P of a given B = P of A or P of B given A = P of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8598"/>
                        <a:ext cx="7263705" cy="537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5A5C9-62CB-9D4E-90E5-A0B0E627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92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92" y="457200"/>
            <a:ext cx="8534400" cy="761999"/>
          </a:xfrm>
        </p:spPr>
        <p:txBody>
          <a:bodyPr/>
          <a:lstStyle/>
          <a:p>
            <a:r>
              <a:rPr lang="en-GB" dirty="0"/>
              <a:t>Example 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32198" y="1219199"/>
            <a:ext cx="8534400" cy="685800"/>
          </a:xfrm>
        </p:spPr>
        <p:txBody>
          <a:bodyPr/>
          <a:lstStyle/>
          <a:p>
            <a:r>
              <a:rPr lang="en-US" dirty="0"/>
              <a:t>Are events “in favor” and “female” independent?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Content Placeholder 17" descr="Table is accessible to screenreaders">
            <a:extLst>
              <a:ext uri="{FF2B5EF4-FFF2-40B4-BE49-F238E27FC236}">
                <a16:creationId xmlns:a16="http://schemas.microsoft.com/office/drawing/2014/main" id="{D4287B60-8A84-1E41-8B9E-98E0090F41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01255"/>
              </p:ext>
            </p:extLst>
          </p:nvPr>
        </p:nvGraphicFramePr>
        <p:xfrm>
          <a:off x="1371600" y="1749511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2" descr="P of in favor = 19 over 100 = 0.19.">
            <a:extLst>
              <a:ext uri="{FF2B5EF4-FFF2-40B4-BE49-F238E27FC236}">
                <a16:creationId xmlns:a16="http://schemas.microsoft.com/office/drawing/2014/main" id="{45C77974-BA31-E644-8FC6-8C5259A4CB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79369"/>
              </p:ext>
            </p:extLst>
          </p:nvPr>
        </p:nvGraphicFramePr>
        <p:xfrm>
          <a:off x="914400" y="4635236"/>
          <a:ext cx="2578100" cy="635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2730240" imgH="672840" progId="Equation.DSMT4">
                  <p:embed/>
                </p:oleObj>
              </mc:Choice>
              <mc:Fallback>
                <p:oleObj name="Equation" r:id="rId3" imgW="2730240" imgH="672840" progId="Equation.DSMT4">
                  <p:embed/>
                  <p:pic>
                    <p:nvPicPr>
                      <p:cNvPr id="12" name="Content Placeholder 2" descr="P of in favor = 19 over 100 = 0.19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35236"/>
                        <a:ext cx="2578100" cy="635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 descr="P of in favor given female = 4 over 40 = 0.1.">
            <a:extLst>
              <a:ext uri="{FF2B5EF4-FFF2-40B4-BE49-F238E27FC236}">
                <a16:creationId xmlns:a16="http://schemas.microsoft.com/office/drawing/2014/main" id="{CAD0DEF5-F25D-0649-A394-1106FADCC2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37074"/>
              </p:ext>
            </p:extLst>
          </p:nvPr>
        </p:nvGraphicFramePr>
        <p:xfrm>
          <a:off x="4557445" y="4635236"/>
          <a:ext cx="3289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3288960" imgH="672840" progId="Equation.DSMT4">
                  <p:embed/>
                </p:oleObj>
              </mc:Choice>
              <mc:Fallback>
                <p:oleObj name="Equation" r:id="rId5" imgW="3288960" imgH="672840" progId="Equation.DSMT4">
                  <p:embed/>
                  <p:pic>
                    <p:nvPicPr>
                      <p:cNvPr id="14" name="Content Placeholder 3" descr="P of in favor given female = 4 over 40 = 0.1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445" y="4635236"/>
                        <a:ext cx="3289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CE5DEC79-7776-014B-A873-450321B36B5B}"/>
              </a:ext>
            </a:extLst>
          </p:cNvPr>
          <p:cNvSpPr txBox="1">
            <a:spLocks/>
          </p:cNvSpPr>
          <p:nvPr/>
        </p:nvSpPr>
        <p:spPr>
          <a:xfrm>
            <a:off x="131021" y="5536669"/>
            <a:ext cx="8852848" cy="8641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these two probabilities are not equal, the two events are dependent.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how being “female” negatively affects the chance of being “in favor”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3A377-122F-364D-984F-37DA5D1F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838199"/>
          </a:xfrm>
        </p:spPr>
        <p:txBody>
          <a:bodyPr/>
          <a:lstStyle/>
          <a:p>
            <a:r>
              <a:rPr lang="en-GB" dirty="0"/>
              <a:t>Example 4-17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8839200" cy="4191000"/>
          </a:xfrm>
        </p:spPr>
        <p:txBody>
          <a:bodyPr/>
          <a:lstStyle/>
          <a:p>
            <a:r>
              <a:rPr lang="en-US" dirty="0"/>
              <a:t>In a survey, 500 adult coffee drinkers were asked whether they drink coffee with or without sugar.</a:t>
            </a:r>
          </a:p>
          <a:p>
            <a:r>
              <a:rPr lang="en-US" dirty="0"/>
              <a:t>Of these 500 adults: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240 are 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175 drink coffee without sugar</a:t>
            </a:r>
          </a:p>
          <a:p>
            <a:r>
              <a:rPr lang="en-US" dirty="0"/>
              <a:t>Of the 240 men: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84 drink coffee without sugar.</a:t>
            </a:r>
          </a:p>
          <a:p>
            <a:r>
              <a:rPr lang="en-US" dirty="0"/>
              <a:t>Are the events drinking coffee without sugar and man independent?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0EB8E-DF3F-554D-AB66-C26489F6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43" y="488880"/>
            <a:ext cx="8534400" cy="838199"/>
          </a:xfrm>
        </p:spPr>
        <p:txBody>
          <a:bodyPr/>
          <a:lstStyle/>
          <a:p>
            <a:r>
              <a:rPr lang="en-GB" dirty="0"/>
              <a:t>Example 4-17: Solution</a:t>
            </a:r>
            <a:endParaRPr lang="en-US" sz="2000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99906D-3F93-7641-AE3C-D026DAA8B33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3396" y="1168328"/>
            <a:ext cx="8534400" cy="1676400"/>
          </a:xfrm>
        </p:spPr>
        <p:txBody>
          <a:bodyPr/>
          <a:lstStyle/>
          <a:p>
            <a:r>
              <a:rPr lang="en-US" sz="2400" dirty="0"/>
              <a:t>An important skill to develop is to be able to create a contingency table using just partial information. </a:t>
            </a:r>
          </a:p>
          <a:p>
            <a:r>
              <a:rPr lang="en-US" sz="2400" dirty="0"/>
              <a:t>We will also take a frequency contingency table and create a corresponding relative frequency one.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AD573E2-8734-DA4B-8517-71F97D6716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861805"/>
              </p:ext>
            </p:extLst>
          </p:nvPr>
        </p:nvGraphicFramePr>
        <p:xfrm>
          <a:off x="293566" y="2732013"/>
          <a:ext cx="841090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Worksheet" r:id="rId4" imgW="4584700" imgH="863600" progId="Excel.Sheet.12">
                  <p:embed/>
                </p:oleObj>
              </mc:Choice>
              <mc:Fallback>
                <p:oleObj name="Worksheet" r:id="rId4" imgW="4584700" imgH="86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566" y="2732013"/>
                        <a:ext cx="8410902" cy="158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Content Placeholder 11" descr="P of drinks coffee without sugar = 175 over 500 = 0.35 and.">
            <a:extLst>
              <a:ext uri="{FF2B5EF4-FFF2-40B4-BE49-F238E27FC236}">
                <a16:creationId xmlns:a16="http://schemas.microsoft.com/office/drawing/2014/main" id="{8ACB0B9B-5363-9A4F-BA54-5B9ECB72B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722398"/>
              </p:ext>
            </p:extLst>
          </p:nvPr>
        </p:nvGraphicFramePr>
        <p:xfrm>
          <a:off x="317643" y="4627611"/>
          <a:ext cx="5163312" cy="642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5410080" imgH="672840" progId="Equation.DSMT4">
                  <p:embed/>
                </p:oleObj>
              </mc:Choice>
              <mc:Fallback>
                <p:oleObj name="Equation" r:id="rId6" imgW="5410080" imgH="672840" progId="Equation.DSMT4">
                  <p:embed/>
                  <p:pic>
                    <p:nvPicPr>
                      <p:cNvPr id="12" name="Content Placeholder 11" descr="P of drinks coffee without sugar = 175 over 500 = 0.35 and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43" y="4627611"/>
                        <a:ext cx="5163312" cy="642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Content Placeholder 13" descr="P of drinks coffee without sugar given man = 84 over 240 = 0.35.">
            <a:extLst>
              <a:ext uri="{FF2B5EF4-FFF2-40B4-BE49-F238E27FC236}">
                <a16:creationId xmlns:a16="http://schemas.microsoft.com/office/drawing/2014/main" id="{B5ECA02A-C315-5244-8B55-A982711685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361394"/>
              </p:ext>
            </p:extLst>
          </p:nvPr>
        </p:nvGraphicFramePr>
        <p:xfrm>
          <a:off x="247436" y="5244235"/>
          <a:ext cx="551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5511600" imgH="672840" progId="Equation.DSMT4">
                  <p:embed/>
                </p:oleObj>
              </mc:Choice>
              <mc:Fallback>
                <p:oleObj name="Equation" r:id="rId8" imgW="5511600" imgH="672840" progId="Equation.DSMT4">
                  <p:embed/>
                  <p:pic>
                    <p:nvPicPr>
                      <p:cNvPr id="14" name="Content Placeholder 13" descr="P of drinks coffee without sugar given man = 84 over 240 = 0.3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36" y="5244235"/>
                        <a:ext cx="5511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1EA83B2E-9A35-C544-A35F-245842DD74EA}"/>
              </a:ext>
            </a:extLst>
          </p:cNvPr>
          <p:cNvSpPr/>
          <p:nvPr/>
        </p:nvSpPr>
        <p:spPr>
          <a:xfrm>
            <a:off x="1905000" y="2895664"/>
            <a:ext cx="685800" cy="15843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EB2D56-BF68-0945-96C9-5095A67123C0}"/>
              </a:ext>
            </a:extLst>
          </p:cNvPr>
          <p:cNvSpPr/>
          <p:nvPr/>
        </p:nvSpPr>
        <p:spPr>
          <a:xfrm>
            <a:off x="3775545" y="2962693"/>
            <a:ext cx="685800" cy="15843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5360650-230C-D740-87EA-10B7E5EBECF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6267" y="5910266"/>
            <a:ext cx="8797455" cy="102919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</a:rPr>
              <a:t>Because these two probabilities are equal:</a:t>
            </a:r>
          </a:p>
          <a:p>
            <a:r>
              <a:rPr lang="en-US" sz="2400" dirty="0">
                <a:latin typeface="Times New Roman" pitchFamily="18" charset="0"/>
              </a:rPr>
              <a:t>the 2 events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drinking coffee without sugar </a:t>
            </a:r>
            <a:r>
              <a:rPr lang="en-US" sz="2400" dirty="0">
                <a:latin typeface="Times New Roman" pitchFamily="18" charset="0"/>
              </a:rPr>
              <a:t>and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man</a:t>
            </a:r>
            <a:r>
              <a:rPr lang="en-US" sz="2400" dirty="0">
                <a:latin typeface="Times New Roman" pitchFamily="18" charset="0"/>
              </a:rPr>
              <a:t> are independent.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E2F52-7371-4947-A63A-15AD21CC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99723"/>
            <a:ext cx="8991600" cy="643278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1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2400" y="1163257"/>
            <a:ext cx="8534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Classical Probability</a:t>
            </a:r>
          </a:p>
          <a:p>
            <a:pPr marL="0" indent="0">
              <a:buNone/>
            </a:pPr>
            <a:r>
              <a:rPr lang="en-US" sz="2800" dirty="0"/>
              <a:t>Two or more outcomes that have the same probability of occurrence are said to be </a:t>
            </a:r>
            <a:r>
              <a:rPr lang="en-US" sz="2800" b="1" dirty="0">
                <a:solidFill>
                  <a:schemeClr val="accent2"/>
                </a:solidFill>
              </a:rPr>
              <a:t>equally likely outcomes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8" descr="&quot;p left parenthesis E sub i right parenthesis = start fraction 1 over total number of outcomes for the experiment.&#10;p left parenthesis A right parenthesis = number of outcomes favorable to A over total number of outcomes for the experiment.&quot;&#10;">
            <a:extLst>
              <a:ext uri="{FF2B5EF4-FFF2-40B4-BE49-F238E27FC236}">
                <a16:creationId xmlns:a16="http://schemas.microsoft.com/office/drawing/2014/main" id="{DF0C9884-6DF7-9740-9C2E-DB0B0CC15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51361"/>
              </p:ext>
            </p:extLst>
          </p:nvPr>
        </p:nvGraphicFramePr>
        <p:xfrm>
          <a:off x="838200" y="2603500"/>
          <a:ext cx="719087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280360" imgH="1930320" progId="Equation.DSMT4">
                  <p:embed/>
                </p:oleObj>
              </mc:Choice>
              <mc:Fallback>
                <p:oleObj name="Equation" r:id="rId3" imgW="8280360" imgH="1930320" progId="Equation.DSMT4">
                  <p:embed/>
                  <p:pic>
                    <p:nvPicPr>
                      <p:cNvPr id="7" name="Content Placeholder 8" descr="&quot;p left parenthesis E sub i right parenthesis = start fraction 1 over total number of outcomes for the experiment.&#10;p left parenthesis A right parenthesis = number of outcomes favorable to A over total number of outcomes for the experiment.&quot;&#10;">
                        <a:extLst>
                          <a:ext uri="{FF2B5EF4-FFF2-40B4-BE49-F238E27FC236}">
                            <a16:creationId xmlns:a16="http://schemas.microsoft.com/office/drawing/2014/main" id="{DF0C9884-6DF7-9740-9C2E-DB0B0CC153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03500"/>
                        <a:ext cx="719087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BF8F7E-5611-104F-B2C8-923B6455C2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4472412"/>
            <a:ext cx="9144000" cy="643278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800" dirty="0"/>
              <a:t>Find the probability of obtaining a head for one toss of a coin.</a:t>
            </a:r>
          </a:p>
        </p:txBody>
      </p:sp>
      <p:graphicFrame>
        <p:nvGraphicFramePr>
          <p:cNvPr id="9" name="Content Placeholder 10" descr="p left parenthesis head right parenthesis = start fraction 1 over total number of outcomes end fraction = 1 over 2 = 0.50&#10;">
            <a:extLst>
              <a:ext uri="{FF2B5EF4-FFF2-40B4-BE49-F238E27FC236}">
                <a16:creationId xmlns:a16="http://schemas.microsoft.com/office/drawing/2014/main" id="{EEE33525-5C45-B547-A6D4-AECC4EE2BC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13215"/>
              </p:ext>
            </p:extLst>
          </p:nvPr>
        </p:nvGraphicFramePr>
        <p:xfrm>
          <a:off x="1004636" y="5071156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6858000" imgH="914400" progId="Equation.DSMT4">
                  <p:embed/>
                </p:oleObj>
              </mc:Choice>
              <mc:Fallback>
                <p:oleObj name="Equation" r:id="rId5" imgW="6858000" imgH="914400" progId="Equation.DSMT4">
                  <p:embed/>
                  <p:pic>
                    <p:nvPicPr>
                      <p:cNvPr id="9" name="Content Placeholder 10" descr="p left parenthesis head right parenthesis = start fraction 1 over total number of outcomes end fraction = 1 over 2 = 0.50&#10;">
                        <a:extLst>
                          <a:ext uri="{FF2B5EF4-FFF2-40B4-BE49-F238E27FC236}">
                            <a16:creationId xmlns:a16="http://schemas.microsoft.com/office/drawing/2014/main" id="{EEE33525-5C45-B547-A6D4-AECC4EE2B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636" y="5071156"/>
                        <a:ext cx="685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B9DB4-2C16-234F-92E9-7AFD4820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9" y="552450"/>
            <a:ext cx="8991600" cy="869949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295400"/>
            <a:ext cx="8534400" cy="27432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b="1" dirty="0">
                <a:solidFill>
                  <a:schemeClr val="accent2"/>
                </a:solidFill>
              </a:rPr>
              <a:t>Relative Frequency Concept of Probability</a:t>
            </a:r>
          </a:p>
          <a:p>
            <a:pPr>
              <a:buClr>
                <a:schemeClr val="accent2"/>
              </a:buClr>
            </a:pPr>
            <a:r>
              <a:rPr lang="en-US" b="1" dirty="0">
                <a:solidFill>
                  <a:srgbClr val="00007F"/>
                </a:solidFill>
              </a:rPr>
              <a:t>Using Relative Frequency as an Approximation of Probability</a:t>
            </a:r>
          </a:p>
          <a:p>
            <a:pPr>
              <a:buClr>
                <a:schemeClr val="accent2"/>
              </a:buClr>
            </a:pPr>
            <a:r>
              <a:rPr lang="en-US" dirty="0"/>
              <a:t>If an experiment is repeated </a:t>
            </a:r>
            <a:r>
              <a:rPr lang="en-US" i="1" dirty="0"/>
              <a:t>n</a:t>
            </a:r>
            <a:r>
              <a:rPr lang="en-US" dirty="0"/>
              <a:t> times and an event </a:t>
            </a:r>
            <a:r>
              <a:rPr lang="en-US" i="1" dirty="0"/>
              <a:t>A</a:t>
            </a:r>
            <a:r>
              <a:rPr lang="en-US" dirty="0"/>
              <a:t> is observed </a:t>
            </a:r>
            <a:r>
              <a:rPr lang="en-US" i="1" dirty="0"/>
              <a:t>f</a:t>
            </a:r>
            <a:r>
              <a:rPr lang="en-US" dirty="0"/>
              <a:t> times where </a:t>
            </a:r>
            <a:r>
              <a:rPr lang="en-US" i="1" dirty="0"/>
              <a:t>f</a:t>
            </a:r>
            <a:r>
              <a:rPr lang="en-US" dirty="0"/>
              <a:t> is the frequency, then, according to the relative frequency concept of probability:</a:t>
            </a:r>
          </a:p>
        </p:txBody>
      </p:sp>
      <p:graphicFrame>
        <p:nvGraphicFramePr>
          <p:cNvPr id="11" name="Content Placeholder 10" descr="p left parenthesis A right parenthesis = start fraction f over n end fraction = start fraction frequency of a over sample size end fraction&#10;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995870631"/>
              </p:ext>
            </p:extLst>
          </p:nvPr>
        </p:nvGraphicFramePr>
        <p:xfrm>
          <a:off x="2381250" y="4114800"/>
          <a:ext cx="407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076640" imgH="914400" progId="Equation.DSMT4">
                  <p:embed/>
                </p:oleObj>
              </mc:Choice>
              <mc:Fallback>
                <p:oleObj name="Equation" r:id="rId3" imgW="4076640" imgH="914400" progId="Equation.DSMT4">
                  <p:embed/>
                  <p:pic>
                    <p:nvPicPr>
                      <p:cNvPr id="11" name="Content Placeholder 10" descr="p left parenthesis A right parenthesis = start fraction f over n end fraction = start fraction frequency of a over sample size end fraction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114800"/>
                        <a:ext cx="4076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DFB47-CE50-A845-9970-C499A52B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1999"/>
          </a:xfrm>
        </p:spPr>
        <p:txBody>
          <a:bodyPr/>
          <a:lstStyle/>
          <a:p>
            <a:r>
              <a:rPr lang="en-US" dirty="0"/>
              <a:t>Law of Large Numbers (LLN)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219200"/>
            <a:ext cx="86868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Law of Large Numbers</a:t>
            </a:r>
          </a:p>
          <a:p>
            <a:pPr marL="0" indent="0">
              <a:buNone/>
            </a:pPr>
            <a:r>
              <a:rPr lang="en-US" sz="2800" dirty="0"/>
              <a:t>If an experiment is repeated again and again,</a:t>
            </a:r>
          </a:p>
          <a:p>
            <a:pPr marL="0" indent="0">
              <a:buNone/>
            </a:pPr>
            <a:r>
              <a:rPr lang="en-US" sz="2800" dirty="0"/>
              <a:t>the probability of an event obtained from the relative frequency approaches the actual (or theoretical) probability.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E6345-36A6-B348-906E-351D0523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7526"/>
            <a:ext cx="9144000" cy="761999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3</a:t>
            </a:r>
            <a:endParaRPr lang="en-US" sz="27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2400" y="1371600"/>
            <a:ext cx="87630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Bayesian or subjective probability</a:t>
            </a:r>
            <a:r>
              <a:rPr lang="en-US" sz="2800" dirty="0"/>
              <a:t> is the probability assigned to an event based on judgment, experience, information, and belief.</a:t>
            </a:r>
          </a:p>
          <a:p>
            <a:r>
              <a:rPr lang="en-US" sz="2800" dirty="0"/>
              <a:t>There are no definite rules to assign such probabilities.</a:t>
            </a:r>
          </a:p>
          <a:p>
            <a:r>
              <a:rPr lang="en-US" sz="2800" dirty="0">
                <a:solidFill>
                  <a:srgbClr val="000000"/>
                </a:solidFill>
              </a:rPr>
              <a:t>For the same event, two separate people could have different viewpoints and so assign different probabilities.</a:t>
            </a:r>
          </a:p>
          <a:p>
            <a:r>
              <a:rPr lang="en-US" sz="2800" dirty="0">
                <a:solidFill>
                  <a:srgbClr val="000000"/>
                </a:solidFill>
              </a:rPr>
              <a:t>Largely popularized by the advance in computational technology and methods during the last twenty years.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77E71-2A73-0647-A479-98E33DBD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406A-3F69-4FA2-8339-F8559227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49276"/>
            <a:ext cx="8534400" cy="838199"/>
          </a:xfrm>
        </p:spPr>
        <p:txBody>
          <a:bodyPr/>
          <a:lstStyle/>
          <a:p>
            <a:r>
              <a:rPr lang="en-US" dirty="0"/>
              <a:t>4.3 A new opening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0B92D-240F-41A9-BD69-C1AE953EE6F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65234" y="1185041"/>
            <a:ext cx="8534400" cy="5089524"/>
          </a:xfrm>
        </p:spPr>
        <p:txBody>
          <a:bodyPr/>
          <a:lstStyle/>
          <a:p>
            <a:r>
              <a:rPr lang="en-US" dirty="0"/>
              <a:t>Do you worry about your weight?</a:t>
            </a:r>
          </a:p>
          <a:p>
            <a:r>
              <a:rPr lang="en-US" dirty="0"/>
              <a:t>According to a Gallup poll, 45% of American adults worry all or some of the time about their weight.</a:t>
            </a:r>
          </a:p>
          <a:p>
            <a:r>
              <a:rPr lang="en-US" dirty="0"/>
              <a:t>The poll showed that more women than men worry about their weight all or some of the 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55% of adult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35% of adult men</a:t>
            </a:r>
          </a:p>
          <a:p>
            <a:r>
              <a:rPr lang="en-US" dirty="0"/>
              <a:t>worry all or some of the time about their weight.</a:t>
            </a:r>
          </a:p>
          <a:p>
            <a:r>
              <a:rPr lang="en-US" b="1" dirty="0"/>
              <a:t>Exercise:</a:t>
            </a:r>
            <a:r>
              <a:rPr lang="en-US" dirty="0"/>
              <a:t> what approach to probability would this example be associated with? </a:t>
            </a:r>
          </a:p>
          <a:p>
            <a:r>
              <a:rPr lang="en-US" dirty="0"/>
              <a:t>Classical, frequentist or subjective (Bayesian)?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117C1-C00F-4C21-BE99-82BABD0BD9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0E074-9D5E-6342-8DA7-6152D9004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5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</p:spPr>
        <p:txBody>
          <a:bodyPr>
            <a:noAutofit/>
          </a:bodyPr>
          <a:lstStyle/>
          <a:p>
            <a:r>
              <a:rPr lang="en-US" sz="3000" dirty="0"/>
              <a:t>4.3 Marginal Probability, Conditional Probability, and Related Probability Concepts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686800" cy="16764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Suppose all 100 employees of a company were asked whether they are in favor of or against paying high salaries to C</a:t>
            </a:r>
            <a:r>
              <a:rPr lang="en-US" sz="100" dirty="0"/>
              <a:t> </a:t>
            </a:r>
            <a:r>
              <a:rPr lang="en-US" dirty="0"/>
              <a:t>E</a:t>
            </a:r>
            <a:r>
              <a:rPr lang="en-US" sz="100" dirty="0"/>
              <a:t>  </a:t>
            </a:r>
            <a:r>
              <a:rPr lang="en-US" dirty="0"/>
              <a:t>O</a:t>
            </a:r>
            <a:r>
              <a:rPr lang="en-US" sz="100" dirty="0"/>
              <a:t> </a:t>
            </a:r>
            <a:r>
              <a:rPr lang="en-US" dirty="0"/>
              <a:t>s of U.S. companies. Here is a contingency table or two-way classification of the responses.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Content Placeholder 9" descr="Table is accessible to screenreaders">
            <a:extLst>
              <a:ext uri="{FF2B5EF4-FFF2-40B4-BE49-F238E27FC236}">
                <a16:creationId xmlns:a16="http://schemas.microsoft.com/office/drawing/2014/main" id="{61EB8E29-48D0-234E-8D88-B5EAD6DAABDD}"/>
              </a:ext>
            </a:extLst>
          </p:cNvPr>
          <p:cNvGraphicFramePr>
            <a:graphicFrameLocks/>
          </p:cNvGraphicFramePr>
          <p:nvPr/>
        </p:nvGraphicFramePr>
        <p:xfrm>
          <a:off x="1295400" y="3672205"/>
          <a:ext cx="609600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accent1"/>
                          </a:solidFill>
                          <a:latin typeface="Times New Roman" pitchFamily="18" charset="0"/>
                        </a:rPr>
                        <a:t>Blank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In Favor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Against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BB13F-1C2B-9D48-8615-6CC7950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6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</p:spPr>
        <p:txBody>
          <a:bodyPr>
            <a:noAutofit/>
          </a:bodyPr>
          <a:lstStyle/>
          <a:p>
            <a:r>
              <a:rPr lang="en-US" sz="3000" dirty="0"/>
              <a:t>4.3 Marginal Probability, Conditional Probability, and Related Probability Concepts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610600" cy="44958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Suppose all 100 employees of a company were asked whether they are in favor of or against paying high salaries to C</a:t>
            </a:r>
            <a:r>
              <a:rPr lang="en-US" sz="100" dirty="0"/>
              <a:t> </a:t>
            </a:r>
            <a:r>
              <a:rPr lang="en-US" dirty="0"/>
              <a:t>E</a:t>
            </a:r>
            <a:r>
              <a:rPr lang="en-US" sz="100" dirty="0"/>
              <a:t>  </a:t>
            </a:r>
            <a:r>
              <a:rPr lang="en-US" dirty="0"/>
              <a:t>O</a:t>
            </a:r>
            <a:r>
              <a:rPr lang="en-US" sz="100" dirty="0"/>
              <a:t> </a:t>
            </a:r>
            <a:r>
              <a:rPr lang="en-US" dirty="0"/>
              <a:t>s of U.S. companies. </a:t>
            </a:r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/>
              <a:t>We have added the marginal totals.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ontent Placeholder 7" descr="Table is accessible to screenreaders">
            <a:extLst>
              <a:ext uri="{FF2B5EF4-FFF2-40B4-BE49-F238E27FC236}">
                <a16:creationId xmlns:a16="http://schemas.microsoft.com/office/drawing/2014/main" id="{87F834A9-44CA-834C-A203-E5D73525A7B5}"/>
              </a:ext>
            </a:extLst>
          </p:cNvPr>
          <p:cNvGraphicFramePr>
            <a:graphicFrameLocks/>
          </p:cNvGraphicFramePr>
          <p:nvPr/>
        </p:nvGraphicFramePr>
        <p:xfrm>
          <a:off x="966354" y="3024454"/>
          <a:ext cx="721129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2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1723-4811-1D4F-8C69-7E97DE22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19091</TotalTime>
  <Words>1312</Words>
  <Application>Microsoft Office PowerPoint</Application>
  <PresentationFormat>On-screen Show (4:3)</PresentationFormat>
  <Paragraphs>233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Arial</vt:lpstr>
      <vt:lpstr>Calibri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Worksheet</vt:lpstr>
      <vt:lpstr>PowerPoint Presentation</vt:lpstr>
      <vt:lpstr>Calculating Probability (Review)</vt:lpstr>
      <vt:lpstr>Conceptual Approaches to Probability 1</vt:lpstr>
      <vt:lpstr>Conceptual Approaches to Probability 2</vt:lpstr>
      <vt:lpstr>Law of Large Numbers (LLN)</vt:lpstr>
      <vt:lpstr>Conceptual Approaches to Probability 3</vt:lpstr>
      <vt:lpstr>4.3 A new opening Example</vt:lpstr>
      <vt:lpstr>4.3 Marginal Probability, Conditional Probability, and Related Probability Concepts</vt:lpstr>
      <vt:lpstr>4.3 Marginal Probability, Conditional Probability, and Related Probability Concepts</vt:lpstr>
      <vt:lpstr>Marginal Probability</vt:lpstr>
      <vt:lpstr>Conditional Probability</vt:lpstr>
      <vt:lpstr>Example 4-12</vt:lpstr>
      <vt:lpstr>Example 4-12: Solution</vt:lpstr>
      <vt:lpstr>Example 4-13</vt:lpstr>
      <vt:lpstr>PowerPoint Presentation</vt:lpstr>
      <vt:lpstr>Disjoint and non-disjoint outcomes</vt:lpstr>
      <vt:lpstr>Example 4-14</vt:lpstr>
      <vt:lpstr>Example 4-14: Solution</vt:lpstr>
      <vt:lpstr>Example 4-15</vt:lpstr>
      <vt:lpstr>Independence</vt:lpstr>
      <vt:lpstr>Example 4-16</vt:lpstr>
      <vt:lpstr>Example 4-17</vt:lpstr>
      <vt:lpstr>Example 4-17: Solution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 Lee</cp:lastModifiedBy>
  <cp:revision>1919</cp:revision>
  <cp:lastPrinted>2017-04-26T13:25:47Z</cp:lastPrinted>
  <dcterms:created xsi:type="dcterms:W3CDTF">2017-04-21T14:49:46Z</dcterms:created>
  <dcterms:modified xsi:type="dcterms:W3CDTF">2023-07-19T21:00:35Z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