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4"/>
    <p:sldMasterId id="2147483936" r:id="rId5"/>
    <p:sldMasterId id="2147483943" r:id="rId6"/>
    <p:sldMasterId id="2147483965" r:id="rId7"/>
    <p:sldMasterId id="2147483968" r:id="rId8"/>
    <p:sldMasterId id="2147483971" r:id="rId9"/>
    <p:sldMasterId id="2147483976" r:id="rId10"/>
  </p:sldMasterIdLst>
  <p:notesMasterIdLst>
    <p:notesMasterId r:id="rId56"/>
  </p:notesMasterIdLst>
  <p:sldIdLst>
    <p:sldId id="658" r:id="rId11"/>
    <p:sldId id="456" r:id="rId12"/>
    <p:sldId id="457" r:id="rId13"/>
    <p:sldId id="460" r:id="rId14"/>
    <p:sldId id="461" r:id="rId15"/>
    <p:sldId id="464" r:id="rId16"/>
    <p:sldId id="584" r:id="rId17"/>
    <p:sldId id="467" r:id="rId18"/>
    <p:sldId id="469" r:id="rId19"/>
    <p:sldId id="470" r:id="rId20"/>
    <p:sldId id="471" r:id="rId21"/>
    <p:sldId id="585" r:id="rId22"/>
    <p:sldId id="659" r:id="rId23"/>
    <p:sldId id="473" r:id="rId24"/>
    <p:sldId id="660" r:id="rId25"/>
    <p:sldId id="478" r:id="rId26"/>
    <p:sldId id="663" r:id="rId27"/>
    <p:sldId id="664" r:id="rId28"/>
    <p:sldId id="669" r:id="rId29"/>
    <p:sldId id="670" r:id="rId30"/>
    <p:sldId id="671" r:id="rId31"/>
    <p:sldId id="481" r:id="rId32"/>
    <p:sldId id="482" r:id="rId33"/>
    <p:sldId id="667" r:id="rId34"/>
    <p:sldId id="668" r:id="rId35"/>
    <p:sldId id="484" r:id="rId36"/>
    <p:sldId id="487" r:id="rId37"/>
    <p:sldId id="488" r:id="rId38"/>
    <p:sldId id="515" r:id="rId39"/>
    <p:sldId id="661" r:id="rId40"/>
    <p:sldId id="519" r:id="rId41"/>
    <p:sldId id="520" r:id="rId42"/>
    <p:sldId id="662" r:id="rId43"/>
    <p:sldId id="525" r:id="rId44"/>
    <p:sldId id="672" r:id="rId45"/>
    <p:sldId id="673" r:id="rId46"/>
    <p:sldId id="594" r:id="rId47"/>
    <p:sldId id="596" r:id="rId48"/>
    <p:sldId id="598" r:id="rId49"/>
    <p:sldId id="603" r:id="rId50"/>
    <p:sldId id="601" r:id="rId51"/>
    <p:sldId id="602" r:id="rId52"/>
    <p:sldId id="604" r:id="rId53"/>
    <p:sldId id="605" r:id="rId54"/>
    <p:sldId id="606" r:id="rId55"/>
  </p:sldIdLst>
  <p:sldSz cx="9144000" cy="6858000" type="screen4x3"/>
  <p:notesSz cx="7315200" cy="9601200"/>
  <p:custDataLst>
    <p:tags r:id="rId5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108" userDrawn="1">
          <p15:clr>
            <a:srgbClr val="A4A3A4"/>
          </p15:clr>
        </p15:guide>
        <p15:guide id="4" pos="4458" userDrawn="1">
          <p15:clr>
            <a:srgbClr val="A4A3A4"/>
          </p15:clr>
        </p15:guide>
        <p15:guide id="5" orient="horz" pos="2495">
          <p15:clr>
            <a:srgbClr val="A4A3A4"/>
          </p15:clr>
        </p15:guide>
        <p15:guide id="6" orient="horz" pos="3690">
          <p15:clr>
            <a:srgbClr val="A4A3A4"/>
          </p15:clr>
        </p15:guide>
        <p15:guide id="7" pos="203">
          <p15:clr>
            <a:srgbClr val="A4A3A4"/>
          </p15:clr>
        </p15:guide>
        <p15:guide id="8" pos="5557">
          <p15:clr>
            <a:srgbClr val="A4A3A4"/>
          </p15:clr>
        </p15:guide>
        <p15:guide id="9" pos="5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vin, Megan - Hoboken" initials="MG" lastIdx="38" clrIdx="0"/>
  <p:cmAuthor id="1" name="Michael, Leah - Indianapolis" initials="LM" lastIdx="9" clrIdx="1"/>
  <p:cmAuthor id="2" name="Heaney, Barbara - Hoboken" initials="BH" lastIdx="3" clrIdx="2"/>
  <p:cmAuthor id="3" name="Perry, Nancy - Hoboken" initials="NP" lastIdx="2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F"/>
    <a:srgbClr val="931B21"/>
    <a:srgbClr val="930000"/>
    <a:srgbClr val="EAEAE9"/>
    <a:srgbClr val="E4E5E3"/>
    <a:srgbClr val="F2F2F1"/>
    <a:srgbClr val="EB9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094" autoAdjust="0"/>
    <p:restoredTop sz="96956" autoAdjust="0"/>
  </p:normalViewPr>
  <p:slideViewPr>
    <p:cSldViewPr>
      <p:cViewPr varScale="1">
        <p:scale>
          <a:sx n="143" d="100"/>
          <a:sy n="143" d="100"/>
        </p:scale>
        <p:origin x="1576" y="200"/>
      </p:cViewPr>
      <p:guideLst>
        <p:guide orient="horz" pos="2112"/>
        <p:guide pos="2880"/>
        <p:guide orient="horz" pos="1108"/>
        <p:guide pos="4458"/>
        <p:guide orient="horz" pos="2495"/>
        <p:guide orient="horz" pos="3690"/>
        <p:guide pos="203"/>
        <p:guide pos="5557"/>
        <p:guide pos="537"/>
      </p:guideLst>
    </p:cSldViewPr>
  </p:slideViewPr>
  <p:outlineViewPr>
    <p:cViewPr>
      <p:scale>
        <a:sx n="33" d="100"/>
        <a:sy n="33" d="100"/>
      </p:scale>
      <p:origin x="0" y="-3954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0" d="100"/>
        <a:sy n="70" d="100"/>
      </p:scale>
      <p:origin x="0" y="6254"/>
    </p:cViewPr>
  </p:sorterViewPr>
  <p:notesViewPr>
    <p:cSldViewPr>
      <p:cViewPr varScale="1">
        <p:scale>
          <a:sx n="91" d="100"/>
          <a:sy n="91" d="100"/>
        </p:scale>
        <p:origin x="2472" y="184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presProps" Target="pres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tags" Target="tags/tag1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zrahalleck/Downloads/foodExpeVsIncom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Food Expenditure vs Income ($100's/mo)</a:t>
            </a:r>
            <a:r>
              <a:rPr lang="en-US" sz="2400" baseline="0"/>
              <a:t> 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'Sheet1 (2)'!$B$1</c:f>
              <c:strCache>
                <c:ptCount val="1"/>
                <c:pt idx="0">
                  <c:v>Food Expenditure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4172703412073491"/>
                  <c:y val="3.6081583552055992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'Sheet1 (2)'!$A$2:$A$10</c:f>
              <c:numCache>
                <c:formatCode>General</c:formatCode>
                <c:ptCount val="9"/>
                <c:pt idx="0">
                  <c:v>55</c:v>
                </c:pt>
                <c:pt idx="1">
                  <c:v>83</c:v>
                </c:pt>
                <c:pt idx="2">
                  <c:v>38</c:v>
                </c:pt>
                <c:pt idx="3">
                  <c:v>61</c:v>
                </c:pt>
                <c:pt idx="4">
                  <c:v>33</c:v>
                </c:pt>
                <c:pt idx="5">
                  <c:v>49</c:v>
                </c:pt>
                <c:pt idx="6">
                  <c:v>67</c:v>
                </c:pt>
              </c:numCache>
            </c:numRef>
          </c:xVal>
          <c:yVal>
            <c:numRef>
              <c:f>'Sheet1 (2)'!$B$2:$B$10</c:f>
              <c:numCache>
                <c:formatCode>General</c:formatCode>
                <c:ptCount val="9"/>
                <c:pt idx="0">
                  <c:v>14</c:v>
                </c:pt>
                <c:pt idx="1">
                  <c:v>24</c:v>
                </c:pt>
                <c:pt idx="2">
                  <c:v>13</c:v>
                </c:pt>
                <c:pt idx="3">
                  <c:v>16</c:v>
                </c:pt>
                <c:pt idx="4">
                  <c:v>9</c:v>
                </c:pt>
                <c:pt idx="5">
                  <c:v>15</c:v>
                </c:pt>
                <c:pt idx="6">
                  <c:v>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3A8-374C-992B-8C1F88C115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034912"/>
        <c:axId val="153060544"/>
      </c:scatterChart>
      <c:valAx>
        <c:axId val="189034912"/>
        <c:scaling>
          <c:orientation val="minMax"/>
          <c:min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60544"/>
        <c:crosses val="autoZero"/>
        <c:crossBetween val="midCat"/>
      </c:valAx>
      <c:valAx>
        <c:axId val="153060544"/>
        <c:scaling>
          <c:orientation val="minMax"/>
          <c:min val="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0349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194C1A8-DC4B-4329-AF88-FD913597DE85}" type="datetimeFigureOut">
              <a:rPr lang="en-US" smtClean="0"/>
              <a:pPr/>
              <a:t>2/21/23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8073E54-D085-4E2E-B9A5-A53D7E5194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152400" y="365125"/>
            <a:ext cx="8839200" cy="1387475"/>
          </a:xfrm>
          <a:prstGeom prst="rect">
            <a:avLst/>
          </a:prstGeom>
        </p:spPr>
        <p:txBody>
          <a:bodyPr anchor="b"/>
          <a:lstStyle>
            <a:lvl1pPr>
              <a:defRPr sz="6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Book Title</a:t>
            </a:r>
          </a:p>
        </p:txBody>
      </p:sp>
      <p:sp>
        <p:nvSpPr>
          <p:cNvPr id="3" name="Edition"/>
          <p:cNvSpPr>
            <a:spLocks noGrp="1"/>
          </p:cNvSpPr>
          <p:nvPr>
            <p:ph sz="quarter" idx="21" hasCustomPrompt="1"/>
          </p:nvPr>
        </p:nvSpPr>
        <p:spPr>
          <a:xfrm>
            <a:off x="152400" y="1828800"/>
            <a:ext cx="88392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00" b="1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3pPr>
            <a:lvl4pPr marL="13716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4pPr>
            <a:lvl5pPr marL="18288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/>
              <a:t>Third Edition</a:t>
            </a:r>
          </a:p>
        </p:txBody>
      </p:sp>
      <p:sp>
        <p:nvSpPr>
          <p:cNvPr id="5" name="Author"/>
          <p:cNvSpPr>
            <a:spLocks noGrp="1"/>
          </p:cNvSpPr>
          <p:nvPr>
            <p:ph sz="quarter" idx="22" hasCustomPrompt="1"/>
          </p:nvPr>
        </p:nvSpPr>
        <p:spPr>
          <a:xfrm>
            <a:off x="152400" y="2363724"/>
            <a:ext cx="88392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David Klein</a:t>
            </a:r>
          </a:p>
        </p:txBody>
      </p:sp>
      <p:sp>
        <p:nvSpPr>
          <p:cNvPr id="29" name="CN"/>
          <p:cNvSpPr>
            <a:spLocks noGrp="1"/>
          </p:cNvSpPr>
          <p:nvPr>
            <p:ph sz="quarter" idx="19" hasCustomPrompt="1"/>
          </p:nvPr>
        </p:nvSpPr>
        <p:spPr>
          <a:xfrm>
            <a:off x="152400" y="37338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31" name="CT"/>
          <p:cNvSpPr>
            <a:spLocks noGrp="1"/>
          </p:cNvSpPr>
          <p:nvPr>
            <p:ph sz="quarter" idx="20" hasCustomPrompt="1"/>
          </p:nvPr>
        </p:nvSpPr>
        <p:spPr>
          <a:xfrm>
            <a:off x="152400" y="4419600"/>
            <a:ext cx="8839200" cy="228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</p:spTree>
    <p:extLst>
      <p:ext uri="{BB962C8B-B14F-4D97-AF65-F5344CB8AC3E}">
        <p14:creationId xmlns:p14="http://schemas.microsoft.com/office/powerpoint/2010/main" val="82637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282575">
              <a:buClr>
                <a:schemeClr val="accent2"/>
              </a:buClr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803275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with No Numbers and One-column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 </a:t>
            </a:r>
          </a:p>
          <a:p>
            <a:pPr lvl="0"/>
            <a:r>
              <a:rPr lang="en-US" dirty="0"/>
              <a:t>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marL="803275" marR="0" lvl="2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Special Feature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F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 numCol="2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Two-Column and Double-numbered</a:t>
            </a:r>
          </a:p>
          <a:p>
            <a:pPr lvl="0"/>
            <a:r>
              <a:rPr lang="en-US" dirty="0"/>
              <a:t>1.2	It is Two-column 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1.6	Outline Items Usually Have No Ending Punctuation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1.7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1.8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1.10	Another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78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F2 (2 text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1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4038600" cy="4419600"/>
          </a:xfrm>
          <a:prstGeom prst="rect">
            <a:avLst/>
          </a:prstGeom>
        </p:spPr>
        <p:txBody>
          <a:bodyPr numCol="1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Two-Column (2 Boxes) and Double-numbered</a:t>
            </a:r>
          </a:p>
          <a:p>
            <a:pPr lvl="0"/>
            <a:r>
              <a:rPr lang="en-US" dirty="0"/>
              <a:t>1.2	It is Two-column 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</p:txBody>
      </p:sp>
      <p:sp>
        <p:nvSpPr>
          <p:cNvPr id="7" name="COBNL2"/>
          <p:cNvSpPr>
            <a:spLocks noGrp="1"/>
          </p:cNvSpPr>
          <p:nvPr>
            <p:ph sz="quarter" idx="15" hasCustomPrompt="1"/>
          </p:nvPr>
        </p:nvSpPr>
        <p:spPr>
          <a:xfrm>
            <a:off x="4767262" y="1752600"/>
            <a:ext cx="4038600" cy="4419600"/>
          </a:xfrm>
          <a:prstGeom prst="rect">
            <a:avLst/>
          </a:prstGeom>
        </p:spPr>
        <p:txBody>
          <a:bodyPr numCol="1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1.6	Outline Items Usually Have No Ending Punctuation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1.7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1.8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1.9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1.10	Another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60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B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520700" indent="-508000">
              <a:spcBef>
                <a:spcPts val="2000"/>
              </a:spcBef>
              <a:buNone/>
              <a:tabLst/>
              <a:defRPr sz="2800" b="0" i="0" baseline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635000" marR="0" indent="-395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 sz="2800" b="0" i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with No Numbers</a:t>
            </a:r>
          </a:p>
          <a:p>
            <a:pPr lvl="1"/>
            <a:r>
              <a:rPr lang="en-US" dirty="0"/>
              <a:t>Learning Objective</a:t>
            </a:r>
          </a:p>
          <a:p>
            <a:pPr lvl="2"/>
            <a:r>
              <a:rPr lang="en-US" dirty="0"/>
              <a:t>Describe what racial &amp; ethnic group make up Latin America.</a:t>
            </a:r>
          </a:p>
          <a:p>
            <a:pPr lvl="2"/>
            <a:r>
              <a:rPr lang="en-US" dirty="0"/>
              <a:t>Explain Latin American agricultural systems.</a:t>
            </a:r>
          </a:p>
          <a:p>
            <a:pPr lvl="2"/>
            <a:r>
              <a:rPr lang="en-US" dirty="0"/>
              <a:t>Critically evaluate models of biodiversity conservation in the Latin American context.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LON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Explain the time value of money and why it is so important in the field of finance.</a:t>
            </a:r>
          </a:p>
          <a:p>
            <a:pPr lvl="0"/>
            <a:r>
              <a:rPr lang="en-US" dirty="0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 dirty="0"/>
              <a:t>Explain the concept of present value, how it relates to future value, and is used to make business decisions.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/>
          <a:lstStyle/>
          <a:p>
            <a:fld id="{957104EA-F2AF-1046-9253-EE8D978719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21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2608" indent="-292608">
              <a:buClr>
                <a:schemeClr val="accent2"/>
              </a:buClr>
              <a:buFont typeface="Arial" charset="0"/>
              <a:buChar char="•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Explain the time value of money and why it is so important in the field of finance.</a:t>
            </a:r>
          </a:p>
          <a:p>
            <a:pPr lvl="0"/>
            <a:r>
              <a:rPr lang="en-US" dirty="0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 dirty="0"/>
              <a:t>Explain the concept of present value, how it relates to future value, and is used to make business decisions.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18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Check Question (1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 Periodicity Assumption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280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4672" indent="-448056">
              <a:spcBef>
                <a:spcPts val="1000"/>
              </a:spcBef>
              <a:buClr>
                <a:schemeClr val="accent2"/>
              </a:buClr>
              <a:buFont typeface="+mj-lt"/>
              <a:buAutoNum type="alphaLcPeriod"/>
              <a:defRPr sz="280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3pPr>
            <a:lvl4pPr marL="13716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4pPr>
            <a:lvl5pPr marL="18288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5pPr>
          </a:lstStyle>
          <a:p>
            <a:pPr lvl="0"/>
            <a:r>
              <a:rPr lang="en-US" dirty="0"/>
              <a:t>Which one of these statements about the accrual basis of accounting is false?</a:t>
            </a:r>
          </a:p>
          <a:p>
            <a:pPr lvl="1"/>
            <a:r>
              <a:rPr lang="en-US" dirty="0"/>
              <a:t>Companies record events that change their financial statements in the period in which event occur, even if cash was not exchanged.</a:t>
            </a:r>
          </a:p>
          <a:p>
            <a:pPr lvl="1"/>
            <a:r>
              <a:rPr lang="en-US" dirty="0"/>
              <a:t>Companies recognize revenue in the period in which the performance obligation is satisfied.</a:t>
            </a:r>
          </a:p>
          <a:p>
            <a:pPr lvl="1"/>
            <a:r>
              <a:rPr lang="en-US" dirty="0"/>
              <a:t>This basis is accord with generally accepted accounting principles.</a:t>
            </a:r>
          </a:p>
        </p:txBody>
      </p:sp>
    </p:spTree>
    <p:extLst>
      <p:ext uri="{BB962C8B-B14F-4D97-AF65-F5344CB8AC3E}">
        <p14:creationId xmlns:p14="http://schemas.microsoft.com/office/powerpoint/2010/main" val="812438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Check Question (2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1.1 Periodicity Assumption</a:t>
            </a:r>
          </a:p>
        </p:txBody>
      </p:sp>
      <p:sp>
        <p:nvSpPr>
          <p:cNvPr id="12" name="Question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tabLst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None/>
              <a:tabLst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349250" indent="-336550">
              <a:buClr>
                <a:schemeClr val="accent1"/>
              </a:buClr>
              <a:buFont typeface="Wingdings" charset="2"/>
              <a:buChar char="ü"/>
              <a:tabLst>
                <a:tab pos="796925" algn="l"/>
              </a:tabLst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Which one of these statements about the accrual basis of accounting is false?</a:t>
            </a:r>
          </a:p>
          <a:p>
            <a:pPr lvl="1"/>
            <a:r>
              <a:rPr lang="en-US" dirty="0"/>
              <a:t>a.  Companies record events that change their financial statements in the period in which event occur, even if cash was not exchanged.</a:t>
            </a:r>
          </a:p>
          <a:p>
            <a:pPr lvl="2"/>
            <a:r>
              <a:rPr lang="en-US" dirty="0"/>
              <a:t>b.  Companies recognize revenue in the period in which 	the performance obligation is satisfied.</a:t>
            </a:r>
          </a:p>
          <a:p>
            <a:pPr lvl="1"/>
            <a:r>
              <a:rPr lang="en-US" dirty="0"/>
              <a:t>c.  This basis is accord with generally accepted accounting principles.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93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90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107DC3-1D90-419E-B11C-A853993F33F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3810000"/>
            <a:ext cx="85344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06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Form of communication using sounds and symbols combined according to specified rules</a:t>
            </a:r>
          </a:p>
        </p:txBody>
      </p:sp>
      <p:sp>
        <p:nvSpPr>
          <p:cNvPr id="9" name="Media LInk"/>
          <p:cNvSpPr>
            <a:spLocks noGrp="1"/>
          </p:cNvSpPr>
          <p:nvPr>
            <p:ph sz="quarter" idx="16" hasCustomPrompt="1"/>
          </p:nvPr>
        </p:nvSpPr>
        <p:spPr>
          <a:xfrm>
            <a:off x="304800" y="58674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Media link placeholder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N"/>
          <p:cNvSpPr>
            <a:spLocks noGrp="1"/>
          </p:cNvSpPr>
          <p:nvPr>
            <p:ph sz="quarter" idx="19" hasCustomPrompt="1"/>
          </p:nvPr>
        </p:nvSpPr>
        <p:spPr>
          <a:xfrm>
            <a:off x="152400" y="2286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14" name="CT"/>
          <p:cNvSpPr>
            <a:spLocks noGrp="1"/>
          </p:cNvSpPr>
          <p:nvPr>
            <p:ph sz="quarter" idx="20" hasCustomPrompt="1"/>
          </p:nvPr>
        </p:nvSpPr>
        <p:spPr>
          <a:xfrm>
            <a:off x="152400" y="838200"/>
            <a:ext cx="8839200" cy="2209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152400" y="3505200"/>
            <a:ext cx="8839200" cy="1447800"/>
          </a:xfrm>
          <a:prstGeom prst="rect">
            <a:avLst/>
          </a:prstGeom>
        </p:spPr>
        <p:txBody>
          <a:bodyPr anchor="b"/>
          <a:lstStyle>
            <a:lvl1pPr>
              <a:defRPr sz="6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Book Title</a:t>
            </a:r>
          </a:p>
        </p:txBody>
      </p:sp>
      <p:sp>
        <p:nvSpPr>
          <p:cNvPr id="15" name="Edition"/>
          <p:cNvSpPr>
            <a:spLocks noGrp="1"/>
          </p:cNvSpPr>
          <p:nvPr>
            <p:ph sz="quarter" idx="17" hasCustomPrompt="1"/>
          </p:nvPr>
        </p:nvSpPr>
        <p:spPr>
          <a:xfrm>
            <a:off x="152400" y="5029200"/>
            <a:ext cx="88392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00" b="1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Third Edition</a:t>
            </a:r>
          </a:p>
        </p:txBody>
      </p:sp>
      <p:sp>
        <p:nvSpPr>
          <p:cNvPr id="16" name="Author"/>
          <p:cNvSpPr>
            <a:spLocks noGrp="1"/>
          </p:cNvSpPr>
          <p:nvPr>
            <p:ph sz="quarter" idx="18" hasCustomPrompt="1"/>
          </p:nvPr>
        </p:nvSpPr>
        <p:spPr>
          <a:xfrm>
            <a:off x="152400" y="60960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 baseline="0">
                <a:solidFill>
                  <a:schemeClr val="accent2"/>
                </a:solidFill>
                <a:latin typeface="STIX" charset="0"/>
                <a:ea typeface="STIX" charset="0"/>
                <a:cs typeface="STIX" charset="0"/>
              </a:defRPr>
            </a:lvl1pPr>
          </a:lstStyle>
          <a:p>
            <a:pPr lvl="0"/>
            <a:r>
              <a:rPr lang="en-US" dirty="0"/>
              <a:t>David Klein</a:t>
            </a:r>
          </a:p>
        </p:txBody>
      </p:sp>
    </p:spTree>
    <p:extLst>
      <p:ext uri="{BB962C8B-B14F-4D97-AF65-F5344CB8AC3E}">
        <p14:creationId xmlns:p14="http://schemas.microsoft.com/office/powerpoint/2010/main" val="1064232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Anatomy and Physiology Defined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905000"/>
            <a:ext cx="8534400" cy="39624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Anatomy is the science of structure and the relationships among structures.</a:t>
            </a:r>
          </a:p>
          <a:p>
            <a:pPr lvl="0"/>
            <a:r>
              <a:rPr lang="en-US" dirty="0"/>
              <a:t>Physiology is the science of body functions, that is, how the body parts work.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71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or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"/>
          <p:cNvSpPr>
            <a:spLocks noGrp="1"/>
          </p:cNvSpPr>
          <p:nvPr>
            <p:ph sz="quarter" idx="15" hasCustomPrompt="1"/>
          </p:nvPr>
        </p:nvSpPr>
        <p:spPr>
          <a:xfrm>
            <a:off x="304800" y="5029200"/>
            <a:ext cx="8534400" cy="114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Font typeface="Arial" charset="0"/>
              <a:buNone/>
              <a:defRPr sz="2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sz="2000" dirty="0"/>
              <a:t>Figure 4.5 Figure title placeholder</a:t>
            </a:r>
          </a:p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03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765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7"/>
          </p:nvPr>
        </p:nvSpPr>
        <p:spPr>
          <a:xfrm>
            <a:off x="304800" y="2670660"/>
            <a:ext cx="8534400" cy="765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9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3429000"/>
            <a:ext cx="8534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5029200"/>
            <a:ext cx="8534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04800" y="5285652"/>
            <a:ext cx="8534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53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375848"/>
            <a:ext cx="8534400" cy="2911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91152" y="2764808"/>
            <a:ext cx="8534400" cy="394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304800" y="3298208"/>
            <a:ext cx="8534400" cy="3810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0"/>
          </p:nvPr>
        </p:nvSpPr>
        <p:spPr>
          <a:xfrm>
            <a:off x="304800" y="3831608"/>
            <a:ext cx="8534400" cy="3810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1"/>
          </p:nvPr>
        </p:nvSpPr>
        <p:spPr>
          <a:xfrm>
            <a:off x="304800" y="43650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2"/>
          </p:nvPr>
        </p:nvSpPr>
        <p:spPr>
          <a:xfrm>
            <a:off x="304800" y="48222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cap="none"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/>
          </p:nvPr>
        </p:nvSpPr>
        <p:spPr>
          <a:xfrm>
            <a:off x="304800" y="52794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4"/>
          </p:nvPr>
        </p:nvSpPr>
        <p:spPr>
          <a:xfrm>
            <a:off x="381000" y="5660408"/>
            <a:ext cx="8458200" cy="2286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533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4114800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1752600"/>
            <a:ext cx="4114800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60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4114800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1752600"/>
            <a:ext cx="4114800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2286000" y="4724400"/>
            <a:ext cx="4572000" cy="1489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98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534400" cy="38099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472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04800" y="5791200"/>
            <a:ext cx="8534400" cy="457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6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Form of communication using sounds and symbols combined according to specified rules</a:t>
            </a:r>
          </a:p>
        </p:txBody>
      </p:sp>
      <p:sp>
        <p:nvSpPr>
          <p:cNvPr id="9" name="Media LInk"/>
          <p:cNvSpPr>
            <a:spLocks noGrp="1"/>
          </p:cNvSpPr>
          <p:nvPr>
            <p:ph sz="quarter" idx="16" hasCustomPrompt="1"/>
          </p:nvPr>
        </p:nvSpPr>
        <p:spPr>
          <a:xfrm>
            <a:off x="304800" y="58674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Media link placeholder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75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534400" cy="38099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472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04800" y="5791200"/>
            <a:ext cx="8534400" cy="457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5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BBL"/>
          <p:cNvSpPr>
            <a:spLocks noGrp="1"/>
          </p:cNvSpPr>
          <p:nvPr>
            <p:ph sz="quarter" idx="10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5275" indent="-295275">
              <a:buClr>
                <a:schemeClr val="accent2"/>
              </a:buClr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One-Column</a:t>
            </a:r>
          </a:p>
          <a:p>
            <a:pPr lvl="0"/>
            <a:r>
              <a:rPr lang="en-US" dirty="0"/>
              <a:t>It Is One-Column Only</a:t>
            </a:r>
          </a:p>
          <a:p>
            <a:pPr lvl="0"/>
            <a:r>
              <a:rPr lang="en-US" dirty="0"/>
              <a:t>This Outline Has H1 Headings Only</a:t>
            </a:r>
          </a:p>
          <a:p>
            <a:pPr lvl="0"/>
            <a:r>
              <a:rPr lang="en-US" dirty="0"/>
              <a:t>The Headings Are in Title Case, Matching the </a:t>
            </a:r>
            <a:r>
              <a:rPr lang="en-US" dirty="0" err="1"/>
              <a:t>eText</a:t>
            </a:r>
            <a:r>
              <a:rPr lang="en-US" dirty="0"/>
              <a:t>; This Can Vary by Title</a:t>
            </a:r>
          </a:p>
          <a:p>
            <a:pPr lvl="0"/>
            <a:r>
              <a:rPr lang="en-US" dirty="0"/>
              <a:t>This List Is Bulleted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36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 Slide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61253"/>
            <a:ext cx="8534400" cy="3206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52772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8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BL 2-co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 numCol="2" spcCol="548640"/>
          <a:lstStyle>
            <a:lvl1pPr marL="292608" marR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Two-Column</a:t>
            </a:r>
          </a:p>
          <a:p>
            <a:pPr lvl="0"/>
            <a:r>
              <a:rPr lang="en-US" dirty="0"/>
              <a:t>This Outline Has No Sub-lists</a:t>
            </a:r>
          </a:p>
          <a:p>
            <a:pPr lvl="0"/>
            <a:r>
              <a:rPr lang="en-US" dirty="0"/>
              <a:t>This List Is Bulleted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  <a:p>
            <a:pPr lvl="0"/>
            <a:r>
              <a:rPr lang="en-US" dirty="0"/>
              <a:t>This is Another Heading</a:t>
            </a:r>
          </a:p>
          <a:p>
            <a:pPr lvl="0"/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0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C1 (sing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One-Column</a:t>
            </a:r>
          </a:p>
          <a:p>
            <a:pPr lvl="0"/>
            <a:r>
              <a:rPr lang="en-US" dirty="0"/>
              <a:t>It Is One-Column Only</a:t>
            </a:r>
          </a:p>
          <a:p>
            <a:pPr lvl="0"/>
            <a:r>
              <a:rPr lang="en-US" dirty="0"/>
              <a:t>This Outline Has H1 Headings Only</a:t>
            </a:r>
          </a:p>
          <a:p>
            <a:pPr lvl="0"/>
            <a:r>
              <a:rPr lang="en-US" dirty="0"/>
              <a:t>The Headings Are in Title Case, Matching the </a:t>
            </a:r>
            <a:r>
              <a:rPr lang="en-US" dirty="0" err="1"/>
              <a:t>eText</a:t>
            </a:r>
            <a:r>
              <a:rPr lang="en-US" dirty="0"/>
              <a:t>; This Can Vary by Title</a:t>
            </a:r>
          </a:p>
          <a:p>
            <a:pPr lvl="0"/>
            <a:r>
              <a:rPr lang="en-US" dirty="0"/>
              <a:t>This List Is Numbered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2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C2 (doub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803275" indent="-803275"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One-Column and Double-numbered</a:t>
            </a:r>
          </a:p>
          <a:p>
            <a:pPr lvl="0"/>
            <a:r>
              <a:rPr lang="en-US" dirty="0"/>
              <a:t>1.2	It is One-column Only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10.6	Outline Items Usually Have No Ending Punctuation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57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BB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2608" marR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621792" marR="0" indent="-32004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1-Column </a:t>
            </a:r>
          </a:p>
          <a:p>
            <a:pPr lvl="1"/>
            <a:r>
              <a:rPr lang="en-US" dirty="0"/>
              <a:t>It Has H2s</a:t>
            </a:r>
          </a:p>
          <a:p>
            <a:pPr lvl="0"/>
            <a:r>
              <a:rPr lang="en-US" dirty="0"/>
              <a:t>It Is One-column Only</a:t>
            </a:r>
          </a:p>
          <a:p>
            <a:pPr lvl="1"/>
            <a:r>
              <a:rPr lang="en-US" dirty="0"/>
              <a:t>It Will Probably Not Have Art</a:t>
            </a:r>
          </a:p>
          <a:p>
            <a:pPr lvl="0"/>
            <a:r>
              <a:rPr lang="en-US" dirty="0"/>
              <a:t>This Is a Bulleted List</a:t>
            </a:r>
          </a:p>
          <a:p>
            <a:pPr lvl="1"/>
            <a:r>
              <a:rPr lang="en-US" dirty="0"/>
              <a:t>Make Sure That Any Links Included Here, for Any Reason, Have Descriptive Hyperlinks</a:t>
            </a:r>
          </a:p>
          <a:p>
            <a:pPr lvl="0"/>
            <a:r>
              <a:rPr lang="en-US" dirty="0"/>
              <a:t>Outline Items Usually Have No Ending Punctuation</a:t>
            </a:r>
          </a:p>
          <a:p>
            <a:pPr lvl="1"/>
            <a:r>
              <a:rPr lang="en-US" dirty="0"/>
              <a:t>There is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0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1 (sing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465138" indent="-465138">
              <a:buClr>
                <a:schemeClr val="accent2"/>
              </a:buClr>
              <a:buFont typeface="+mj-lt"/>
              <a:buAutoNum type="arabicPeriod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282575">
              <a:buClr>
                <a:schemeClr val="accent2"/>
              </a:buClr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803275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for One-Column and single number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 </a:t>
            </a:r>
          </a:p>
          <a:p>
            <a:pPr lvl="0"/>
            <a:r>
              <a:rPr lang="en-US" dirty="0"/>
              <a:t>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marL="803275" marR="0" lvl="2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Special Feature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3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2 (doub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343400"/>
          </a:xfrm>
          <a:prstGeom prst="rect">
            <a:avLst/>
          </a:prstGeom>
        </p:spPr>
        <p:txBody>
          <a:bodyPr/>
          <a:lstStyle>
            <a:lvl1pPr marL="803275" indent="-803275"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1143000" indent="-292608">
              <a:buClr>
                <a:schemeClr val="accent2"/>
              </a:buClr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marR="0" indent="-29260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1.1	This Is a Sample Outline for One-Column and Double-numbered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</a:t>
            </a:r>
          </a:p>
          <a:p>
            <a:pPr lvl="0"/>
            <a:r>
              <a:rPr lang="en-US" dirty="0"/>
              <a:t>10.2	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lvl="2"/>
            <a:r>
              <a:rPr lang="en-US" dirty="0"/>
              <a:t>Special Feature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0480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8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1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8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42" r:id="rId2"/>
    <p:sldLayoutId id="2147483956" r:id="rId3"/>
    <p:sldLayoutId id="2147483955" r:id="rId4"/>
    <p:sldLayoutId id="2147483957" r:id="rId5"/>
    <p:sldLayoutId id="2147483959" r:id="rId6"/>
    <p:sldLayoutId id="2147483958" r:id="rId7"/>
    <p:sldLayoutId id="2147483960" r:id="rId8"/>
    <p:sldLayoutId id="2147483961" r:id="rId9"/>
    <p:sldLayoutId id="2147483962" r:id="rId10"/>
    <p:sldLayoutId id="214748396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64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2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9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2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2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91" r:id="rId3"/>
    <p:sldLayoutId id="2147483997" r:id="rId4"/>
    <p:sldLayoutId id="2147483974" r:id="rId5"/>
    <p:sldLayoutId id="2147483975" r:id="rId6"/>
    <p:sldLayoutId id="2147484000" r:id="rId7"/>
    <p:sldLayoutId id="2147484001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74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7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0" i="0" kern="1200">
          <a:solidFill>
            <a:schemeClr val="tx1"/>
          </a:solidFill>
          <a:latin typeface="STIX" charset="0"/>
          <a:ea typeface="STIX" charset="0"/>
          <a:cs typeface="STIX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wmf"/><Relationship Id="rId7" Type="http://schemas.openxmlformats.org/officeDocument/2006/relationships/image" Target="../media/image14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8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4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48.wmf"/><Relationship Id="rId7" Type="http://schemas.openxmlformats.org/officeDocument/2006/relationships/image" Target="../media/image50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5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2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D7B39C-BF00-4F13-B06E-082B0BDAE18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dirty="0"/>
              <a:t>Statistics Session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7E4D3-8A97-4719-BC9B-B3AFE350932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5423" y="685800"/>
            <a:ext cx="8839200" cy="2286000"/>
          </a:xfrm>
        </p:spPr>
        <p:txBody>
          <a:bodyPr/>
          <a:lstStyle/>
          <a:p>
            <a:r>
              <a:rPr lang="en-US" sz="3200" b="1" dirty="0"/>
              <a:t>(Simple) Linear Regression</a:t>
            </a:r>
          </a:p>
          <a:p>
            <a:r>
              <a:rPr lang="en-US" sz="3200" b="1" dirty="0"/>
              <a:t>Scatter Diagrams (Plots) </a:t>
            </a:r>
          </a:p>
          <a:p>
            <a:r>
              <a:rPr lang="en-US" sz="3200" b="1" dirty="0"/>
              <a:t>Correlation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5E8E772-A5C1-CC4B-8415-2CFD3BA5F8BA}"/>
              </a:ext>
            </a:extLst>
          </p:cNvPr>
          <p:cNvSpPr txBox="1">
            <a:spLocks/>
          </p:cNvSpPr>
          <p:nvPr/>
        </p:nvSpPr>
        <p:spPr>
          <a:xfrm>
            <a:off x="152400" y="3730447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accent2"/>
                </a:solidFill>
                <a:latin typeface="STIX" charset="0"/>
                <a:ea typeface="STIX" charset="0"/>
                <a:cs typeface="STIX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</a:rPr>
              <a:t>Ezra Halleck, City Tech (CUNY), Spring 2023</a:t>
            </a:r>
          </a:p>
        </p:txBody>
      </p:sp>
    </p:spTree>
    <p:extLst>
      <p:ext uri="{BB962C8B-B14F-4D97-AF65-F5344CB8AC3E}">
        <p14:creationId xmlns:p14="http://schemas.microsoft.com/office/powerpoint/2010/main" val="1287205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0" y="492786"/>
            <a:ext cx="8534400" cy="693729"/>
          </a:xfrm>
        </p:spPr>
        <p:txBody>
          <a:bodyPr>
            <a:noAutofit/>
          </a:bodyPr>
          <a:lstStyle/>
          <a:p>
            <a:r>
              <a:rPr lang="en-US" dirty="0"/>
              <a:t>Figure 13.6 Best fit line</a:t>
            </a:r>
            <a:endParaRPr lang="en-IN" dirty="0"/>
          </a:p>
        </p:txBody>
      </p:sp>
      <p:pic>
        <p:nvPicPr>
          <p:cNvPr id="9" name="Content Placeholder 8" descr="A graph plots the regression line and random errors. The graph is plotted for food expenditure versus income. Food expenditure ranges from 6 to 24 versus, income ranging from 20 to 100.  there are 7 points marked on graph. A single line passes close to the points. The vertical distance from the point to the line represents e. 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5" y="2366470"/>
            <a:ext cx="7233829" cy="365187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CC9E32-581D-1E45-9B90-46E04C7D63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96870" y="1024220"/>
            <a:ext cx="8534400" cy="134225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Below is the best fit line.</a:t>
            </a:r>
          </a:p>
          <a:p>
            <a:pPr marL="0" indent="0">
              <a:buNone/>
            </a:pPr>
            <a:r>
              <a:rPr lang="en-US" sz="2800" dirty="0"/>
              <a:t>Notice that it does not pass through any of the points (although in general it could).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5007188-6BCF-BF45-91E1-FCF21BEB23BE}"/>
              </a:ext>
            </a:extLst>
          </p:cNvPr>
          <p:cNvSpPr txBox="1">
            <a:spLocks/>
          </p:cNvSpPr>
          <p:nvPr/>
        </p:nvSpPr>
        <p:spPr>
          <a:xfrm>
            <a:off x="397775" y="5880770"/>
            <a:ext cx="8534400" cy="88761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000" b="0" i="0" kern="120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lphaLcPeriod"/>
              <a:tabLst/>
              <a:defRPr sz="2800" b="0" i="0" kern="120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The standard criterion to choose a line is to choose the one that minimizes the sum of the squares of the errors </a:t>
            </a:r>
            <a:r>
              <a:rPr lang="en-US" sz="2800" i="1" dirty="0"/>
              <a:t>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918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Sum of Squares (SSE)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46208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solidFill>
                  <a:schemeClr val="accent2"/>
                </a:solidFill>
              </a:rPr>
              <a:t>error sum of squares</a:t>
            </a:r>
            <a:r>
              <a:rPr lang="en-US" dirty="0"/>
              <a:t>, denoted SSE, is</a:t>
            </a:r>
            <a:endParaRPr lang="en-IN" dirty="0"/>
          </a:p>
        </p:txBody>
      </p:sp>
      <p:graphicFrame>
        <p:nvGraphicFramePr>
          <p:cNvPr id="9" name="Content Placeholder 8" descr="s s e = sum of e squared = sum of (y minus y hat) squared.&#10;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373317704"/>
              </p:ext>
            </p:extLst>
          </p:nvPr>
        </p:nvGraphicFramePr>
        <p:xfrm>
          <a:off x="2717800" y="2525712"/>
          <a:ext cx="3708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08360" imgH="571320" progId="Equation.DSMT4">
                  <p:embed/>
                </p:oleObj>
              </mc:Choice>
              <mc:Fallback>
                <p:oleObj name="Equation" r:id="rId2" imgW="370836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17800" y="2525712"/>
                        <a:ext cx="37084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304800" y="3429000"/>
            <a:ext cx="8534400" cy="166969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</a:rPr>
              <a:t>The values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</a:rPr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</a:rPr>
              <a:t> that give the minimum SSE are called the 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least square estimates</a:t>
            </a:r>
            <a:r>
              <a:rPr lang="en-US" dirty="0">
                <a:latin typeface="Times New Roman" panose="02020603050405020304" pitchFamily="18" charset="0"/>
              </a:rPr>
              <a:t> of </a:t>
            </a:r>
            <a:r>
              <a:rPr lang="en-US" b="1" i="1" dirty="0">
                <a:latin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</a:rPr>
              <a:t> and </a:t>
            </a:r>
            <a:r>
              <a:rPr lang="en-US" b="1" i="1" dirty="0">
                <a:latin typeface="Times New Roman" panose="02020603050405020304" pitchFamily="18" charset="0"/>
              </a:rPr>
              <a:t>B.</a:t>
            </a:r>
          </a:p>
          <a:p>
            <a:r>
              <a:rPr lang="en-US" dirty="0">
                <a:latin typeface="Times New Roman" panose="02020603050405020304" pitchFamily="18" charset="0"/>
              </a:rPr>
              <a:t>The regression line obtained with these estimates is called the 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least squares line</a:t>
            </a:r>
            <a:r>
              <a:rPr lang="en-US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880" y="507599"/>
            <a:ext cx="8534400" cy="838199"/>
          </a:xfrm>
        </p:spPr>
        <p:txBody>
          <a:bodyPr/>
          <a:lstStyle/>
          <a:p>
            <a:r>
              <a:rPr lang="en-US" dirty="0"/>
              <a:t>The Least Squares Line </a:t>
            </a:r>
            <a:r>
              <a:rPr lang="en-US" sz="2400" dirty="0"/>
              <a:t>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43215" y="1227359"/>
            <a:ext cx="5329730" cy="525380"/>
          </a:xfrm>
        </p:spPr>
        <p:txBody>
          <a:bodyPr/>
          <a:lstStyle/>
          <a:p>
            <a:r>
              <a:rPr lang="en-US" dirty="0"/>
              <a:t>For the least squares regression line</a:t>
            </a:r>
          </a:p>
        </p:txBody>
      </p:sp>
      <p:graphicFrame>
        <p:nvGraphicFramePr>
          <p:cNvPr id="19" name="Content Placeholder 18" descr="y hat = a + b x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913386806"/>
              </p:ext>
            </p:extLst>
          </p:nvPr>
        </p:nvGraphicFramePr>
        <p:xfrm>
          <a:off x="5596252" y="1314242"/>
          <a:ext cx="1574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640" imgH="419040" progId="Equation.DSMT4">
                  <p:embed/>
                </p:oleObj>
              </mc:Choice>
              <mc:Fallback>
                <p:oleObj name="Equation" r:id="rId2" imgW="15746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6252" y="1314242"/>
                        <a:ext cx="1574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Content Placeholder 20" descr="b = start fraction s s sub x y over s s sub x x end fraction and a = y hat minus b x bar. 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945125399"/>
              </p:ext>
            </p:extLst>
          </p:nvPr>
        </p:nvGraphicFramePr>
        <p:xfrm>
          <a:off x="2674625" y="1909536"/>
          <a:ext cx="3682381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279680" imgH="977760" progId="Equation.DSMT4">
                  <p:embed/>
                </p:oleObj>
              </mc:Choice>
              <mc:Fallback>
                <p:oleObj name="Equation" r:id="rId4" imgW="4279680" imgH="97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625" y="1909536"/>
                        <a:ext cx="3682381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343215" y="2561516"/>
            <a:ext cx="1079610" cy="458984"/>
          </a:xfrm>
        </p:spPr>
        <p:txBody>
          <a:bodyPr/>
          <a:lstStyle/>
          <a:p>
            <a:r>
              <a:rPr lang="en-US" dirty="0"/>
              <a:t>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18"/>
              </p:nvPr>
            </p:nvSpPr>
            <p:spPr>
              <a:xfrm>
                <a:off x="349920" y="3559689"/>
                <a:ext cx="8534400" cy="2063264"/>
              </a:xfrm>
            </p:spPr>
            <p:txBody>
              <a:bodyPr/>
              <a:lstStyle/>
              <a:p>
                <a:r>
                  <a:rPr lang="en-US" dirty="0"/>
                  <a:t>SS stands for “sum of squares.” </a:t>
                </a:r>
              </a:p>
              <a:p>
                <a:r>
                  <a:rPr lang="en-US" dirty="0"/>
                  <a:t>Note however that there is no square for </a:t>
                </a:r>
                <a:r>
                  <a:rPr lang="en-US" dirty="0" err="1"/>
                  <a:t>SSxy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 formula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associated with the fact that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always</a:t>
                </a:r>
                <a:r>
                  <a:rPr lang="en-US" dirty="0"/>
                  <a:t> lies on the regression line.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8"/>
              </p:nvPr>
            </p:nvSpPr>
            <p:spPr>
              <a:xfrm>
                <a:off x="349920" y="3559689"/>
                <a:ext cx="8534400" cy="2063264"/>
              </a:xfrm>
              <a:blipFill>
                <a:blip r:embed="rId6"/>
                <a:stretch>
                  <a:fillRect l="-1486" t="-4908" r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72CFB8-29AB-7E41-BC2C-9818045CDA7B}"/>
                  </a:ext>
                </a:extLst>
              </p:cNvPr>
              <p:cNvSpPr txBox="1"/>
              <p:nvPr/>
            </p:nvSpPr>
            <p:spPr>
              <a:xfrm>
                <a:off x="701355" y="2927105"/>
                <a:ext cx="7393627" cy="557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e>
                    </m:nary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72CFB8-29AB-7E41-BC2C-9818045CD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55" y="2927105"/>
                <a:ext cx="7393627" cy="557204"/>
              </a:xfrm>
              <a:prstGeom prst="rect">
                <a:avLst/>
              </a:prstGeom>
              <a:blipFill>
                <a:blip r:embed="rId8"/>
                <a:stretch>
                  <a:fillRect l="-515" t="-117778" b="-17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06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880" y="507599"/>
            <a:ext cx="8534400" cy="838199"/>
          </a:xfrm>
        </p:spPr>
        <p:txBody>
          <a:bodyPr/>
          <a:lstStyle/>
          <a:p>
            <a:r>
              <a:rPr lang="en-US" dirty="0"/>
              <a:t>The Least Squares Line </a:t>
            </a:r>
            <a:r>
              <a:rPr lang="en-US" sz="2400" dirty="0"/>
              <a:t>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43215" y="1227359"/>
            <a:ext cx="5329730" cy="525380"/>
          </a:xfrm>
        </p:spPr>
        <p:txBody>
          <a:bodyPr/>
          <a:lstStyle/>
          <a:p>
            <a:r>
              <a:rPr lang="en-US" dirty="0"/>
              <a:t>For the least squares regression line</a:t>
            </a:r>
          </a:p>
        </p:txBody>
      </p:sp>
      <p:graphicFrame>
        <p:nvGraphicFramePr>
          <p:cNvPr id="19" name="Content Placeholder 18" descr="y hat = a + b x"/>
          <p:cNvGraphicFramePr>
            <a:graphicFrameLocks noGrp="1" noChangeAspect="1"/>
          </p:cNvGraphicFramePr>
          <p:nvPr>
            <p:ph sz="quarter" idx="16"/>
          </p:nvPr>
        </p:nvGraphicFramePr>
        <p:xfrm>
          <a:off x="5596252" y="1314242"/>
          <a:ext cx="1574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640" imgH="419040" progId="Equation.DSMT4">
                  <p:embed/>
                </p:oleObj>
              </mc:Choice>
              <mc:Fallback>
                <p:oleObj name="Equation" r:id="rId2" imgW="1574640" imgH="419040" progId="Equation.DSMT4">
                  <p:embed/>
                  <p:pic>
                    <p:nvPicPr>
                      <p:cNvPr id="19" name="Content Placeholder 18" descr="y hat = a + b x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6252" y="1314242"/>
                        <a:ext cx="1574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Content Placeholder 20" descr="b = start fraction s s sub x y over s s sub x x end fraction and a = y hat minus b x bar. "/>
          <p:cNvGraphicFramePr>
            <a:graphicFrameLocks noGrp="1" noChangeAspect="1"/>
          </p:cNvGraphicFramePr>
          <p:nvPr>
            <p:ph sz="quarter" idx="16"/>
          </p:nvPr>
        </p:nvGraphicFramePr>
        <p:xfrm>
          <a:off x="2674625" y="1909536"/>
          <a:ext cx="3682381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279680" imgH="977760" progId="Equation.DSMT4">
                  <p:embed/>
                </p:oleObj>
              </mc:Choice>
              <mc:Fallback>
                <p:oleObj name="Equation" r:id="rId4" imgW="4279680" imgH="977760" progId="Equation.DSMT4">
                  <p:embed/>
                  <p:pic>
                    <p:nvPicPr>
                      <p:cNvPr id="21" name="Content Placeholder 20" descr="b = start fraction s s sub x y over s s sub x x end fraction and a = y hat minus b x bar. 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625" y="1909536"/>
                        <a:ext cx="3682381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343215" y="2561516"/>
            <a:ext cx="1079610" cy="458984"/>
          </a:xfrm>
        </p:spPr>
        <p:txBody>
          <a:bodyPr/>
          <a:lstStyle/>
          <a:p>
            <a:r>
              <a:rPr lang="en-US" dirty="0"/>
              <a:t>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18"/>
              </p:nvPr>
            </p:nvSpPr>
            <p:spPr>
              <a:xfrm>
                <a:off x="349920" y="3559688"/>
                <a:ext cx="8623990" cy="2790713"/>
              </a:xfrm>
            </p:spPr>
            <p:txBody>
              <a:bodyPr/>
              <a:lstStyle/>
              <a:p>
                <a:r>
                  <a:rPr lang="en-US" dirty="0"/>
                  <a:t>From all those years that you studied algebra: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, so the units for slope 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latin typeface="Cambria Math" panose="02040503050406030204" pitchFamily="18" charset="0"/>
                          </a:rPr>
                          <m:t>units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latin typeface="Cambria Math" panose="02040503050406030204" pitchFamily="18" charset="0"/>
                          </a:rPr>
                          <m:t>units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units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latin typeface="Cambria Math" panose="02040503050406030204" pitchFamily="18" charset="0"/>
                          </a:rPr>
                          <m:t>units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∗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latin typeface="Cambria Math" panose="02040503050406030204" pitchFamily="18" charset="0"/>
                          </a:rPr>
                          <m:t>units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latin typeface="Cambria Math" panose="02040503050406030204" pitchFamily="18" charset="0"/>
                          </a:rPr>
                          <m:t>units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latin typeface="Cambria Math" panose="02040503050406030204" pitchFamily="18" charset="0"/>
                          </a:rPr>
                          <m:t>units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trike="sngStrik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trike="sngStrike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strike="sngStrike">
                            <a:latin typeface="Cambria Math" panose="02040503050406030204" pitchFamily="18" charset="0"/>
                          </a:rPr>
                          <m:t>units</m:t>
                        </m:r>
                        <m:r>
                          <a:rPr lang="en-US" i="1" strike="sngStrike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∗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latin typeface="Cambria Math" panose="02040503050406030204" pitchFamily="18" charset="0"/>
                          </a:rPr>
                          <m:t>units</m:t>
                        </m:r>
                      </m:num>
                      <m:den>
                        <m:r>
                          <a:rPr lang="en-US" i="1" strike="sngStrik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trike="sngStrike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strike="sngStrike">
                            <a:latin typeface="Cambria Math" panose="02040503050406030204" pitchFamily="18" charset="0"/>
                          </a:rPr>
                          <m:t>units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latin typeface="Cambria Math" panose="02040503050406030204" pitchFamily="18" charset="0"/>
                          </a:rPr>
                          <m:t>units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So, after cancelation, we see that the units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correct.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8"/>
              </p:nvPr>
            </p:nvSpPr>
            <p:spPr>
              <a:xfrm>
                <a:off x="349920" y="3559688"/>
                <a:ext cx="8623990" cy="2790713"/>
              </a:xfrm>
              <a:blipFill>
                <a:blip r:embed="rId7"/>
                <a:stretch>
                  <a:fillRect l="-1471" t="-3620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72CFB8-29AB-7E41-BC2C-9818045CDA7B}"/>
                  </a:ext>
                </a:extLst>
              </p:cNvPr>
              <p:cNvSpPr txBox="1"/>
              <p:nvPr/>
            </p:nvSpPr>
            <p:spPr>
              <a:xfrm>
                <a:off x="701355" y="2927105"/>
                <a:ext cx="7393627" cy="557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e>
                    </m:nary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72CFB8-29AB-7E41-BC2C-9818045CD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55" y="2927105"/>
                <a:ext cx="7393627" cy="557204"/>
              </a:xfrm>
              <a:prstGeom prst="rect">
                <a:avLst/>
              </a:prstGeom>
              <a:blipFill>
                <a:blip r:embed="rId8"/>
                <a:stretch>
                  <a:fillRect l="-515" t="-117778" b="-17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4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9095"/>
            <a:ext cx="8534400" cy="838199"/>
          </a:xfrm>
        </p:spPr>
        <p:txBody>
          <a:bodyPr/>
          <a:lstStyle/>
          <a:p>
            <a:r>
              <a:rPr lang="en-US" dirty="0"/>
              <a:t>Example 13-1 </a:t>
            </a:r>
            <a:r>
              <a:rPr lang="en-US" sz="2400" dirty="0"/>
              <a:t>(1 of 2)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167345" y="1116075"/>
            <a:ext cx="8976655" cy="1304707"/>
          </a:xfrm>
        </p:spPr>
        <p:txBody>
          <a:bodyPr/>
          <a:lstStyle/>
          <a:p>
            <a:r>
              <a:rPr lang="en-GB" sz="2400" dirty="0"/>
              <a:t>We will later use Excel and TI 84 to find the least squares regression line for the data on incomes and food expenditure on the 7 households.</a:t>
            </a:r>
          </a:p>
          <a:p>
            <a:r>
              <a:rPr lang="en-GB" sz="2400" dirty="0"/>
              <a:t>But in the meantime, here are the results:</a:t>
            </a: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6" name="Content Placeholder 7" descr="Table is accessible to screen readers.">
            <a:extLst>
              <a:ext uri="{FF2B5EF4-FFF2-40B4-BE49-F238E27FC236}">
                <a16:creationId xmlns:a16="http://schemas.microsoft.com/office/drawing/2014/main" id="{0A501EC7-D909-FC47-A9A0-09E9B4E13B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788582"/>
              </p:ext>
            </p:extLst>
          </p:nvPr>
        </p:nvGraphicFramePr>
        <p:xfrm>
          <a:off x="5694870" y="2090588"/>
          <a:ext cx="3281784" cy="2827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1665">
                  <a:extLst>
                    <a:ext uri="{9D8B030D-6E8A-4147-A177-3AD203B41FA5}">
                      <a16:colId xmlns:a16="http://schemas.microsoft.com/office/drawing/2014/main" val="1985110270"/>
                    </a:ext>
                  </a:extLst>
                </a:gridCol>
                <a:gridCol w="1900119">
                  <a:extLst>
                    <a:ext uri="{9D8B030D-6E8A-4147-A177-3AD203B41FA5}">
                      <a16:colId xmlns:a16="http://schemas.microsoft.com/office/drawing/2014/main" val="3923825513"/>
                    </a:ext>
                  </a:extLst>
                </a:gridCol>
              </a:tblGrid>
              <a:tr h="480990">
                <a:tc>
                  <a:txBody>
                    <a:bodyPr/>
                    <a:lstStyle/>
                    <a:p>
                      <a:pPr algn="ctr"/>
                      <a:r>
                        <a:rPr lang="en-IN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Income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 Expenditure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030116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75043093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616434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55231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814470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6213"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753515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418228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543794"/>
                  </a:ext>
                </a:extLst>
              </a:tr>
            </a:tbl>
          </a:graphicData>
        </a:graphic>
      </p:graphicFrame>
      <p:graphicFrame>
        <p:nvGraphicFramePr>
          <p:cNvPr id="7" name="Content Placeholder 11" descr="&quot;b = start fraction S S sub x y over S S sub x x end fraction = 447.5714 over 1772.8571 = 0.2525 &#10;a = y bar minus b x bar = 15.4286 minus left parenthesis 0.2525 right parenthesis times left parenthesis 55.1429 right parenthesis = 1.5050&quot;&#10;">
            <a:extLst>
              <a:ext uri="{FF2B5EF4-FFF2-40B4-BE49-F238E27FC236}">
                <a16:creationId xmlns:a16="http://schemas.microsoft.com/office/drawing/2014/main" id="{544D9512-6B82-5F4B-B3C9-F34319424E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360755"/>
              </p:ext>
            </p:extLst>
          </p:nvPr>
        </p:nvGraphicFramePr>
        <p:xfrm>
          <a:off x="286389" y="2379288"/>
          <a:ext cx="5262018" cy="1129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77040" imgH="1562040" progId="Equation.DSMT4">
                  <p:embed/>
                </p:oleObj>
              </mc:Choice>
              <mc:Fallback>
                <p:oleObj name="Equation" r:id="rId2" imgW="7277040" imgH="1562040" progId="Equation.DSMT4">
                  <p:embed/>
                  <p:pic>
                    <p:nvPicPr>
                      <p:cNvPr id="12" name="Content Placeholder 11" descr="&quot;b = start fraction S S sub x y over S S sub x x end fraction = 447.5714 over 1772.8571 = 0.2525 &#10;a = y bar minus b x bar = 15.4286 minus left parenthesis 0.2525 right parenthesis times left parenthesis 55.1429 right parenthesis = 1.5050&quot;&#10;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6389" y="2379288"/>
                        <a:ext cx="5262018" cy="1129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6BB9B1-B00E-5645-AE17-7BB9272B3B78}"/>
              </a:ext>
            </a:extLst>
          </p:cNvPr>
          <p:cNvSpPr txBox="1">
            <a:spLocks/>
          </p:cNvSpPr>
          <p:nvPr/>
        </p:nvSpPr>
        <p:spPr>
          <a:xfrm>
            <a:off x="323243" y="3543438"/>
            <a:ext cx="5520530" cy="4762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Thus, our estimated regression model is</a:t>
            </a:r>
            <a:endParaRPr lang="en-US" sz="2400" b="1" i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9" name="Content Placeholder 10" descr="y hat = 1.5050 + 0.2525 x.">
            <a:extLst>
              <a:ext uri="{FF2B5EF4-FFF2-40B4-BE49-F238E27FC236}">
                <a16:creationId xmlns:a16="http://schemas.microsoft.com/office/drawing/2014/main" id="{626A9C9E-7E19-BB40-B34A-A7FAFFB343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986354"/>
              </p:ext>
            </p:extLst>
          </p:nvPr>
        </p:nvGraphicFramePr>
        <p:xfrm>
          <a:off x="1282743" y="4002291"/>
          <a:ext cx="2378517" cy="356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97000" imgH="406080" progId="Equation.DSMT4">
                  <p:embed/>
                </p:oleObj>
              </mc:Choice>
              <mc:Fallback>
                <p:oleObj name="Equation" r:id="rId4" imgW="2997000" imgH="406080" progId="Equation.DSMT4">
                  <p:embed/>
                  <p:pic>
                    <p:nvPicPr>
                      <p:cNvPr id="11" name="Content Placeholder 10" descr="y hat = 1.5050 + 0.2525 x.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2743" y="4002291"/>
                        <a:ext cx="2378517" cy="356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207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9095"/>
            <a:ext cx="8534400" cy="838199"/>
          </a:xfrm>
        </p:spPr>
        <p:txBody>
          <a:bodyPr/>
          <a:lstStyle/>
          <a:p>
            <a:r>
              <a:rPr lang="en-US" dirty="0"/>
              <a:t>Example 13-1 </a:t>
            </a:r>
            <a:r>
              <a:rPr lang="en-US" sz="2400" dirty="0"/>
              <a:t>(2 of 2)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Content Placeholder 7" descr="Table is accessible to screen readers.">
            <a:extLst>
              <a:ext uri="{FF2B5EF4-FFF2-40B4-BE49-F238E27FC236}">
                <a16:creationId xmlns:a16="http://schemas.microsoft.com/office/drawing/2014/main" id="{0A501EC7-D909-FC47-A9A0-09E9B4E13B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779391"/>
              </p:ext>
            </p:extLst>
          </p:nvPr>
        </p:nvGraphicFramePr>
        <p:xfrm>
          <a:off x="5593681" y="601050"/>
          <a:ext cx="3281784" cy="2827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1665">
                  <a:extLst>
                    <a:ext uri="{9D8B030D-6E8A-4147-A177-3AD203B41FA5}">
                      <a16:colId xmlns:a16="http://schemas.microsoft.com/office/drawing/2014/main" val="1985110270"/>
                    </a:ext>
                  </a:extLst>
                </a:gridCol>
                <a:gridCol w="1900119">
                  <a:extLst>
                    <a:ext uri="{9D8B030D-6E8A-4147-A177-3AD203B41FA5}">
                      <a16:colId xmlns:a16="http://schemas.microsoft.com/office/drawing/2014/main" val="3923825513"/>
                    </a:ext>
                  </a:extLst>
                </a:gridCol>
              </a:tblGrid>
              <a:tr h="480990">
                <a:tc>
                  <a:txBody>
                    <a:bodyPr/>
                    <a:lstStyle/>
                    <a:p>
                      <a:pPr algn="ctr"/>
                      <a:r>
                        <a:rPr lang="en-IN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Income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 Expenditure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030116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75043093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616434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55231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814470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6213"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753515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418228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543794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6BB9B1-B00E-5645-AE17-7BB9272B3B78}"/>
              </a:ext>
            </a:extLst>
          </p:cNvPr>
          <p:cNvSpPr txBox="1">
            <a:spLocks/>
          </p:cNvSpPr>
          <p:nvPr/>
        </p:nvSpPr>
        <p:spPr>
          <a:xfrm>
            <a:off x="268535" y="1336332"/>
            <a:ext cx="5520530" cy="4762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Our estimated regression model is</a:t>
            </a:r>
            <a:endParaRPr lang="en-US" sz="2400" b="1" i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9" name="Content Placeholder 10" descr="y hat = 1.5050 + 0.2525 x.">
            <a:extLst>
              <a:ext uri="{FF2B5EF4-FFF2-40B4-BE49-F238E27FC236}">
                <a16:creationId xmlns:a16="http://schemas.microsoft.com/office/drawing/2014/main" id="{626A9C9E-7E19-BB40-B34A-A7FAFFB343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985255"/>
              </p:ext>
            </p:extLst>
          </p:nvPr>
        </p:nvGraphicFramePr>
        <p:xfrm>
          <a:off x="1004935" y="2117661"/>
          <a:ext cx="2378517" cy="356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97000" imgH="406080" progId="Equation.DSMT4">
                  <p:embed/>
                </p:oleObj>
              </mc:Choice>
              <mc:Fallback>
                <p:oleObj name="Equation" r:id="rId2" imgW="2997000" imgH="406080" progId="Equation.DSMT4">
                  <p:embed/>
                  <p:pic>
                    <p:nvPicPr>
                      <p:cNvPr id="9" name="Content Placeholder 10" descr="y hat = 1.5050 + 0.2525 x.">
                        <a:extLst>
                          <a:ext uri="{FF2B5EF4-FFF2-40B4-BE49-F238E27FC236}">
                            <a16:creationId xmlns:a16="http://schemas.microsoft.com/office/drawing/2014/main" id="{626A9C9E-7E19-BB40-B34A-A7FAFFB343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4935" y="2117661"/>
                        <a:ext cx="2378517" cy="356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BCBE29-BB46-4B47-9561-896DE55F5333}"/>
              </a:ext>
            </a:extLst>
          </p:cNvPr>
          <p:cNvSpPr txBox="1">
            <a:spLocks/>
          </p:cNvSpPr>
          <p:nvPr/>
        </p:nvSpPr>
        <p:spPr>
          <a:xfrm>
            <a:off x="0" y="3135677"/>
            <a:ext cx="8976655" cy="28401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The interpretation of the results is important:</a:t>
            </a:r>
          </a:p>
          <a:p>
            <a:pPr marL="34925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</a:rPr>
              <a:t>The slope ~1/4 means that if a household acquires  $4 additional in income, then they will likely spend ~$1 of it on food.</a:t>
            </a:r>
          </a:p>
          <a:p>
            <a:pPr marL="34925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</a:rPr>
              <a:t>The y-intercept of 1.5 refers to food expenditure with no income, but this is outside of our range and hence is </a:t>
            </a:r>
            <a:r>
              <a:rPr lang="en-US" sz="2000" b="1" dirty="0">
                <a:latin typeface="Times New Roman" panose="02020603050405020304" pitchFamily="18" charset="0"/>
              </a:rPr>
              <a:t>extrapolation</a:t>
            </a:r>
            <a:r>
              <a:rPr lang="en-US" sz="2000" dirty="0">
                <a:latin typeface="Times New Roman" panose="02020603050405020304" pitchFamily="18" charset="0"/>
              </a:rPr>
              <a:t>, which in general is discouraged.</a:t>
            </a:r>
          </a:p>
          <a:p>
            <a:pPr marL="34925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</a:rPr>
              <a:t>On the other hand, we are free to predict the food expenditure for a family with income within the range of our data, this is called </a:t>
            </a:r>
            <a:r>
              <a:rPr lang="en-US" sz="2000" b="1" dirty="0">
                <a:latin typeface="Times New Roman" panose="02020603050405020304" pitchFamily="18" charset="0"/>
              </a:rPr>
              <a:t>interpolation</a:t>
            </a:r>
            <a:r>
              <a:rPr lang="en-US" sz="2000" dirty="0">
                <a:latin typeface="Times New Roman" panose="02020603050405020304" pitchFamily="18" charset="0"/>
              </a:rPr>
              <a:t>.</a:t>
            </a:r>
          </a:p>
          <a:p>
            <a:pPr marL="34925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</a:rPr>
              <a:t>For instance, for a household with income of $5000 per month, they are likely to spend ~1.5+.25(50)=12.65 or $1,265 of it on food.</a:t>
            </a:r>
          </a:p>
        </p:txBody>
      </p:sp>
    </p:spTree>
    <p:extLst>
      <p:ext uri="{BB962C8B-B14F-4D97-AF65-F5344CB8AC3E}">
        <p14:creationId xmlns:p14="http://schemas.microsoft.com/office/powerpoint/2010/main" val="263468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54395"/>
            <a:ext cx="8534400" cy="838199"/>
          </a:xfrm>
        </p:spPr>
        <p:txBody>
          <a:bodyPr/>
          <a:lstStyle/>
          <a:p>
            <a:r>
              <a:rPr lang="en-US" dirty="0"/>
              <a:t>Error of Prediction</a:t>
            </a:r>
            <a:endParaRPr lang="en-IN" dirty="0"/>
          </a:p>
        </p:txBody>
      </p:sp>
      <p:pic>
        <p:nvPicPr>
          <p:cNvPr id="9" name="Content Placeholder 8" descr="A line Graph plots food expenditure ranging from 6 to 24 versus income ranging from 20 to 100. The line y hat = 1.5050 + 0.2525 x is an ascending line. A point is plotted at $ 1600. The point is a litle below the line. The predicted value on the line = $ 1690.75. 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" y="2821840"/>
            <a:ext cx="5978551" cy="339119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10AB2B3-B431-7645-8EC5-24AD3849F7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672" y="1163853"/>
                <a:ext cx="8976655" cy="173388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None/>
                  <a:defRPr sz="2800" b="0" i="0" kern="12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400" dirty="0"/>
                  <a:t>Note that one of our data pairs is (61,16).</a:t>
                </a:r>
              </a:p>
              <a:p>
                <a:r>
                  <a:rPr lang="en-GB" sz="2400" dirty="0"/>
                  <a:t>If we put x = 61 into our model:</a:t>
                </a:r>
              </a:p>
              <a:p>
                <a:pPr algn="ctr"/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GB" sz="2400" dirty="0"/>
                  <a:t> = 1.505+.2525*61 = 16.9075 or $1690.75.</a:t>
                </a:r>
              </a:p>
              <a:p>
                <a:r>
                  <a:rPr lang="en-GB" sz="2400" dirty="0"/>
                  <a:t>Our error is: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=16−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16.907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5=−0.9075</m:t>
                    </m:r>
                  </m:oMath>
                </a14:m>
                <a:r>
                  <a:rPr lang="en-GB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GB" sz="2400" dirty="0"/>
                  <a:t>$90.75. </a:t>
                </a:r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10AB2B3-B431-7645-8EC5-24AD3849F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2" y="1163853"/>
                <a:ext cx="8976655" cy="1733882"/>
              </a:xfrm>
              <a:prstGeom prst="rect">
                <a:avLst/>
              </a:prstGeom>
              <a:blipFill>
                <a:blip r:embed="rId3"/>
                <a:stretch>
                  <a:fillRect l="-989" t="-5072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7" descr="Table is accessible to screen readers.">
            <a:extLst>
              <a:ext uri="{FF2B5EF4-FFF2-40B4-BE49-F238E27FC236}">
                <a16:creationId xmlns:a16="http://schemas.microsoft.com/office/drawing/2014/main" id="{DCA53438-9343-6241-BF29-64BA5A1011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468437"/>
              </p:ext>
            </p:extLst>
          </p:nvPr>
        </p:nvGraphicFramePr>
        <p:xfrm>
          <a:off x="5889641" y="2975466"/>
          <a:ext cx="3281784" cy="2827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1665">
                  <a:extLst>
                    <a:ext uri="{9D8B030D-6E8A-4147-A177-3AD203B41FA5}">
                      <a16:colId xmlns:a16="http://schemas.microsoft.com/office/drawing/2014/main" val="1985110270"/>
                    </a:ext>
                  </a:extLst>
                </a:gridCol>
                <a:gridCol w="1900119">
                  <a:extLst>
                    <a:ext uri="{9D8B030D-6E8A-4147-A177-3AD203B41FA5}">
                      <a16:colId xmlns:a16="http://schemas.microsoft.com/office/drawing/2014/main" val="3923825513"/>
                    </a:ext>
                  </a:extLst>
                </a:gridCol>
              </a:tblGrid>
              <a:tr h="480990">
                <a:tc>
                  <a:txBody>
                    <a:bodyPr/>
                    <a:lstStyle/>
                    <a:p>
                      <a:pPr algn="ctr"/>
                      <a:r>
                        <a:rPr lang="en-IN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Income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 Expenditure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030116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75043093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616434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55231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814470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6213"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753515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418228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543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70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EA434-5E00-F944-9317-1DD0885E3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Solution </a:t>
            </a:r>
            <a:r>
              <a:rPr lang="en-US" sz="2000" dirty="0"/>
              <a:t>(1 of 2)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9E5B9-195D-CE48-8F1A-6FF6BF892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CA9A149-BC23-EE4F-8A4A-3C38621D06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863930"/>
              </p:ext>
            </p:extLst>
          </p:nvPr>
        </p:nvGraphicFramePr>
        <p:xfrm>
          <a:off x="473669" y="1600200"/>
          <a:ext cx="8063593" cy="3498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800600" imgH="2082800" progId="Excel.Sheet.12">
                  <p:embed/>
                </p:oleObj>
              </mc:Choice>
              <mc:Fallback>
                <p:oleObj name="Worksheet" r:id="rId2" imgW="4800600" imgH="2082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3669" y="1600200"/>
                        <a:ext cx="8063593" cy="3498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9704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EA434-5E00-F944-9317-1DD0885E3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Solution </a:t>
            </a:r>
            <a:r>
              <a:rPr lang="en-US" sz="2000" dirty="0"/>
              <a:t>(2 of 2)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9E5B9-195D-CE48-8F1A-6FF6BF892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C34C0E2-D2BA-0F41-A549-34EDC6D3B8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482433"/>
              </p:ext>
            </p:extLst>
          </p:nvPr>
        </p:nvGraphicFramePr>
        <p:xfrm>
          <a:off x="625460" y="1455730"/>
          <a:ext cx="7058235" cy="455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1970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3D59-D06C-68FB-9E8C-56DC3FA2A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51" y="455554"/>
            <a:ext cx="8534400" cy="838199"/>
          </a:xfrm>
        </p:spPr>
        <p:txBody>
          <a:bodyPr/>
          <a:lstStyle/>
          <a:p>
            <a:r>
              <a:rPr lang="en-US" dirty="0"/>
              <a:t>TI 84 solution (1 of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DC80B-1A14-8A72-C739-F996324AB05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1152151"/>
            <a:ext cx="8534400" cy="5204200"/>
          </a:xfrm>
        </p:spPr>
        <p:txBody>
          <a:bodyPr/>
          <a:lstStyle/>
          <a:p>
            <a:r>
              <a:rPr lang="en-US" dirty="0"/>
              <a:t>Put in the data into L1 and L2 (stat, EDIT)</a:t>
            </a:r>
          </a:p>
          <a:p>
            <a:r>
              <a:rPr lang="en-US" dirty="0"/>
              <a:t>Go to zoom, </a:t>
            </a:r>
            <a:r>
              <a:rPr lang="en-US" dirty="0" err="1"/>
              <a:t>zoomstat</a:t>
            </a:r>
            <a:r>
              <a:rPr lang="en-US" dirty="0"/>
              <a:t> and you will see -&gt;</a:t>
            </a:r>
          </a:p>
          <a:p>
            <a:r>
              <a:rPr lang="en-US" dirty="0"/>
              <a:t>Perform linear regression (stat, CALC, 8).</a:t>
            </a:r>
          </a:p>
          <a:p>
            <a:r>
              <a:rPr lang="en-US" dirty="0"/>
              <a:t>For Store </a:t>
            </a:r>
            <a:r>
              <a:rPr lang="en-US" dirty="0" err="1"/>
              <a:t>RegEQ</a:t>
            </a:r>
            <a:r>
              <a:rPr lang="en-US" dirty="0"/>
              <a:t>: put in </a:t>
            </a:r>
            <a:r>
              <a:rPr lang="en-US" dirty="0" err="1"/>
              <a:t>vars,Y</a:t>
            </a:r>
            <a:r>
              <a:rPr lang="en-US" dirty="0"/>
              <a:t>-VARS, Function Y1</a:t>
            </a:r>
          </a:p>
          <a:p>
            <a:r>
              <a:rPr lang="en-US" dirty="0"/>
              <a:t>Go to Calculate and press enter to see the values for a and b on the next slide.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BB4F0-F904-E1CF-BC3F-590ED9A411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2143528D-008C-060E-1E90-11C683672B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6" r="60256" b="32080"/>
          <a:stretch/>
        </p:blipFill>
        <p:spPr>
          <a:xfrm>
            <a:off x="342946" y="3975127"/>
            <a:ext cx="2555281" cy="2775560"/>
          </a:xfrm>
          <a:prstGeom prst="rect">
            <a:avLst/>
          </a:prstGeom>
        </p:spPr>
      </p:pic>
      <p:pic>
        <p:nvPicPr>
          <p:cNvPr id="163842" name="Picture 2" descr="Linear regression on a TI-84 calculator">
            <a:extLst>
              <a:ext uri="{FF2B5EF4-FFF2-40B4-BE49-F238E27FC236}">
                <a16:creationId xmlns:a16="http://schemas.microsoft.com/office/drawing/2014/main" id="{D6A49CD1-3A18-A4B2-14F0-8350410DF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92"/>
          <a:stretch/>
        </p:blipFill>
        <p:spPr bwMode="auto">
          <a:xfrm>
            <a:off x="3266946" y="4039657"/>
            <a:ext cx="2479385" cy="24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1884611D-785F-C903-277E-8E6E4903A3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" t="17269" r="6531" b="10940"/>
          <a:stretch/>
        </p:blipFill>
        <p:spPr>
          <a:xfrm>
            <a:off x="6548815" y="1152151"/>
            <a:ext cx="2428641" cy="1517899"/>
          </a:xfrm>
          <a:prstGeom prst="rect">
            <a:avLst/>
          </a:prstGeom>
        </p:spPr>
      </p:pic>
      <p:pic>
        <p:nvPicPr>
          <p:cNvPr id="163844" name="Picture 4">
            <a:extLst>
              <a:ext uri="{FF2B5EF4-FFF2-40B4-BE49-F238E27FC236}">
                <a16:creationId xmlns:a16="http://schemas.microsoft.com/office/drawing/2014/main" id="{926D72D5-6778-C097-36D0-58D373ABF5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0" r="24063" b="32570"/>
          <a:stretch/>
        </p:blipFill>
        <p:spPr bwMode="auto">
          <a:xfrm>
            <a:off x="5746331" y="4420057"/>
            <a:ext cx="3092869" cy="16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16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A406A-3F69-4FA2-8339-F855922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13.1 Linear Regression: </a:t>
            </a:r>
            <a:r>
              <a:rPr lang="en-US" dirty="0"/>
              <a:t>Opening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0B92D-240F-41A9-BD69-C1AE953EE6F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1752599"/>
            <a:ext cx="8534400" cy="3042511"/>
          </a:xfrm>
        </p:spPr>
        <p:txBody>
          <a:bodyPr/>
          <a:lstStyle/>
          <a:p>
            <a:r>
              <a:rPr lang="en-IN" dirty="0"/>
              <a:t>Are the heights and weights of persons related?</a:t>
            </a:r>
          </a:p>
          <a:p>
            <a:r>
              <a:rPr lang="en-IN" dirty="0"/>
              <a:t>Does a person’s weight depend on his/her height?</a:t>
            </a:r>
          </a:p>
          <a:p>
            <a:r>
              <a:rPr lang="en-IN" dirty="0"/>
              <a:t>If yes, what is the change in the weight of a person, on average, for every 1 inch increase in height?</a:t>
            </a:r>
          </a:p>
          <a:p>
            <a:r>
              <a:rPr lang="en-IN" dirty="0"/>
              <a:t>What is this rate of change for National Football League players? (See Case Study 13-1.)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117C1-C00F-4C21-BE99-82BABD0BD9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2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3D59-D06C-68FB-9E8C-56DC3FA2A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51" y="455554"/>
            <a:ext cx="8534400" cy="838199"/>
          </a:xfrm>
        </p:spPr>
        <p:txBody>
          <a:bodyPr/>
          <a:lstStyle/>
          <a:p>
            <a:r>
              <a:rPr lang="en-US" dirty="0"/>
              <a:t>TI 84 solution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DC80B-1A14-8A72-C739-F996324AB05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1152151"/>
            <a:ext cx="8534400" cy="5204200"/>
          </a:xfrm>
        </p:spPr>
        <p:txBody>
          <a:bodyPr/>
          <a:lstStyle/>
          <a:p>
            <a:r>
              <a:rPr lang="en-US" dirty="0"/>
              <a:t>Next, press “graph” to see </a:t>
            </a:r>
          </a:p>
          <a:p>
            <a:r>
              <a:rPr lang="en-US" dirty="0"/>
              <a:t>the scatter plot now with the</a:t>
            </a:r>
          </a:p>
          <a:p>
            <a:r>
              <a:rPr lang="en-US" dirty="0"/>
              <a:t>regression line.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BB4F0-F904-E1CF-BC3F-590ED9A411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F6109-72E5-68CA-AC8D-141B3B574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14445"/>
            <a:ext cx="8534400" cy="365125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Using trace, jump from data pair to data pair as they appear in list.</a:t>
            </a: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2143528D-008C-060E-1E90-11C683672B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6" r="60256" b="32080"/>
          <a:stretch/>
        </p:blipFill>
        <p:spPr>
          <a:xfrm>
            <a:off x="5988042" y="1844712"/>
            <a:ext cx="2555281" cy="2775560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7D95BC7F-AB44-834F-D38F-C2A56B285D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6" r="37497" b="47825"/>
          <a:stretch/>
        </p:blipFill>
        <p:spPr>
          <a:xfrm>
            <a:off x="5662651" y="651643"/>
            <a:ext cx="3147098" cy="1442006"/>
          </a:xfrm>
          <a:prstGeom prst="rect">
            <a:avLst/>
          </a:prstGeom>
        </p:spPr>
      </p:pic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5BD2DD57-11EB-2B70-B955-6A958D8EBC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15849" r="7244" b="9416"/>
          <a:stretch/>
        </p:blipFill>
        <p:spPr>
          <a:xfrm>
            <a:off x="94195" y="2723617"/>
            <a:ext cx="5498106" cy="3611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F5311F-6B31-2073-1EF7-8BC56792ED59}"/>
                  </a:ext>
                </a:extLst>
              </p:cNvPr>
              <p:cNvSpPr txBox="1"/>
              <p:nvPr/>
            </p:nvSpPr>
            <p:spPr>
              <a:xfrm>
                <a:off x="3129995" y="4812036"/>
                <a:ext cx="5919810" cy="1352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We interpret slope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> as:</a:t>
                </a:r>
              </a:p>
              <a:p>
                <a:r>
                  <a:rPr lang="en-US" sz="2400" dirty="0"/>
                  <a:t>if income increases by $4, then on average,</a:t>
                </a:r>
              </a:p>
              <a:p>
                <a:r>
                  <a:rPr lang="en-US" sz="2400" dirty="0"/>
                  <a:t>the food expenditure increases by $1.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F5311F-6B31-2073-1EF7-8BC56792E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995" y="4812036"/>
                <a:ext cx="5919810" cy="1352550"/>
              </a:xfrm>
              <a:prstGeom prst="rect">
                <a:avLst/>
              </a:prstGeom>
              <a:blipFill>
                <a:blip r:embed="rId5"/>
                <a:stretch>
                  <a:fillRect l="-1499"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25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3D59-D06C-68FB-9E8C-56DC3FA2A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51" y="455554"/>
            <a:ext cx="8534400" cy="682863"/>
          </a:xfrm>
        </p:spPr>
        <p:txBody>
          <a:bodyPr/>
          <a:lstStyle/>
          <a:p>
            <a:r>
              <a:rPr lang="en-US" dirty="0"/>
              <a:t>TI 84 solution (3 of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DC80B-1A14-8A72-C739-F996324AB05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1000360"/>
            <a:ext cx="5709205" cy="5355991"/>
          </a:xfrm>
        </p:spPr>
        <p:txBody>
          <a:bodyPr/>
          <a:lstStyle/>
          <a:p>
            <a:r>
              <a:rPr lang="en-US" dirty="0"/>
              <a:t>We calculate the error, the difference between actual and predicted values, for data pair (55,14):</a:t>
            </a:r>
          </a:p>
          <a:p>
            <a:endParaRPr lang="en-US" sz="4400" dirty="0"/>
          </a:p>
          <a:p>
            <a:r>
              <a:rPr lang="en-US" sz="2400" dirty="0"/>
              <a:t>Add point (55, Y</a:t>
            </a:r>
            <a:r>
              <a:rPr lang="en-US" sz="2400" baseline="-25000" dirty="0"/>
              <a:t>1</a:t>
            </a:r>
            <a:r>
              <a:rPr lang="en-US" sz="2400" dirty="0"/>
              <a:t>(55)) to the list and show the new graph: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BB4F0-F904-E1CF-BC3F-590ED9A411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1FDE2393-8F45-0933-8461-0C65B4405F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8" r="55460" b="25459"/>
          <a:stretch/>
        </p:blipFill>
        <p:spPr>
          <a:xfrm>
            <a:off x="6188868" y="455554"/>
            <a:ext cx="2919413" cy="3198824"/>
          </a:xfrm>
          <a:prstGeom prst="rect">
            <a:avLst/>
          </a:prstGeom>
        </p:spPr>
      </p:pic>
      <p:pic>
        <p:nvPicPr>
          <p:cNvPr id="12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191C21B8-8C28-7A2E-5B16-3FFF9BB3A4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" t="24413" r="5678" b="16374"/>
          <a:stretch/>
        </p:blipFill>
        <p:spPr>
          <a:xfrm>
            <a:off x="334251" y="3804663"/>
            <a:ext cx="4913889" cy="291681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1B8BE29-2B19-8263-D432-183A75CFB89E}"/>
              </a:ext>
            </a:extLst>
          </p:cNvPr>
          <p:cNvCxnSpPr>
            <a:cxnSpLocks/>
          </p:cNvCxnSpPr>
          <p:nvPr/>
        </p:nvCxnSpPr>
        <p:spPr>
          <a:xfrm>
            <a:off x="1666512" y="4777863"/>
            <a:ext cx="607160" cy="4553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56DC5CB-9B39-DDA0-9E52-39ECF2529A56}"/>
              </a:ext>
            </a:extLst>
          </p:cNvPr>
          <p:cNvCxnSpPr>
            <a:cxnSpLocks/>
          </p:cNvCxnSpPr>
          <p:nvPr/>
        </p:nvCxnSpPr>
        <p:spPr>
          <a:xfrm flipH="1" flipV="1">
            <a:off x="2674625" y="5705849"/>
            <a:ext cx="767185" cy="4246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B488E8F-D49C-83E9-24DB-FB36050BD6F9}"/>
              </a:ext>
            </a:extLst>
          </p:cNvPr>
          <p:cNvSpPr txBox="1"/>
          <p:nvPr/>
        </p:nvSpPr>
        <p:spPr>
          <a:xfrm>
            <a:off x="454919" y="4173938"/>
            <a:ext cx="3682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Point with predicted y-value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77E024-F109-E77C-9848-E9087A17E5A9}"/>
              </a:ext>
            </a:extLst>
          </p:cNvPr>
          <p:cNvSpPr txBox="1"/>
          <p:nvPr/>
        </p:nvSpPr>
        <p:spPr>
          <a:xfrm>
            <a:off x="1856245" y="6139252"/>
            <a:ext cx="3245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Point with actual y-value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32CD3B-5801-044C-69C2-88C1623040FB}"/>
              </a:ext>
            </a:extLst>
          </p:cNvPr>
          <p:cNvSpPr txBox="1"/>
          <p:nvPr/>
        </p:nvSpPr>
        <p:spPr>
          <a:xfrm>
            <a:off x="5389248" y="4074816"/>
            <a:ext cx="3299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 how the actual point is -1.39 units below the predicted point.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A48919D-6255-CEE2-2B68-4380F7EFB64B}"/>
              </a:ext>
            </a:extLst>
          </p:cNvPr>
          <p:cNvSpPr/>
          <p:nvPr/>
        </p:nvSpPr>
        <p:spPr>
          <a:xfrm flipV="1">
            <a:off x="6272181" y="2993610"/>
            <a:ext cx="2322253" cy="2836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Text&#10;&#10;Description automatically generated">
            <a:extLst>
              <a:ext uri="{FF2B5EF4-FFF2-40B4-BE49-F238E27FC236}">
                <a16:creationId xmlns:a16="http://schemas.microsoft.com/office/drawing/2014/main" id="{12085083-155A-E30E-4F00-A67C70E930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5" b="68436"/>
          <a:stretch/>
        </p:blipFill>
        <p:spPr>
          <a:xfrm>
            <a:off x="409367" y="2295937"/>
            <a:ext cx="5529109" cy="68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8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1073204"/>
          </a:xfrm>
        </p:spPr>
        <p:txBody>
          <a:bodyPr>
            <a:normAutofit fontScale="90000"/>
          </a:bodyPr>
          <a:lstStyle/>
          <a:p>
            <a:r>
              <a:rPr lang="en-US" dirty="0"/>
              <a:t>Positive and Negative Linear Relationships Between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IN" dirty="0"/>
          </a:p>
        </p:txBody>
      </p:sp>
      <p:pic>
        <p:nvPicPr>
          <p:cNvPr id="3" name="Content Placeholder 2" descr="Graph a shows a positive linear relationship, B is greater than 0. Graph b shows a negative linear relationship, B is less than 0.&#10;"/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170090" y="1953025"/>
            <a:ext cx="8447482" cy="414297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36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9095"/>
            <a:ext cx="8534400" cy="1073204"/>
          </a:xfrm>
        </p:spPr>
        <p:txBody>
          <a:bodyPr>
            <a:normAutofit fontScale="90000"/>
          </a:bodyPr>
          <a:lstStyle/>
          <a:p>
            <a:r>
              <a:rPr lang="en-US" dirty="0"/>
              <a:t>Case Study 13-1 Regression of Weights on Heights for NFL Players</a:t>
            </a:r>
            <a:endParaRPr lang="en-IN" sz="2200" b="0" baseline="0" dirty="0"/>
          </a:p>
        </p:txBody>
      </p:sp>
      <p:pic>
        <p:nvPicPr>
          <p:cNvPr id="3" name="Content Placeholder 2" descr="the graph plots the regression of weights on heights for n f l players. The graph is plotted for weight ranging from 100 to 400 versus height ranging from 65.0 to 82.5. The line plotted has a positive slope. Several points forming vertical lines are marked along the line. &#10;"/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1118777" y="1542299"/>
            <a:ext cx="6906445" cy="463310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135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73FD0-BC63-B745-BA3A-869D6EE2E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NFL height vs weight defense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0B5BE-5D13-9443-830A-6E362CF095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0C5577-6D59-D24C-A65A-B1891CEF718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" y="1451255"/>
            <a:ext cx="9144000" cy="765660"/>
          </a:xfrm>
        </p:spPr>
        <p:txBody>
          <a:bodyPr/>
          <a:lstStyle/>
          <a:p>
            <a:r>
              <a:rPr lang="en-US" dirty="0"/>
              <a:t>Note how the explanatory and response variables are reversed.</a:t>
            </a:r>
          </a:p>
        </p:txBody>
      </p:sp>
      <p:pic>
        <p:nvPicPr>
          <p:cNvPr id="161794" name="Picture 2" descr="Graph showing height vs weight for all active NFL players.">
            <a:extLst>
              <a:ext uri="{FF2B5EF4-FFF2-40B4-BE49-F238E27FC236}">
                <a16:creationId xmlns:a16="http://schemas.microsoft.com/office/drawing/2014/main" id="{FCB6AA34-09DD-1747-B8DC-EA3FBE1C5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06"/>
          <a:stretch/>
        </p:blipFill>
        <p:spPr bwMode="auto">
          <a:xfrm>
            <a:off x="289761" y="1986995"/>
            <a:ext cx="8433785" cy="424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350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73FD0-BC63-B745-BA3A-869D6EE2E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24336"/>
            <a:ext cx="8534400" cy="838199"/>
          </a:xfrm>
        </p:spPr>
        <p:txBody>
          <a:bodyPr/>
          <a:lstStyle/>
          <a:p>
            <a:r>
              <a:rPr lang="en-US" dirty="0"/>
              <a:t>NFL height vs weight position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0B5BE-5D13-9443-830A-6E362CF095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61794" name="Picture 2" descr="Graph showing height vs weight for all active NFL players.">
            <a:extLst>
              <a:ext uri="{FF2B5EF4-FFF2-40B4-BE49-F238E27FC236}">
                <a16:creationId xmlns:a16="http://schemas.microsoft.com/office/drawing/2014/main" id="{FCB6AA34-09DD-1747-B8DC-EA3FBE1C5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94"/>
          <a:stretch/>
        </p:blipFill>
        <p:spPr bwMode="auto">
          <a:xfrm>
            <a:off x="625460" y="1379835"/>
            <a:ext cx="8044870" cy="423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35E4E0-4F2C-F44F-932F-330CFB83557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5850834"/>
            <a:ext cx="8534400" cy="382830"/>
          </a:xfrm>
        </p:spPr>
        <p:txBody>
          <a:bodyPr/>
          <a:lstStyle/>
          <a:p>
            <a:r>
              <a:rPr lang="en-US" sz="1800" dirty="0"/>
              <a:t>https://</a:t>
            </a:r>
            <a:r>
              <a:rPr lang="en-US" sz="1800" dirty="0" err="1"/>
              <a:t>craigmbooth.com</a:t>
            </a:r>
            <a:r>
              <a:rPr lang="en-US" sz="1800" dirty="0"/>
              <a:t>/blog/the-height-and-weight-of-every-active-football-player/</a:t>
            </a:r>
          </a:p>
        </p:txBody>
      </p:sp>
    </p:spTree>
    <p:extLst>
      <p:ext uri="{BB962C8B-B14F-4D97-AF65-F5344CB8AC3E}">
        <p14:creationId xmlns:p14="http://schemas.microsoft.com/office/powerpoint/2010/main" val="3467633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05" y="567481"/>
            <a:ext cx="8534400" cy="838199"/>
          </a:xfrm>
        </p:spPr>
        <p:txBody>
          <a:bodyPr/>
          <a:lstStyle/>
          <a:p>
            <a:r>
              <a:rPr lang="en-US" dirty="0"/>
              <a:t>Assumptions of the Regression Model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170089" y="1300585"/>
            <a:ext cx="8727925" cy="425683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random error term </a:t>
            </a:r>
            <a:r>
              <a:rPr lang="en-US" i="1" dirty="0"/>
              <a:t>ε </a:t>
            </a:r>
            <a:r>
              <a:rPr lang="en-US" dirty="0"/>
              <a:t>has a mean equal to zero for each </a:t>
            </a:r>
            <a:r>
              <a:rPr lang="en-US" i="1" dirty="0"/>
              <a:t>x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errors associated with different   observations are independent.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any given </a:t>
            </a:r>
            <a:r>
              <a:rPr lang="en-US" i="1" dirty="0"/>
              <a:t>x</a:t>
            </a:r>
            <a:r>
              <a:rPr lang="en-US" dirty="0"/>
              <a:t>, the distribution of errors is normal.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distribution of population errors for each </a:t>
            </a:r>
            <a:r>
              <a:rPr lang="en-US" i="1" dirty="0"/>
              <a:t>x</a:t>
            </a:r>
            <a:r>
              <a:rPr lang="en-US" dirty="0"/>
              <a:t> has the same (constant) standard deviation, which is denoted </a:t>
            </a:r>
          </a:p>
        </p:txBody>
      </p:sp>
      <p:graphicFrame>
        <p:nvGraphicFramePr>
          <p:cNvPr id="8" name="Content Placeholder 7" descr="sigma sub epsilon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020838574"/>
              </p:ext>
            </p:extLst>
          </p:nvPr>
        </p:nvGraphicFramePr>
        <p:xfrm>
          <a:off x="8470351" y="3960265"/>
          <a:ext cx="481300" cy="451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6080" imgH="380880" progId="Equation.DSMT4">
                  <p:embed/>
                </p:oleObj>
              </mc:Choice>
              <mc:Fallback>
                <p:oleObj name="Equation" r:id="rId2" imgW="406080" imgH="380880" progId="Equation.DSMT4">
                  <p:embed/>
                  <p:pic>
                    <p:nvPicPr>
                      <p:cNvPr id="6" name="Object 5" descr="sigma sub epsilon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470351" y="3960265"/>
                        <a:ext cx="481300" cy="451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35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1073204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Distribution of Errors around the Population Regression Line</a:t>
            </a:r>
            <a:endParaRPr lang="en-IN" dirty="0"/>
          </a:p>
        </p:txBody>
      </p:sp>
      <p:pic>
        <p:nvPicPr>
          <p:cNvPr id="3" name="Content Placeholder 2" descr="the graph plots Distribution of Errors around the Population Regression Line. the graph is plotted for food expenditure ranging from 6 to 24 versus income ranging from 20 to 100. There is population regression line with a positive slope which has two bell curves at perpendicular. the bell curves are plotted at x = 40 and x = 75. &#10;"/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245985" y="1911099"/>
            <a:ext cx="7968975" cy="422859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77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1073204"/>
          </a:xfrm>
        </p:spPr>
        <p:txBody>
          <a:bodyPr>
            <a:normAutofit fontScale="90000"/>
          </a:bodyPr>
          <a:lstStyle/>
          <a:p>
            <a:r>
              <a:rPr lang="en-US" dirty="0"/>
              <a:t>Nonlinear Relationships Between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endParaRPr lang="en-IN" dirty="0"/>
          </a:p>
        </p:txBody>
      </p:sp>
      <p:pic>
        <p:nvPicPr>
          <p:cNvPr id="3" name="Content Placeholder 2" descr="Two graphs a and b represent non-linear relationship between x and y. graph a has an inverted U-shape formed with several dots, graph b has an ascending curve with several dots.&#10;"/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304800" y="1887621"/>
            <a:ext cx="8695528" cy="397106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744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13.4 Linear Correlation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524610"/>
          </a:xfrm>
        </p:spPr>
        <p:txBody>
          <a:bodyPr/>
          <a:lstStyle/>
          <a:p>
            <a:pPr marL="292608" indent="-29260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Linear Correlation Coefficient</a:t>
            </a:r>
          </a:p>
          <a:p>
            <a:pPr marL="292608" indent="-29260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Hypothesis Testing About the Linear Correlation Coefficient (not covered for now)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41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3A942-C92F-4506-99CC-7B5805122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55" y="544990"/>
            <a:ext cx="8534400" cy="838199"/>
          </a:xfrm>
        </p:spPr>
        <p:txBody>
          <a:bodyPr/>
          <a:lstStyle/>
          <a:p>
            <a:r>
              <a:rPr lang="en-US" dirty="0"/>
              <a:t>Simple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DA68F-4EE6-4DDF-9C44-164C77DE52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36693" y="1303940"/>
            <a:ext cx="8727924" cy="500907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007F"/>
                </a:solidFill>
              </a:rPr>
              <a:t>Definition</a:t>
            </a:r>
          </a:p>
          <a:p>
            <a:pPr marL="0" indent="0">
              <a:buNone/>
            </a:pPr>
            <a:r>
              <a:rPr lang="en-US" sz="2800" dirty="0"/>
              <a:t>A regression model is a mathematical equation that describes the relationship between two or more variables. </a:t>
            </a:r>
          </a:p>
          <a:p>
            <a:pPr marL="0" indent="0">
              <a:buNone/>
            </a:pPr>
            <a:r>
              <a:rPr lang="en-US" sz="2800" dirty="0"/>
              <a:t>A </a:t>
            </a:r>
            <a:r>
              <a:rPr lang="en-US" sz="2800" b="1" dirty="0">
                <a:solidFill>
                  <a:schemeClr val="accent2"/>
                </a:solidFill>
              </a:rPr>
              <a:t>simple regression</a:t>
            </a:r>
            <a:r>
              <a:rPr lang="en-US" sz="2800" dirty="0"/>
              <a:t> model includes only two variables: one independent and one dependent.</a:t>
            </a:r>
          </a:p>
          <a:p>
            <a:pPr marL="0" indent="0">
              <a:buNone/>
            </a:pPr>
            <a:r>
              <a:rPr lang="en-US" sz="2800" dirty="0"/>
              <a:t>The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dependent</a:t>
            </a:r>
            <a:r>
              <a:rPr lang="en-US" sz="2800" dirty="0"/>
              <a:t> or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response</a:t>
            </a:r>
            <a:r>
              <a:rPr lang="en-US" sz="2800" dirty="0"/>
              <a:t> variable is the one being explained.</a:t>
            </a:r>
          </a:p>
          <a:p>
            <a:pPr marL="0" indent="0">
              <a:buNone/>
            </a:pPr>
            <a:r>
              <a:rPr lang="en-US" sz="2800" dirty="0"/>
              <a:t>The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independent</a:t>
            </a:r>
            <a:r>
              <a:rPr lang="en-US" sz="2800" dirty="0"/>
              <a:t> or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explanatory</a:t>
            </a:r>
            <a:r>
              <a:rPr lang="en-US" sz="2800" dirty="0"/>
              <a:t> variable is one that partially explains the variation in the dependent variable.</a:t>
            </a:r>
          </a:p>
          <a:p>
            <a:pPr marL="0" indent="0">
              <a:buNone/>
            </a:pPr>
            <a:r>
              <a:rPr lang="en-US" sz="2800" dirty="0"/>
              <a:t>A model that gives a straight-line relationship between 2 variables is a </a:t>
            </a:r>
            <a:r>
              <a:rPr lang="en-US" sz="2800" b="1" dirty="0">
                <a:solidFill>
                  <a:schemeClr val="accent2"/>
                </a:solidFill>
              </a:rPr>
              <a:t>simple linear regression</a:t>
            </a:r>
            <a:r>
              <a:rPr lang="en-US" sz="2800" dirty="0"/>
              <a:t> model.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18D34-A4F4-418B-BAAD-2DC5F5E22D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5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600" y="490737"/>
            <a:ext cx="8534400" cy="838199"/>
          </a:xfrm>
        </p:spPr>
        <p:txBody>
          <a:bodyPr/>
          <a:lstStyle/>
          <a:p>
            <a:r>
              <a:rPr lang="en-US" dirty="0"/>
              <a:t>Linear Correlation Coefficient</a:t>
            </a:r>
            <a:endParaRPr lang="en-IN" sz="24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310600" y="1132674"/>
                <a:ext cx="8534400" cy="5180335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00007F"/>
                    </a:solidFill>
                  </a:rPr>
                  <a:t>Linear Correlation Coefficient</a:t>
                </a:r>
              </a:p>
              <a:p>
                <a:r>
                  <a:rPr lang="en-US" dirty="0"/>
                  <a:t>The </a:t>
                </a:r>
                <a:r>
                  <a:rPr lang="en-US" b="1" dirty="0">
                    <a:solidFill>
                      <a:schemeClr val="accent2"/>
                    </a:solidFill>
                  </a:rPr>
                  <a:t>simple linear correlation coefficient</a:t>
                </a:r>
                <a:r>
                  <a:rPr lang="en-US" dirty="0"/>
                  <a:t>, denoted by </a:t>
                </a:r>
                <a:r>
                  <a:rPr lang="en-US" b="1" i="1" dirty="0"/>
                  <a:t>r</a:t>
                </a:r>
                <a:r>
                  <a:rPr lang="en-US" dirty="0"/>
                  <a:t>, measures the strength of the linear relationship between two variables for a sample and is calculated as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Roman letter </a:t>
                </a:r>
                <a:r>
                  <a:rPr lang="en-US" i="1" dirty="0"/>
                  <a:t>r</a:t>
                </a:r>
                <a:r>
                  <a:rPr lang="en-US" dirty="0"/>
                  <a:t> is for sample data.</a:t>
                </a:r>
              </a:p>
              <a:p>
                <a:r>
                  <a:rPr lang="en-US" dirty="0"/>
                  <a:t>The Greek letter for r, 𝛒 “rho”, is used for population data.</a:t>
                </a:r>
              </a:p>
              <a:p>
                <a:r>
                  <a:rPr lang="en-US" dirty="0"/>
                  <a:t>The </a:t>
                </a:r>
                <a:r>
                  <a:rPr lang="en-US" b="1" dirty="0">
                    <a:solidFill>
                      <a:schemeClr val="accent2"/>
                    </a:solidFill>
                  </a:rPr>
                  <a:t>correlation coefficient</a:t>
                </a:r>
                <a:r>
                  <a:rPr lang="en-US" dirty="0"/>
                  <a:t> always lies in range −1 to 1: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  and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. 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310600" y="1132674"/>
                <a:ext cx="8534400" cy="5180335"/>
              </a:xfrm>
              <a:blipFill>
                <a:blip r:embed="rId3"/>
                <a:stretch>
                  <a:fillRect l="-1486" t="-1956" r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ontent Placeholder 8" descr="r = start fraction s s sub x y over square root of s s sub x x times s s sub y y end fraction 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739029815"/>
              </p:ext>
            </p:extLst>
          </p:nvPr>
        </p:nvGraphicFramePr>
        <p:xfrm>
          <a:off x="2978205" y="2895600"/>
          <a:ext cx="2260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60440" imgH="1066680" progId="Equation.DSMT4">
                  <p:embed/>
                </p:oleObj>
              </mc:Choice>
              <mc:Fallback>
                <p:oleObj name="Equation" r:id="rId4" imgW="2260440" imgH="1066680" progId="Equation.DSMT4">
                  <p:embed/>
                  <p:pic>
                    <p:nvPicPr>
                      <p:cNvPr id="9" name="Content Placeholder 8" descr="r = start fraction s s sub x y over square root of s s sub x x times s s sub y y end fraction 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8205" y="2895600"/>
                        <a:ext cx="22606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25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2001"/>
            <a:ext cx="8654119" cy="990599"/>
          </a:xfrm>
        </p:spPr>
        <p:txBody>
          <a:bodyPr>
            <a:normAutofit fontScale="90000"/>
          </a:bodyPr>
          <a:lstStyle/>
          <a:p>
            <a:r>
              <a:rPr lang="en-US" dirty="0"/>
              <a:t>Linear Correlation between Two Variables:</a:t>
            </a:r>
            <a:br>
              <a:rPr lang="en-US" dirty="0"/>
            </a:br>
            <a:r>
              <a:rPr lang="en-US" dirty="0"/>
              <a:t>Extreme examples</a:t>
            </a:r>
            <a:endParaRPr lang="en-IN" sz="2200" b="0" baseline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6338231" y="2056180"/>
            <a:ext cx="2620688" cy="537975"/>
          </a:xfrm>
        </p:spPr>
        <p:txBody>
          <a:bodyPr/>
          <a:lstStyle/>
          <a:p>
            <a:r>
              <a:rPr lang="en-US" dirty="0"/>
              <a:t>No correlation,</a:t>
            </a:r>
          </a:p>
        </p:txBody>
      </p:sp>
      <p:pic>
        <p:nvPicPr>
          <p:cNvPr id="11" name="Content Placeholder 10" descr="The graph (c) is non linear points where the graph is labeled r approximately equals 0."/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6089900" y="2594155"/>
            <a:ext cx="3054100" cy="259826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0" name="Content Placeholder 3" descr="The graph (a) is a positive linear inclined ascending line, where the line is labeled  r = 1.">
            <a:extLst>
              <a:ext uri="{FF2B5EF4-FFF2-40B4-BE49-F238E27FC236}">
                <a16:creationId xmlns:a16="http://schemas.microsoft.com/office/drawing/2014/main" id="{BAC9D239-D338-854F-8EE5-1FA35E466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4155"/>
            <a:ext cx="2922738" cy="2573085"/>
          </a:xfrm>
          <a:prstGeom prst="rect">
            <a:avLst/>
          </a:prstGeom>
        </p:spPr>
      </p:pic>
      <p:pic>
        <p:nvPicPr>
          <p:cNvPr id="12" name="Content Placeholder 3" descr="The graph (b) negative linear inclined descending line, where the line is labeled  r = negative 1.">
            <a:extLst>
              <a:ext uri="{FF2B5EF4-FFF2-40B4-BE49-F238E27FC236}">
                <a16:creationId xmlns:a16="http://schemas.microsoft.com/office/drawing/2014/main" id="{3D93445D-FDE2-E644-A142-E71162E11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709" y="2621149"/>
            <a:ext cx="2922739" cy="2571271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CB74E18-2231-5740-A94F-D3EC3B74D27D}"/>
              </a:ext>
            </a:extLst>
          </p:cNvPr>
          <p:cNvSpPr txBox="1">
            <a:spLocks/>
          </p:cNvSpPr>
          <p:nvPr/>
        </p:nvSpPr>
        <p:spPr>
          <a:xfrm>
            <a:off x="302050" y="2188600"/>
            <a:ext cx="2620688" cy="5379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Perfect positive,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783DD26-8A3E-1947-9C29-51F07E683654}"/>
              </a:ext>
            </a:extLst>
          </p:cNvPr>
          <p:cNvSpPr txBox="1">
            <a:spLocks/>
          </p:cNvSpPr>
          <p:nvPr/>
        </p:nvSpPr>
        <p:spPr>
          <a:xfrm>
            <a:off x="3345047" y="2182640"/>
            <a:ext cx="2620688" cy="5379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Perfect negative,</a:t>
            </a:r>
          </a:p>
        </p:txBody>
      </p:sp>
    </p:spTree>
    <p:extLst>
      <p:ext uri="{BB962C8B-B14F-4D97-AF65-F5344CB8AC3E}">
        <p14:creationId xmlns:p14="http://schemas.microsoft.com/office/powerpoint/2010/main" val="350161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997309"/>
          </a:xfrm>
        </p:spPr>
        <p:txBody>
          <a:bodyPr>
            <a:normAutofit fontScale="90000"/>
          </a:bodyPr>
          <a:lstStyle/>
          <a:p>
            <a:r>
              <a:rPr lang="en-US" dirty="0"/>
              <a:t>Nonextreme Positive Linear Correlations</a:t>
            </a:r>
            <a:endParaRPr lang="en-IN" sz="2200" b="0" baseline="0" dirty="0"/>
          </a:p>
        </p:txBody>
      </p:sp>
      <p:pic>
        <p:nvPicPr>
          <p:cNvPr id="3" name="Content Placeholder 2" descr=" A. strong positive linear correlation the points are scattered close to the line, r is close to 1."/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31005" y="1644518"/>
            <a:ext cx="4548010" cy="382252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Content Placeholder 2" descr="B. weak positive linear correlation the points are scattered around the line, r is positive but close to 0.">
            <a:extLst>
              <a:ext uri="{FF2B5EF4-FFF2-40B4-BE49-F238E27FC236}">
                <a16:creationId xmlns:a16="http://schemas.microsoft.com/office/drawing/2014/main" id="{29E7FE79-E91A-0049-B83D-4A4D4119C6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908"/>
          <a:stretch/>
        </p:blipFill>
        <p:spPr>
          <a:xfrm>
            <a:off x="4750040" y="1757175"/>
            <a:ext cx="4089160" cy="2962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230E5C-294D-4248-8AAC-519066480EA7}"/>
              </a:ext>
            </a:extLst>
          </p:cNvPr>
          <p:cNvSpPr txBox="1"/>
          <p:nvPr/>
        </p:nvSpPr>
        <p:spPr>
          <a:xfrm>
            <a:off x="4656145" y="4751520"/>
            <a:ext cx="4456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Moderately positive linear correlation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around 0.6)</a:t>
            </a:r>
          </a:p>
        </p:txBody>
      </p:sp>
    </p:spTree>
    <p:extLst>
      <p:ext uri="{BB962C8B-B14F-4D97-AF65-F5344CB8AC3E}">
        <p14:creationId xmlns:p14="http://schemas.microsoft.com/office/powerpoint/2010/main" val="306076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997309"/>
          </a:xfrm>
        </p:spPr>
        <p:txBody>
          <a:bodyPr>
            <a:normAutofit fontScale="90000"/>
          </a:bodyPr>
          <a:lstStyle/>
          <a:p>
            <a:r>
              <a:rPr lang="en-US" dirty="0"/>
              <a:t>Nonextreme Negative Linear Correlations</a:t>
            </a:r>
            <a:endParaRPr lang="en-IN" sz="2200" b="0" baseline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9" name="Content Placeholder 2" descr="C. strong negative linear correlation the points are scattered close to the line, r is close to negative 1.">
            <a:extLst>
              <a:ext uri="{FF2B5EF4-FFF2-40B4-BE49-F238E27FC236}">
                <a16:creationId xmlns:a16="http://schemas.microsoft.com/office/drawing/2014/main" id="{44ACA62E-35C3-084C-A4F8-42043C123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90" y="1712523"/>
            <a:ext cx="4694327" cy="3804234"/>
          </a:xfrm>
          <a:prstGeom prst="rect">
            <a:avLst/>
          </a:prstGeom>
        </p:spPr>
      </p:pic>
      <p:pic>
        <p:nvPicPr>
          <p:cNvPr id="10" name="Content Placeholder 2" descr=" D. weak negative linear correlation the points are scattered around the line, r is negative but close to 0.">
            <a:extLst>
              <a:ext uri="{FF2B5EF4-FFF2-40B4-BE49-F238E27FC236}">
                <a16:creationId xmlns:a16="http://schemas.microsoft.com/office/drawing/2014/main" id="{B20D6CCB-CE06-E044-A0D9-8E12534BF5B3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 rotWithShape="1">
          <a:blip r:embed="rId3"/>
          <a:srcRect b="19278"/>
          <a:stretch/>
        </p:blipFill>
        <p:spPr>
          <a:xfrm>
            <a:off x="4791842" y="1734089"/>
            <a:ext cx="4340728" cy="30610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A45F41-B81D-F647-887E-36DC16A125E7}"/>
                  </a:ext>
                </a:extLst>
              </p:cNvPr>
              <p:cNvSpPr txBox="1"/>
              <p:nvPr/>
            </p:nvSpPr>
            <p:spPr>
              <a:xfrm>
                <a:off x="4656145" y="4751520"/>
                <a:ext cx="445684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 Moderately negative linear correlation</a:t>
                </a:r>
              </a:p>
              <a:p>
                <a:pPr algn="ctr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around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0.6)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A45F41-B81D-F647-887E-36DC16A12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145" y="4751520"/>
                <a:ext cx="4456849" cy="707886"/>
              </a:xfrm>
              <a:prstGeom prst="rect">
                <a:avLst/>
              </a:prstGeom>
              <a:blipFill>
                <a:blip r:embed="rId4"/>
                <a:stretch>
                  <a:fillRect l="-1420" t="-3448" r="-852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128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110" y="541636"/>
            <a:ext cx="8534400" cy="838199"/>
          </a:xfrm>
        </p:spPr>
        <p:txBody>
          <a:bodyPr/>
          <a:lstStyle/>
          <a:p>
            <a:r>
              <a:rPr lang="en-US" dirty="0"/>
              <a:t>Example 13-6</a:t>
            </a:r>
            <a:endParaRPr lang="en-IN" sz="2400" b="0" baseline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34365" y="1200303"/>
            <a:ext cx="8534400" cy="765660"/>
          </a:xfrm>
        </p:spPr>
        <p:txBody>
          <a:bodyPr/>
          <a:lstStyle/>
          <a:p>
            <a:r>
              <a:rPr lang="en-US" dirty="0"/>
              <a:t>Calculate the correlation coefficient for the example on incomes and food expenditures of seven households.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6" name="Content Placeholder 7" descr="r = start fraction s s sub x y over square root of s s sub x x times s s sub y y end fraction = 447.5714 over square root of (1772.8571) times (125.7143) = 0.9481 = 0.95">
            <a:extLst>
              <a:ext uri="{FF2B5EF4-FFF2-40B4-BE49-F238E27FC236}">
                <a16:creationId xmlns:a16="http://schemas.microsoft.com/office/drawing/2014/main" id="{4977664C-AD6A-A54A-A8EB-6ED22F0B57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1543"/>
              </p:ext>
            </p:extLst>
          </p:nvPr>
        </p:nvGraphicFramePr>
        <p:xfrm>
          <a:off x="2067465" y="2222478"/>
          <a:ext cx="4254500" cy="27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54480" imgH="2705040" progId="Equation.DSMT4">
                  <p:embed/>
                </p:oleObj>
              </mc:Choice>
              <mc:Fallback>
                <p:oleObj name="Equation" r:id="rId2" imgW="4254480" imgH="2705040" progId="Equation.DSMT4">
                  <p:embed/>
                  <p:pic>
                    <p:nvPicPr>
                      <p:cNvPr id="8" name="Content Placeholder 7" descr="r = start fraction s s sub x y over square root of s s sub x x times s s sub y y end fraction = 447.5714 over square root of (1772.8571) times (125.7143) = 0.9481 = 0.9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67465" y="2222478"/>
                        <a:ext cx="4254500" cy="270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5CD18F-F5B2-4E48-B186-D8A2D69FB554}"/>
                  </a:ext>
                </a:extLst>
              </p:cNvPr>
              <p:cNvSpPr txBox="1"/>
              <p:nvPr/>
            </p:nvSpPr>
            <p:spPr>
              <a:xfrm>
                <a:off x="119160" y="5149865"/>
                <a:ext cx="885475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known as the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 of determination,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~90% for this example.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provides an upper bound (maximum) on the portion of the variation in the response variable due to the explanatory variable.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5CD18F-F5B2-4E48-B186-D8A2D69FB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60" y="5149865"/>
                <a:ext cx="8854750" cy="1107996"/>
              </a:xfrm>
              <a:prstGeom prst="rect">
                <a:avLst/>
              </a:prstGeom>
              <a:blipFill>
                <a:blip r:embed="rId5"/>
                <a:stretch>
                  <a:fillRect l="-860" t="-3409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C7393B5-B67A-84BF-F86D-68729F88D1FF}"/>
              </a:ext>
            </a:extLst>
          </p:cNvPr>
          <p:cNvSpPr txBox="1"/>
          <p:nvPr/>
        </p:nvSpPr>
        <p:spPr>
          <a:xfrm>
            <a:off x="177956" y="6356350"/>
            <a:ext cx="7733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earlier Excel work for the sum of squares calculations. </a:t>
            </a:r>
          </a:p>
        </p:txBody>
      </p:sp>
    </p:spTree>
    <p:extLst>
      <p:ext uri="{BB962C8B-B14F-4D97-AF65-F5344CB8AC3E}">
        <p14:creationId xmlns:p14="http://schemas.microsoft.com/office/powerpoint/2010/main" val="13379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34F64-AC6E-0CC0-5C47-4AABF772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 84 work for 13.6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B083E-BC65-18B5-9361-FE0846E99BF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4195" y="1752599"/>
            <a:ext cx="8955609" cy="4343399"/>
          </a:xfrm>
        </p:spPr>
        <p:txBody>
          <a:bodyPr/>
          <a:lstStyle/>
          <a:p>
            <a:r>
              <a:rPr lang="en-US" dirty="0"/>
              <a:t>Using the same procedure for the calculations of a and b, you can find you both r and r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  <a:p>
            <a:r>
              <a:rPr lang="en-US" dirty="0"/>
              <a:t>To do so you need to turn the diagnostics on: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from the home screen, press [2ND] [CATALOG]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catalog press [ALPHA] [D] to go down to the "D’s”.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scroll down through the list and select the instruction </a:t>
            </a:r>
            <a:r>
              <a:rPr lang="en-US" dirty="0" err="1"/>
              <a:t>DiagnosticOn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press [ENTER] twice: the display should show DONE.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FE999-3207-8878-E3F2-479135D954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1276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34F64-AC6E-0CC0-5C47-4AABF7720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01" y="544990"/>
            <a:ext cx="8534400" cy="838199"/>
          </a:xfrm>
        </p:spPr>
        <p:txBody>
          <a:bodyPr/>
          <a:lstStyle/>
          <a:p>
            <a:r>
              <a:rPr lang="en-US" dirty="0"/>
              <a:t>TI 84 work for 13.6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B083E-BC65-18B5-9361-FE0846E99BF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4054" y="1365751"/>
            <a:ext cx="8955609" cy="1590976"/>
          </a:xfrm>
        </p:spPr>
        <p:txBody>
          <a:bodyPr/>
          <a:lstStyle/>
          <a:p>
            <a:r>
              <a:rPr lang="en-US" dirty="0"/>
              <a:t>With the data in L1 and L2, </a:t>
            </a:r>
          </a:p>
          <a:p>
            <a:r>
              <a:rPr lang="en-US" dirty="0"/>
              <a:t>Perform linear regression (stat, CALC, 8).</a:t>
            </a:r>
          </a:p>
          <a:p>
            <a:r>
              <a:rPr lang="en-US" dirty="0"/>
              <a:t>Go to Calculate  and press enter.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FE999-3207-8878-E3F2-479135D954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5FCA53CE-0427-43DF-5C65-42577C8F10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6" r="60256" b="32080"/>
          <a:stretch/>
        </p:blipFill>
        <p:spPr>
          <a:xfrm>
            <a:off x="6621892" y="544990"/>
            <a:ext cx="2555281" cy="277556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5874578-21E4-718C-24B4-6DA7EF4D2D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7" r="34778" b="33169"/>
          <a:stretch/>
        </p:blipFill>
        <p:spPr>
          <a:xfrm>
            <a:off x="5484044" y="3537451"/>
            <a:ext cx="3718855" cy="223817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4C63092-D002-3C5B-A78F-C2D4A6020326}"/>
              </a:ext>
            </a:extLst>
          </p:cNvPr>
          <p:cNvSpPr txBox="1">
            <a:spLocks/>
          </p:cNvSpPr>
          <p:nvPr/>
        </p:nvSpPr>
        <p:spPr>
          <a:xfrm>
            <a:off x="124054" y="2956726"/>
            <a:ext cx="5359990" cy="390127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Some notes: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 and r are always of the same sign, which indicates whether the trend line is upward or downward from left to right.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 gives an upper bound for how much of the variation in the  response variable comes from the explanatory variable.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781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245985" y="1531626"/>
            <a:ext cx="8534400" cy="1366110"/>
          </a:xfrm>
        </p:spPr>
        <p:txBody>
          <a:bodyPr/>
          <a:lstStyle/>
          <a:p>
            <a:r>
              <a:rPr lang="en-US" dirty="0"/>
              <a:t>A random sample of eight drivers selected from a small town insured with a company and having similar minimum required auto insurance policies was selected.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A44DF6-0F76-F345-BE1B-CB98D62E2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13-8 </a:t>
            </a:r>
            <a:r>
              <a:rPr lang="en-US" sz="2800" dirty="0"/>
              <a:t>(1 of 2)</a:t>
            </a:r>
            <a:endParaRPr lang="en-US" dirty="0"/>
          </a:p>
        </p:txBody>
      </p:sp>
      <p:graphicFrame>
        <p:nvGraphicFramePr>
          <p:cNvPr id="8" name="Content Placeholder 7" descr="Table is accessible to screenreaders">
            <a:extLst>
              <a:ext uri="{FF2B5EF4-FFF2-40B4-BE49-F238E27FC236}">
                <a16:creationId xmlns:a16="http://schemas.microsoft.com/office/drawing/2014/main" id="{7717C615-E85E-B54A-AB7A-488F179314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928961"/>
              </p:ext>
            </p:extLst>
          </p:nvPr>
        </p:nvGraphicFramePr>
        <p:xfrm>
          <a:off x="929040" y="2810510"/>
          <a:ext cx="6830550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8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1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Driving Experience (years)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Monthly Auto Insurance Premium ($)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176213"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176213"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176213"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176213"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5717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91690"/>
            <a:ext cx="8534400" cy="838199"/>
          </a:xfrm>
        </p:spPr>
        <p:txBody>
          <a:bodyPr/>
          <a:lstStyle/>
          <a:p>
            <a:r>
              <a:rPr lang="en-US" dirty="0"/>
              <a:t>Example 13-8 </a:t>
            </a:r>
            <a:r>
              <a:rPr lang="en-US" sz="2400" b="0" dirty="0"/>
              <a:t>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170090" y="1228045"/>
            <a:ext cx="8534400" cy="4933175"/>
          </a:xfrm>
        </p:spPr>
        <p:txBody>
          <a:bodyPr/>
          <a:lstStyle/>
          <a:p>
            <a:pPr marL="514350" indent="-514350">
              <a:buAutoNum type="alphaLcParenBoth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the insurance premium depend on the driving experience or does the driving experience depend on the insurance premium? Based on your answer, choose appropriate dependent and independent variables</a:t>
            </a:r>
          </a:p>
          <a:p>
            <a:pPr marL="514350" indent="-514350">
              <a:buAutoNum type="alphaLcParenBoth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expect a positive or a negative relationship between these two variables?</a:t>
            </a:r>
          </a:p>
          <a:p>
            <a:pPr marL="514350" indent="-514350">
              <a:buAutoNum type="alphaLcParenBoth"/>
            </a:pPr>
            <a:r>
              <a:rPr lang="en-US" sz="2400" dirty="0"/>
              <a:t>Plot the scatter diagram and the regression line.</a:t>
            </a:r>
          </a:p>
          <a:p>
            <a:pPr marL="465138" indent="-465138">
              <a:buSzPct val="95000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(d) Find the least squares regression line using the SS formulas.</a:t>
            </a:r>
          </a:p>
          <a:p>
            <a:pPr marL="465138" indent="-465138">
              <a:buSzPct val="95000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(e) Interpret the meaning of the values of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in part d.</a:t>
            </a:r>
          </a:p>
          <a:p>
            <a:pPr marL="465138" indent="-465138">
              <a:buSzPct val="95000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(f) Calculate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interpret.</a:t>
            </a:r>
          </a:p>
          <a:p>
            <a:pPr marL="465138" indent="-465138">
              <a:buSzPct val="95000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(g) Predict the monthly auto insurance for a driver with 10 years of driving experience.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9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13-8: Solution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16938" cy="4560410"/>
          </a:xfrm>
        </p:spPr>
        <p:txBody>
          <a:bodyPr/>
          <a:lstStyle/>
          <a:p>
            <a:pPr marL="465138" indent="-465138"/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(a)</a:t>
            </a:r>
            <a:r>
              <a:rPr lang="en-US" dirty="0">
                <a:latin typeface="Times New Roman" panose="02020603050405020304" pitchFamily="18" charset="0"/>
              </a:rPr>
              <a:t> Based on theory and intuition, we expect the insurance premium to depend on driving experience.</a:t>
            </a:r>
          </a:p>
          <a:p>
            <a:pPr marL="621792" lvl="1" indent="-320040">
              <a:buClr>
                <a:schemeClr val="accent2"/>
              </a:buClr>
            </a:pPr>
            <a:r>
              <a:rPr lang="en-US" sz="2800" dirty="0">
                <a:latin typeface="Times New Roman" panose="02020603050405020304" pitchFamily="18" charset="0"/>
              </a:rPr>
              <a:t>The insurance premium is a dependent variable (variable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latin typeface="Times New Roman" panose="02020603050405020304" pitchFamily="18" charset="0"/>
              </a:rPr>
              <a:t>)</a:t>
            </a:r>
          </a:p>
          <a:p>
            <a:pPr marL="621792" lvl="1" indent="-320040">
              <a:buClr>
                <a:schemeClr val="accent2"/>
              </a:buClr>
            </a:pPr>
            <a:r>
              <a:rPr lang="en-US" sz="2800" dirty="0">
                <a:latin typeface="Times New Roman" panose="02020603050405020304" pitchFamily="18" charset="0"/>
              </a:rPr>
              <a:t>The driving experience is an independent variable (variable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</a:rPr>
              <a:t>)</a:t>
            </a:r>
          </a:p>
          <a:p>
            <a:pPr marL="387350" indent="-387350">
              <a:buClr>
                <a:schemeClr val="accent2"/>
              </a:buClr>
            </a:pPr>
            <a:r>
              <a:rPr lang="en-US" dirty="0">
                <a:latin typeface="Times New Roman" panose="02020603050405020304" pitchFamily="18" charset="0"/>
              </a:rPr>
              <a:t>(b) You would hope that the premium will go down as a driver becomes more experienced. However, elderly drivers can cause accidents, so the premium might go up after a certain 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02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1073204"/>
          </a:xfrm>
        </p:spPr>
        <p:txBody>
          <a:bodyPr>
            <a:noAutofit/>
          </a:bodyPr>
          <a:lstStyle/>
          <a:p>
            <a:r>
              <a:rPr lang="en-US" sz="3600" dirty="0"/>
              <a:t>Figure 13.1 Relationship between Food Expenditure and Income. </a:t>
            </a:r>
            <a:endParaRPr lang="en-IN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304800" y="1986995"/>
            <a:ext cx="8534400" cy="917451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(a) </a:t>
            </a:r>
            <a:r>
              <a:rPr lang="en-US" dirty="0"/>
              <a:t>Linear Relationship</a:t>
            </a:r>
          </a:p>
          <a:p>
            <a:r>
              <a:rPr lang="en-US" dirty="0">
                <a:solidFill>
                  <a:schemeClr val="accent2"/>
                </a:solidFill>
              </a:rPr>
              <a:t>(b) </a:t>
            </a:r>
            <a:r>
              <a:rPr lang="en-US" dirty="0"/>
              <a:t>Nonlinear Relationship</a:t>
            </a:r>
            <a:endParaRPr lang="en-IN" dirty="0"/>
          </a:p>
        </p:txBody>
      </p:sp>
      <p:pic>
        <p:nvPicPr>
          <p:cNvPr id="9" name="Content Placeholder 8" descr="Two graphs are labeled (a) and (b) with income on the x axis and food expenditure on the y axis. The graph (a) is a positive linear inclined ascending line and the graph (b)  is positive nonlinear inclined ascending line. 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99" y="3248314"/>
            <a:ext cx="6520732" cy="27772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7480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4990"/>
            <a:ext cx="8534400" cy="693729"/>
          </a:xfrm>
        </p:spPr>
        <p:txBody>
          <a:bodyPr>
            <a:normAutofit fontScale="90000"/>
          </a:bodyPr>
          <a:lstStyle/>
          <a:p>
            <a:r>
              <a:rPr lang="en-US" dirty="0"/>
              <a:t>Scatter Diagram and the Regression Line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245985" y="1238719"/>
            <a:ext cx="8534400" cy="529097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(c)</a:t>
            </a:r>
            <a:r>
              <a:rPr lang="en-US" dirty="0"/>
              <a:t> The regression line slopes downward from left to right. </a:t>
            </a:r>
          </a:p>
        </p:txBody>
      </p:sp>
      <p:pic>
        <p:nvPicPr>
          <p:cNvPr id="9" name="Content Placeholder 8" descr="The Graph plots insurance premium ranging from 40 to 90 versus experience ranging from 0 to 25. The graph has a descending inclined line y hat = 76.6605 – 1.5476 x. Line originates on the y axis between 70 and 80. Several dots are scattered around the line.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25" y="1835205"/>
            <a:ext cx="6071600" cy="470638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7484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13-8: Solution </a:t>
            </a:r>
            <a:r>
              <a:rPr lang="en-US" sz="2400" b="0" dirty="0"/>
              <a:t>(2 of 3)</a:t>
            </a:r>
            <a:endParaRPr lang="en-IN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799" y="1752600"/>
            <a:ext cx="700135" cy="537975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(d) </a:t>
            </a:r>
          </a:p>
        </p:txBody>
      </p:sp>
      <p:graphicFrame>
        <p:nvGraphicFramePr>
          <p:cNvPr id="9" name="Content Placeholder 8" descr="B = start fraction s s sub x y over s s sub x x end fraction = negative 593.5000 over 383.5000 = negative 1.5476. a = y bar minus b x bar = 59.25 minus (negative  1.5476) times (11.25) = 7.6605. 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468461949"/>
              </p:ext>
            </p:extLst>
          </p:nvPr>
        </p:nvGraphicFramePr>
        <p:xfrm>
          <a:off x="1601493" y="2009894"/>
          <a:ext cx="5941013" cy="132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035480" imgH="1574640" progId="Equation.DSMT4">
                  <p:embed/>
                </p:oleObj>
              </mc:Choice>
              <mc:Fallback>
                <p:oleObj name="Equation" r:id="rId2" imgW="7035480" imgH="1574640" progId="Equation.DSMT4">
                  <p:embed/>
                  <p:pic>
                    <p:nvPicPr>
                      <p:cNvPr id="6" name="Object 5" descr="B = start fraction s s sub x y over s s sub x x end fraction = negative 593.5000 over 383.5000 = negative 1.5476. a = y bar minus b x bar = 59.25 minus (negative  1.5476) times (11.25) = 7.6605. 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1493" y="2009894"/>
                        <a:ext cx="5941013" cy="132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ontent Placeholder 10" descr="y hat = 76.6605 minus 1.5476 x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970802393"/>
              </p:ext>
            </p:extLst>
          </p:nvPr>
        </p:nvGraphicFramePr>
        <p:xfrm>
          <a:off x="2818807" y="4036160"/>
          <a:ext cx="3276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76360" imgH="419040" progId="Equation.DSMT4">
                  <p:embed/>
                </p:oleObj>
              </mc:Choice>
              <mc:Fallback>
                <p:oleObj name="Equation" r:id="rId4" imgW="3276360" imgH="419040" progId="Equation.DSMT4">
                  <p:embed/>
                  <p:pic>
                    <p:nvPicPr>
                      <p:cNvPr id="7" name="Object 6" descr="y hat = 76.6605 minus 1.5476 x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8807" y="4036160"/>
                        <a:ext cx="3276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828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2"/>
            <a:ext cx="8534400" cy="770882"/>
          </a:xfrm>
        </p:spPr>
        <p:txBody>
          <a:bodyPr/>
          <a:lstStyle/>
          <a:p>
            <a:r>
              <a:rPr lang="en-US" dirty="0"/>
              <a:t>Example 13-8: Solution </a:t>
            </a:r>
            <a:r>
              <a:rPr lang="en-US" sz="2400" b="0" dirty="0"/>
              <a:t>(3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799" y="1752600"/>
            <a:ext cx="2521615" cy="462080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(e) </a:t>
            </a:r>
            <a:r>
              <a:rPr lang="en-GB" dirty="0"/>
              <a:t>The value of</a:t>
            </a:r>
            <a:endParaRPr lang="en-US" dirty="0"/>
          </a:p>
        </p:txBody>
      </p:sp>
      <p:graphicFrame>
        <p:nvGraphicFramePr>
          <p:cNvPr id="20" name="Content Placeholder 19" descr="a = 76.6605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703324063"/>
              </p:ext>
            </p:extLst>
          </p:nvPr>
        </p:nvGraphicFramePr>
        <p:xfrm>
          <a:off x="2875429" y="1811761"/>
          <a:ext cx="1714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14320" imgH="317160" progId="Equation.DSMT4">
                  <p:embed/>
                </p:oleObj>
              </mc:Choice>
              <mc:Fallback>
                <p:oleObj name="Equation" r:id="rId2" imgW="1714320" imgH="317160" progId="Equation.DSMT4">
                  <p:embed/>
                  <p:pic>
                    <p:nvPicPr>
                      <p:cNvPr id="14" name="Object 13" descr="a = 76.660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75429" y="1811761"/>
                        <a:ext cx="17145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4647894" y="1743268"/>
            <a:ext cx="2732221" cy="455370"/>
          </a:xfrm>
        </p:spPr>
        <p:txBody>
          <a:bodyPr/>
          <a:lstStyle/>
          <a:p>
            <a:r>
              <a:rPr lang="en-GB" dirty="0"/>
              <a:t>gives the value of</a:t>
            </a:r>
            <a:endParaRPr lang="en-US" dirty="0"/>
          </a:p>
        </p:txBody>
      </p:sp>
      <p:graphicFrame>
        <p:nvGraphicFramePr>
          <p:cNvPr id="22" name="Content Placeholder 21" descr="y hat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010676595"/>
              </p:ext>
            </p:extLst>
          </p:nvPr>
        </p:nvGraphicFramePr>
        <p:xfrm>
          <a:off x="7389651" y="1799698"/>
          <a:ext cx="254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800" imgH="419040" progId="Equation.DSMT4">
                  <p:embed/>
                </p:oleObj>
              </mc:Choice>
              <mc:Fallback>
                <p:oleObj name="Equation" r:id="rId4" imgW="253800" imgH="419040" progId="Equation.DSMT4">
                  <p:embed/>
                  <p:pic>
                    <p:nvPicPr>
                      <p:cNvPr id="15" name="Object 14" descr="y hat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89651" y="1799698"/>
                        <a:ext cx="2540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7711464" y="1743268"/>
            <a:ext cx="1065961" cy="394648"/>
          </a:xfrm>
        </p:spPr>
        <p:txBody>
          <a:bodyPr/>
          <a:lstStyle/>
          <a:p>
            <a:r>
              <a:rPr lang="en-US" dirty="0"/>
              <a:t>for</a:t>
            </a:r>
          </a:p>
        </p:txBody>
      </p:sp>
      <p:graphicFrame>
        <p:nvGraphicFramePr>
          <p:cNvPr id="26" name="Content Placeholder 25" descr="x = 0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035429523"/>
              </p:ext>
            </p:extLst>
          </p:nvPr>
        </p:nvGraphicFramePr>
        <p:xfrm>
          <a:off x="859083" y="2365043"/>
          <a:ext cx="863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63280" imgH="368280" progId="Equation.DSMT4">
                  <p:embed/>
                </p:oleObj>
              </mc:Choice>
              <mc:Fallback>
                <p:oleObj name="Equation" r:id="rId6" imgW="863280" imgH="368280" progId="Equation.DSMT4">
                  <p:embed/>
                  <p:pic>
                    <p:nvPicPr>
                      <p:cNvPr id="17" name="Object 16" descr="x = 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9083" y="2365043"/>
                        <a:ext cx="8636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1787339" y="2258491"/>
            <a:ext cx="6923524" cy="455370"/>
          </a:xfrm>
        </p:spPr>
        <p:txBody>
          <a:bodyPr/>
          <a:lstStyle/>
          <a:p>
            <a:r>
              <a:rPr lang="en-GB" dirty="0"/>
              <a:t>that is, it gives the monthly auto insurance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0"/>
          </p:nvPr>
        </p:nvSpPr>
        <p:spPr>
          <a:xfrm>
            <a:off x="809334" y="2757672"/>
            <a:ext cx="7986712" cy="455371"/>
          </a:xfrm>
        </p:spPr>
        <p:txBody>
          <a:bodyPr/>
          <a:lstStyle/>
          <a:p>
            <a:r>
              <a:rPr lang="en-GB" dirty="0"/>
              <a:t>premium for a driver with no driving experience.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1"/>
          </p:nvPr>
        </p:nvSpPr>
        <p:spPr>
          <a:xfrm>
            <a:off x="777250" y="3412958"/>
            <a:ext cx="2049165" cy="455370"/>
          </a:xfrm>
        </p:spPr>
        <p:txBody>
          <a:bodyPr/>
          <a:lstStyle/>
          <a:p>
            <a:r>
              <a:rPr lang="en-GB" dirty="0"/>
              <a:t>The value of</a:t>
            </a:r>
            <a:endParaRPr lang="en-US" dirty="0"/>
          </a:p>
        </p:txBody>
      </p:sp>
      <p:graphicFrame>
        <p:nvGraphicFramePr>
          <p:cNvPr id="24" name="Content Placeholder 23" descr="b = negative 1.5476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187225921"/>
              </p:ext>
            </p:extLst>
          </p:nvPr>
        </p:nvGraphicFramePr>
        <p:xfrm>
          <a:off x="2806010" y="3514908"/>
          <a:ext cx="1739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39880" imgH="317160" progId="Equation.DSMT4">
                  <p:embed/>
                </p:oleObj>
              </mc:Choice>
              <mc:Fallback>
                <p:oleObj name="Equation" r:id="rId8" imgW="1739880" imgH="317160" progId="Equation.DSMT4">
                  <p:embed/>
                  <p:pic>
                    <p:nvPicPr>
                      <p:cNvPr id="18" name="Object 17" descr="b = negative 1.547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06010" y="3514908"/>
                        <a:ext cx="17399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sz="quarter" idx="22"/>
          </p:nvPr>
        </p:nvSpPr>
        <p:spPr>
          <a:xfrm>
            <a:off x="4630815" y="3412958"/>
            <a:ext cx="3963620" cy="455370"/>
          </a:xfrm>
        </p:spPr>
        <p:txBody>
          <a:bodyPr/>
          <a:lstStyle/>
          <a:p>
            <a:r>
              <a:rPr lang="en-GB" dirty="0"/>
              <a:t>indicates that, on average,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3"/>
          </p:nvPr>
        </p:nvSpPr>
        <p:spPr>
          <a:xfrm>
            <a:off x="790034" y="3896098"/>
            <a:ext cx="7986712" cy="974908"/>
          </a:xfrm>
        </p:spPr>
        <p:txBody>
          <a:bodyPr/>
          <a:lstStyle/>
          <a:p>
            <a:pPr marL="0" indent="0"/>
            <a:r>
              <a:rPr lang="en-GB" dirty="0"/>
              <a:t>for every extra year of driving experience, the monthly auto insurance premium decreases by $1.55.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6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13-8: Solution </a:t>
            </a:r>
            <a:r>
              <a:rPr lang="en-US" sz="2400" b="0" dirty="0"/>
              <a:t>(1 of 7)</a:t>
            </a: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547688" cy="537975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(f)</a:t>
            </a:r>
            <a:r>
              <a:rPr lang="en-US" dirty="0"/>
              <a:t> </a:t>
            </a:r>
          </a:p>
        </p:txBody>
      </p:sp>
      <p:graphicFrame>
        <p:nvGraphicFramePr>
          <p:cNvPr id="8" name="Content Placeholder 7" descr="r = start fraction s s sub x y over square root of s s sub x x times s s sub y y end fraction =  start fraction negative 593.5000 over square root of (383.5000) times (1557.5000)) = negative 0.77. r squared = start fraction B s s sub x y over s s sub x x end fraction = start fraction = (negative 1.5476) times (negative 593.5000) over 1557.5000 = 0.59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547780486"/>
              </p:ext>
            </p:extLst>
          </p:nvPr>
        </p:nvGraphicFramePr>
        <p:xfrm>
          <a:off x="939800" y="2021587"/>
          <a:ext cx="72644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64080" imgH="2234880" progId="Equation.DSMT4">
                  <p:embed/>
                </p:oleObj>
              </mc:Choice>
              <mc:Fallback>
                <p:oleObj name="Equation" r:id="rId2" imgW="7264080" imgH="2234880" progId="Equation.DSMT4">
                  <p:embed/>
                  <p:pic>
                    <p:nvPicPr>
                      <p:cNvPr id="6" name="Object 5" descr="r = start fraction s s sub x y over square root of s s sub x x times s s sub y y end fraction =  start fraction negative 593.5000 over square root of (383.5000) times (1557.5000)) = negative 0.77. r squared = start fraction B s s sub x y over s s sub x x end fraction = start fraction = (negative 1.5476) times (negative 593.5000) over 1557.5000 = 0.5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39800" y="2021587"/>
                        <a:ext cx="7264400" cy="223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128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13-8: Solution </a:t>
            </a:r>
            <a:r>
              <a:rPr lang="en-US" sz="2400" b="0" dirty="0"/>
              <a:t>(2 of 7)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-34483" y="1704474"/>
            <a:ext cx="2445720" cy="462080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(f)</a:t>
            </a:r>
            <a:r>
              <a:rPr lang="en-GB" dirty="0"/>
              <a:t> The value of</a:t>
            </a:r>
            <a:endParaRPr lang="en-US" dirty="0"/>
          </a:p>
        </p:txBody>
      </p:sp>
      <p:graphicFrame>
        <p:nvGraphicFramePr>
          <p:cNvPr id="18" name="Content Placeholder 17" descr="r = negative 0.77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279835924"/>
              </p:ext>
            </p:extLst>
          </p:nvPr>
        </p:nvGraphicFramePr>
        <p:xfrm>
          <a:off x="2435667" y="1776764"/>
          <a:ext cx="1371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317160" progId="Equation.DSMT4">
                  <p:embed/>
                </p:oleObj>
              </mc:Choice>
              <mc:Fallback>
                <p:oleObj name="Equation" r:id="rId2" imgW="1371600" imgH="317160" progId="Equation.DSMT4">
                  <p:embed/>
                  <p:pic>
                    <p:nvPicPr>
                      <p:cNvPr id="14" name="Object 13" descr="r = negative 0.7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35667" y="1776764"/>
                        <a:ext cx="1371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3888945" y="1683415"/>
            <a:ext cx="4570780" cy="406822"/>
          </a:xfrm>
        </p:spPr>
        <p:txBody>
          <a:bodyPr/>
          <a:lstStyle/>
          <a:p>
            <a:r>
              <a:rPr lang="en-GB" dirty="0"/>
              <a:t>indicates that the driving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454009" y="2166554"/>
            <a:ext cx="7973064" cy="1266457"/>
          </a:xfrm>
        </p:spPr>
        <p:txBody>
          <a:bodyPr/>
          <a:lstStyle/>
          <a:p>
            <a:pPr>
              <a:buSzPct val="95000"/>
            </a:pPr>
            <a:r>
              <a:rPr lang="en-GB" dirty="0"/>
              <a:t>experience and the monthly auto insurance premium are negatively related. The (linear) relationship is moderately strong.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440206" y="3720852"/>
            <a:ext cx="2046926" cy="499181"/>
          </a:xfrm>
        </p:spPr>
        <p:txBody>
          <a:bodyPr/>
          <a:lstStyle/>
          <a:p>
            <a:r>
              <a:rPr lang="en-GB" dirty="0"/>
              <a:t>The value of</a:t>
            </a:r>
            <a:endParaRPr lang="en-US" dirty="0"/>
          </a:p>
        </p:txBody>
      </p:sp>
      <p:graphicFrame>
        <p:nvGraphicFramePr>
          <p:cNvPr id="16" name="Content Placeholder 15" descr="r squared = 0.59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16714695"/>
              </p:ext>
            </p:extLst>
          </p:nvPr>
        </p:nvGraphicFramePr>
        <p:xfrm>
          <a:off x="2521268" y="3787958"/>
          <a:ext cx="1333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440" imgH="342720" progId="Equation.DSMT4">
                  <p:embed/>
                </p:oleObj>
              </mc:Choice>
              <mc:Fallback>
                <p:oleObj name="Equation" r:id="rId4" imgW="1333440" imgH="342720" progId="Equation.DSMT4">
                  <p:embed/>
                  <p:pic>
                    <p:nvPicPr>
                      <p:cNvPr id="15" name="Object 14" descr="r squared = 0.5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21268" y="3787958"/>
                        <a:ext cx="13335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20"/>
          </p:nvPr>
        </p:nvSpPr>
        <p:spPr>
          <a:xfrm>
            <a:off x="3901368" y="3704811"/>
            <a:ext cx="4581088" cy="455370"/>
          </a:xfrm>
        </p:spPr>
        <p:txBody>
          <a:bodyPr/>
          <a:lstStyle/>
          <a:p>
            <a:r>
              <a:rPr lang="en-GB" dirty="0"/>
              <a:t>states that 59% of the total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1"/>
          </p:nvPr>
        </p:nvSpPr>
        <p:spPr>
          <a:xfrm>
            <a:off x="454009" y="4195735"/>
            <a:ext cx="8350145" cy="1062530"/>
          </a:xfrm>
        </p:spPr>
        <p:txBody>
          <a:bodyPr/>
          <a:lstStyle/>
          <a:p>
            <a:pPr marL="0" indent="0">
              <a:buSzPct val="90000"/>
            </a:pPr>
            <a:r>
              <a:rPr lang="en-GB" dirty="0"/>
              <a:t>variation in insurance premiums might be explained by years of driving experience, and 41% for sure is not.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13-8: Solution </a:t>
            </a:r>
            <a:r>
              <a:rPr lang="en-US" sz="2400" b="0" dirty="0"/>
              <a:t>(3 of 7)</a:t>
            </a:r>
            <a:endParaRPr lang="en-IN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16938" cy="878305"/>
          </a:xfrm>
        </p:spPr>
        <p:txBody>
          <a:bodyPr/>
          <a:lstStyle/>
          <a:p>
            <a:pPr marL="512763" indent="-512763">
              <a:buSzPct val="95000"/>
            </a:pPr>
            <a:r>
              <a:rPr lang="en-GB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Using the estimated regression line, we find the predicted value of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 is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ontent Placeholder 8" descr="y hat = 76.6605 minus 1.576 (10) = $ 61.18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777209005"/>
              </p:ext>
            </p:extLst>
          </p:nvPr>
        </p:nvGraphicFramePr>
        <p:xfrm>
          <a:off x="922338" y="2938793"/>
          <a:ext cx="5041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41800" imgH="469800" progId="Equation.DSMT4">
                  <p:embed/>
                </p:oleObj>
              </mc:Choice>
              <mc:Fallback>
                <p:oleObj name="Equation" r:id="rId2" imgW="5041800" imgH="469800" progId="Equation.DSMT4">
                  <p:embed/>
                  <p:pic>
                    <p:nvPicPr>
                      <p:cNvPr id="10" name="Object 9" descr="y hat = 76.6605 minus 1.576 (10) = $ 61.1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2338" y="2938793"/>
                        <a:ext cx="50419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304800" y="3632548"/>
            <a:ext cx="8516938" cy="979494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the monthly auto insurance premium of a driver with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years of driving experience should be ~$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B23A03C9-9199-0C4B-67BD-AE3D60499802}"/>
              </a:ext>
            </a:extLst>
          </p:cNvPr>
          <p:cNvSpPr txBox="1">
            <a:spLocks/>
          </p:cNvSpPr>
          <p:nvPr/>
        </p:nvSpPr>
        <p:spPr>
          <a:xfrm>
            <a:off x="397775" y="4835898"/>
            <a:ext cx="8516938" cy="9794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Put the data into your calculator and reproduce the results in the slides.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39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92" y="468160"/>
            <a:ext cx="8593215" cy="838199"/>
          </a:xfrm>
        </p:spPr>
        <p:txBody>
          <a:bodyPr>
            <a:noAutofit/>
          </a:bodyPr>
          <a:lstStyle/>
          <a:p>
            <a:r>
              <a:rPr lang="en-US" dirty="0"/>
              <a:t>Figure 13.2 Plotting a Linear Equation</a:t>
            </a:r>
            <a:endParaRPr lang="en-IN" dirty="0"/>
          </a:p>
        </p:txBody>
      </p:sp>
      <p:pic>
        <p:nvPicPr>
          <p:cNvPr id="9" name="Content Placeholder 8" descr="Graph of y versus x has inclined ascending line labeled y = 50 + 5 x originating at x = 0,  y = 50 that  passes the point x = 10, y = 100.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" y="1076255"/>
            <a:ext cx="3870645" cy="287533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Content Placeholder 8" descr="Graph on x y axis has inclined ascending line originating at 50 on y-axis. y-intercept is marked at 50. perpendicular lines drawn on the line indicate that for a unit change in x there y increases 5 fold. ">
            <a:extLst>
              <a:ext uri="{FF2B5EF4-FFF2-40B4-BE49-F238E27FC236}">
                <a16:creationId xmlns:a16="http://schemas.microsoft.com/office/drawing/2014/main" id="{20DFE2EF-26DA-4C46-A891-3964190AE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851" y="1152150"/>
            <a:ext cx="3953847" cy="2799440"/>
          </a:xfrm>
          <a:prstGeom prst="rect">
            <a:avLst/>
          </a:prstGeom>
        </p:spPr>
      </p:pic>
      <p:pic>
        <p:nvPicPr>
          <p:cNvPr id="8" name="Content Placeholder 8" descr="Diagram with the equation y = A + B x, where y is labeled dependent variable, a is labeled constant term or y-intercept, b is labeled slope, x is the independent variable.">
            <a:extLst>
              <a:ext uri="{FF2B5EF4-FFF2-40B4-BE49-F238E27FC236}">
                <a16:creationId xmlns:a16="http://schemas.microsoft.com/office/drawing/2014/main" id="{341DE8B0-10FB-874A-9048-ED2F11DEA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30" y="3914095"/>
            <a:ext cx="6102139" cy="18953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EA43D5-5172-3B4F-B014-BCE4CDF60863}"/>
              </a:ext>
            </a:extLst>
          </p:cNvPr>
          <p:cNvSpPr txBox="1"/>
          <p:nvPr/>
        </p:nvSpPr>
        <p:spPr>
          <a:xfrm>
            <a:off x="132010" y="5933410"/>
            <a:ext cx="870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example, the slope is 5 and the y-intercept is 50.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how the x and y scales are different.</a:t>
            </a:r>
          </a:p>
        </p:txBody>
      </p:sp>
    </p:spTree>
    <p:extLst>
      <p:ext uri="{BB962C8B-B14F-4D97-AF65-F5344CB8AC3E}">
        <p14:creationId xmlns:p14="http://schemas.microsoft.com/office/powerpoint/2010/main" val="341776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3A942-C92F-4506-99CC-7B580512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Linear Regression Model </a:t>
            </a:r>
            <a:r>
              <a:rPr lang="en-US" sz="2400" b="0" dirty="0"/>
              <a:t>(1 of 2)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DA68F-4EE6-4DDF-9C44-164C77DE52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70090" y="1752600"/>
            <a:ext cx="8727925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007F"/>
                </a:solidFill>
              </a:rPr>
              <a:t>Definition</a:t>
            </a:r>
          </a:p>
          <a:p>
            <a:pPr marL="0" indent="0">
              <a:buNone/>
            </a:pPr>
            <a:r>
              <a:rPr lang="en-US" sz="2800" dirty="0"/>
              <a:t>In the </a:t>
            </a:r>
            <a:r>
              <a:rPr lang="en-US" sz="2800" b="1" dirty="0">
                <a:solidFill>
                  <a:schemeClr val="accent2"/>
                </a:solidFill>
              </a:rPr>
              <a:t>regression model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 </a:t>
            </a:r>
            <a:r>
              <a:rPr lang="en-US" sz="2800" b="1" i="1" dirty="0"/>
              <a:t>y</a:t>
            </a:r>
            <a:r>
              <a:rPr lang="en-US" sz="2800" b="1" dirty="0"/>
              <a:t> </a:t>
            </a:r>
            <a:r>
              <a:rPr lang="en-US" sz="2800" dirty="0"/>
              <a:t>=</a:t>
            </a:r>
            <a:r>
              <a:rPr lang="en-US" sz="2800" b="1" dirty="0"/>
              <a:t> </a:t>
            </a:r>
            <a:r>
              <a:rPr lang="en-US" sz="2800" b="1" i="1" dirty="0"/>
              <a:t>A</a:t>
            </a:r>
            <a:r>
              <a:rPr lang="en-US" sz="2800" b="1" dirty="0"/>
              <a:t> </a:t>
            </a:r>
            <a:r>
              <a:rPr lang="en-US" sz="2800" dirty="0"/>
              <a:t>+</a:t>
            </a:r>
            <a:r>
              <a:rPr lang="en-US" sz="2800" b="1" dirty="0"/>
              <a:t> </a:t>
            </a:r>
            <a:r>
              <a:rPr lang="en-US" sz="2800" b="1" i="1" dirty="0"/>
              <a:t>Bx</a:t>
            </a:r>
            <a:r>
              <a:rPr lang="en-US" sz="2800" b="1" dirty="0"/>
              <a:t> </a:t>
            </a:r>
            <a:r>
              <a:rPr lang="en-US" sz="2800" dirty="0"/>
              <a:t>+</a:t>
            </a:r>
            <a:r>
              <a:rPr lang="en-US" sz="2800" b="1" dirty="0"/>
              <a:t> </a:t>
            </a:r>
            <a:r>
              <a:rPr lang="en-US" sz="2800" b="1" i="1" dirty="0" err="1"/>
              <a:t>ε</a:t>
            </a:r>
            <a:r>
              <a:rPr lang="en-US" sz="2800" dirty="0"/>
              <a:t> :</a:t>
            </a:r>
          </a:p>
          <a:p>
            <a:r>
              <a:rPr lang="en-US" sz="2800" b="1" i="1" dirty="0"/>
              <a:t>A</a:t>
            </a:r>
            <a:r>
              <a:rPr lang="en-US" sz="2800" dirty="0"/>
              <a:t> is the </a:t>
            </a:r>
            <a:r>
              <a:rPr lang="en-US" sz="2800" b="1" i="1" dirty="0"/>
              <a:t>y</a:t>
            </a:r>
            <a:r>
              <a:rPr lang="en-US" sz="2800" b="1" dirty="0"/>
              <a:t>-intercept</a:t>
            </a:r>
            <a:r>
              <a:rPr lang="en-US" sz="2800" dirty="0"/>
              <a:t> or constant term</a:t>
            </a:r>
          </a:p>
          <a:p>
            <a:r>
              <a:rPr lang="en-US" sz="2800" b="1" i="1" dirty="0"/>
              <a:t>B</a:t>
            </a:r>
            <a:r>
              <a:rPr lang="en-US" sz="2800" dirty="0"/>
              <a:t> is the slope</a:t>
            </a:r>
          </a:p>
          <a:p>
            <a:r>
              <a:rPr lang="en-US" sz="2800" b="1" i="1" dirty="0" err="1"/>
              <a:t>ε</a:t>
            </a:r>
            <a:r>
              <a:rPr lang="en-US" sz="2800" dirty="0"/>
              <a:t> is the random error term.</a:t>
            </a:r>
          </a:p>
          <a:p>
            <a:pPr marL="0" indent="0">
              <a:buNone/>
            </a:pPr>
            <a:r>
              <a:rPr lang="en-US" sz="2800" dirty="0"/>
              <a:t>The dependent and independent variables are </a:t>
            </a:r>
            <a:r>
              <a:rPr lang="en-US" sz="2800" b="1" i="1" dirty="0"/>
              <a:t>y</a:t>
            </a:r>
            <a:r>
              <a:rPr lang="en-US" sz="2800" dirty="0"/>
              <a:t> and </a:t>
            </a:r>
            <a:r>
              <a:rPr lang="en-US" sz="2800" b="1" i="1" dirty="0"/>
              <a:t>x</a:t>
            </a:r>
            <a:r>
              <a:rPr lang="en-US" sz="2800" dirty="0"/>
              <a:t>, respectively.</a:t>
            </a:r>
          </a:p>
          <a:p>
            <a:pPr marL="0" indent="0">
              <a:buNone/>
            </a:pPr>
            <a:r>
              <a:rPr lang="en-US" sz="2800" dirty="0"/>
              <a:t>A and B are parameters (data taken from a population).</a:t>
            </a:r>
            <a:endParaRPr lang="ru-RU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18D34-A4F4-418B-BAAD-2DC5F5E22D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4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217" y="480003"/>
            <a:ext cx="8534400" cy="838199"/>
          </a:xfrm>
        </p:spPr>
        <p:txBody>
          <a:bodyPr/>
          <a:lstStyle/>
          <a:p>
            <a:r>
              <a:rPr lang="en-US" dirty="0"/>
              <a:t>Simple Linear Regression Model </a:t>
            </a:r>
            <a:r>
              <a:rPr lang="en-US" sz="2400" b="0" dirty="0"/>
              <a:t>(2 of 2)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298938" y="1115340"/>
            <a:ext cx="8534400" cy="462080"/>
          </a:xfrm>
        </p:spPr>
        <p:txBody>
          <a:bodyPr/>
          <a:lstStyle/>
          <a:p>
            <a:r>
              <a:rPr lang="en-US" b="1" dirty="0">
                <a:solidFill>
                  <a:srgbClr val="00007F"/>
                </a:solidFill>
              </a:rPr>
              <a:t>Definition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287831" y="1559412"/>
            <a:ext cx="8295497" cy="940926"/>
          </a:xfrm>
        </p:spPr>
        <p:txBody>
          <a:bodyPr/>
          <a:lstStyle/>
          <a:p>
            <a:r>
              <a:rPr lang="en-US" dirty="0"/>
              <a:t>In most situations, the parameters A and B are unknown.</a:t>
            </a:r>
          </a:p>
          <a:p>
            <a:r>
              <a:rPr lang="en-US" dirty="0"/>
              <a:t>In the model</a:t>
            </a:r>
          </a:p>
        </p:txBody>
      </p:sp>
      <p:graphicFrame>
        <p:nvGraphicFramePr>
          <p:cNvPr id="11" name="Content Placeholder 10" descr="y hat = a + b x, and b.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242738440"/>
              </p:ext>
            </p:extLst>
          </p:nvPr>
        </p:nvGraphicFramePr>
        <p:xfrm>
          <a:off x="2323033" y="2081238"/>
          <a:ext cx="2717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17640" imgH="419040" progId="Equation.DSMT4">
                  <p:embed/>
                </p:oleObj>
              </mc:Choice>
              <mc:Fallback>
                <p:oleObj name="Equation" r:id="rId2" imgW="27176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23033" y="2081238"/>
                        <a:ext cx="27178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5065518" y="2050918"/>
            <a:ext cx="3765148" cy="394648"/>
          </a:xfrm>
        </p:spPr>
        <p:txBody>
          <a:bodyPr/>
          <a:lstStyle/>
          <a:p>
            <a:r>
              <a:rPr lang="en-US" dirty="0"/>
              <a:t>are calculated using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304798" y="2491629"/>
            <a:ext cx="8745005" cy="512527"/>
          </a:xfrm>
        </p:spPr>
        <p:txBody>
          <a:bodyPr/>
          <a:lstStyle/>
          <a:p>
            <a:pPr marL="0"/>
            <a:r>
              <a:rPr lang="en-US" dirty="0"/>
              <a:t>sample data and are the </a:t>
            </a:r>
            <a:r>
              <a:rPr lang="en-US" b="1" dirty="0">
                <a:solidFill>
                  <a:schemeClr val="accent2"/>
                </a:solidFill>
              </a:rPr>
              <a:t>estimates of </a:t>
            </a:r>
            <a:r>
              <a:rPr lang="en-US" b="1" i="1" dirty="0">
                <a:solidFill>
                  <a:schemeClr val="accent2"/>
                </a:solidFill>
                <a:latin typeface="Times New Roman" charset="0"/>
              </a:rPr>
              <a:t>A</a:t>
            </a:r>
            <a:r>
              <a:rPr lang="en-US" b="1" dirty="0">
                <a:solidFill>
                  <a:schemeClr val="accent2"/>
                </a:solidFill>
              </a:rPr>
              <a:t> and </a:t>
            </a:r>
            <a:r>
              <a:rPr lang="en-US" b="1" i="1" dirty="0">
                <a:solidFill>
                  <a:schemeClr val="accent2"/>
                </a:solidFill>
                <a:latin typeface="Times New Roman" charset="0"/>
              </a:rPr>
              <a:t>B</a:t>
            </a:r>
            <a:r>
              <a:rPr lang="en-US" dirty="0"/>
              <a:t>, respectively.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0" name="Content Placeholder 7" descr="Table is accessible to screen readers.">
            <a:extLst>
              <a:ext uri="{FF2B5EF4-FFF2-40B4-BE49-F238E27FC236}">
                <a16:creationId xmlns:a16="http://schemas.microsoft.com/office/drawing/2014/main" id="{6374FF49-E4CE-0E46-82C5-2574094991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415838"/>
              </p:ext>
            </p:extLst>
          </p:nvPr>
        </p:nvGraphicFramePr>
        <p:xfrm>
          <a:off x="5179160" y="2991135"/>
          <a:ext cx="3804274" cy="2682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2137">
                  <a:extLst>
                    <a:ext uri="{9D8B030D-6E8A-4147-A177-3AD203B41FA5}">
                      <a16:colId xmlns:a16="http://schemas.microsoft.com/office/drawing/2014/main" val="1985110270"/>
                    </a:ext>
                  </a:extLst>
                </a:gridCol>
                <a:gridCol w="1902137">
                  <a:extLst>
                    <a:ext uri="{9D8B030D-6E8A-4147-A177-3AD203B41FA5}">
                      <a16:colId xmlns:a16="http://schemas.microsoft.com/office/drawing/2014/main" val="3923825513"/>
                    </a:ext>
                  </a:extLst>
                </a:gridCol>
              </a:tblGrid>
              <a:tr h="294945">
                <a:tc>
                  <a:txBody>
                    <a:bodyPr/>
                    <a:lstStyle/>
                    <a:p>
                      <a:pPr algn="ctr"/>
                      <a:r>
                        <a:rPr lang="en-IN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Income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 Expenditure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030116"/>
                  </a:ext>
                </a:extLst>
              </a:tr>
              <a:tr h="294945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75043093"/>
                  </a:ext>
                </a:extLst>
              </a:tr>
              <a:tr h="294945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616434"/>
                  </a:ext>
                </a:extLst>
              </a:tr>
              <a:tr h="294945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55231"/>
                  </a:ext>
                </a:extLst>
              </a:tr>
              <a:tr h="294945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814470"/>
                  </a:ext>
                </a:extLst>
              </a:tr>
              <a:tr h="294945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6213"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753515"/>
                  </a:ext>
                </a:extLst>
              </a:tr>
              <a:tr h="294945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418228"/>
                  </a:ext>
                </a:extLst>
              </a:tr>
              <a:tr h="294945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54379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02F42C7-BFA7-EA46-8792-B8929F6DA41F}"/>
              </a:ext>
            </a:extLst>
          </p:cNvPr>
          <p:cNvSpPr txBox="1"/>
          <p:nvPr/>
        </p:nvSpPr>
        <p:spPr>
          <a:xfrm>
            <a:off x="146743" y="2952030"/>
            <a:ext cx="47521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illustrate the calculations and concepts using this “toy” data set: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“We have a pair of observations for each of the seven households. Each pair consists of one observation on income and a second on food expenditure. For example, the first household’s income for the last month was $5500 and its food expenditure was $1400.”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54D310-C641-2E45-8484-73FA16C5EA85}"/>
              </a:ext>
            </a:extLst>
          </p:cNvPr>
          <p:cNvSpPr txBox="1"/>
          <p:nvPr/>
        </p:nvSpPr>
        <p:spPr>
          <a:xfrm>
            <a:off x="0" y="5507601"/>
            <a:ext cx="52729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use income as the independent variable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food expenditure as the dependent variable.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21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3A942-C92F-4506-99CC-7B5805122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75" y="451366"/>
            <a:ext cx="8534400" cy="838199"/>
          </a:xfrm>
        </p:spPr>
        <p:txBody>
          <a:bodyPr/>
          <a:lstStyle/>
          <a:p>
            <a:r>
              <a:rPr lang="en-US" dirty="0"/>
              <a:t>Scatter Diagram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DA68F-4EE6-4DDF-9C44-164C77DE52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4800" y="1044016"/>
            <a:ext cx="8534400" cy="1837614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007F"/>
                </a:solidFill>
              </a:rPr>
              <a:t>Definition </a:t>
            </a:r>
          </a:p>
          <a:p>
            <a:pPr marL="0" indent="0">
              <a:buNone/>
            </a:pPr>
            <a:r>
              <a:rPr lang="en-US" sz="2800" dirty="0"/>
              <a:t>A plot of paired observations is called a </a:t>
            </a:r>
            <a:r>
              <a:rPr lang="en-US" sz="2800" b="1" dirty="0">
                <a:solidFill>
                  <a:schemeClr val="accent2"/>
                </a:solidFill>
              </a:rPr>
              <a:t>scatter diagram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Example</a:t>
            </a:r>
            <a:r>
              <a:rPr lang="en-US" sz="2800" dirty="0"/>
              <a:t>: Incomes (in hundreds of dollars) and Food Expenditures of Seven Households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18D34-A4F4-418B-BAAD-2DC5F5E22D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Content Placeholder 7" descr="Table is accessible to screen readers.">
            <a:extLst>
              <a:ext uri="{FF2B5EF4-FFF2-40B4-BE49-F238E27FC236}">
                <a16:creationId xmlns:a16="http://schemas.microsoft.com/office/drawing/2014/main" id="{F9F013E9-C911-BC41-A430-BCB73C1039F0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788268428"/>
              </p:ext>
            </p:extLst>
          </p:nvPr>
        </p:nvGraphicFramePr>
        <p:xfrm>
          <a:off x="304800" y="2925922"/>
          <a:ext cx="3114440" cy="3206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7220">
                  <a:extLst>
                    <a:ext uri="{9D8B030D-6E8A-4147-A177-3AD203B41FA5}">
                      <a16:colId xmlns:a16="http://schemas.microsoft.com/office/drawing/2014/main" val="1985110270"/>
                    </a:ext>
                  </a:extLst>
                </a:gridCol>
                <a:gridCol w="1557220">
                  <a:extLst>
                    <a:ext uri="{9D8B030D-6E8A-4147-A177-3AD203B41FA5}">
                      <a16:colId xmlns:a16="http://schemas.microsoft.com/office/drawing/2014/main" val="3923825513"/>
                    </a:ext>
                  </a:extLst>
                </a:gridCol>
              </a:tblGrid>
              <a:tr h="646360">
                <a:tc>
                  <a:txBody>
                    <a:bodyPr/>
                    <a:lstStyle/>
                    <a:p>
                      <a:pPr algn="ctr"/>
                      <a:r>
                        <a:rPr lang="en-IN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Income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 Expenditure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030116"/>
                  </a:ext>
                </a:extLst>
              </a:tr>
              <a:tr h="365334"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75043093"/>
                  </a:ext>
                </a:extLst>
              </a:tr>
              <a:tr h="365334"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616434"/>
                  </a:ext>
                </a:extLst>
              </a:tr>
              <a:tr h="365334"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55231"/>
                  </a:ext>
                </a:extLst>
              </a:tr>
              <a:tr h="365334"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814470"/>
                  </a:ext>
                </a:extLst>
              </a:tr>
              <a:tr h="365334"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6213"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753515"/>
                  </a:ext>
                </a:extLst>
              </a:tr>
              <a:tr h="365334"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418228"/>
                  </a:ext>
                </a:extLst>
              </a:tr>
              <a:tr h="365334"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543794"/>
                  </a:ext>
                </a:extLst>
              </a:tr>
            </a:tbl>
          </a:graphicData>
        </a:graphic>
      </p:graphicFrame>
      <p:pic>
        <p:nvPicPr>
          <p:cNvPr id="8" name="Content Placeholder 8" descr="A scatter diagram plots food expenditure versus income. Food expenditure ranges from 6 to 24 versus, income ranging from 20 to 100.  there are 7 points marked on graph. ">
            <a:extLst>
              <a:ext uri="{FF2B5EF4-FFF2-40B4-BE49-F238E27FC236}">
                <a16:creationId xmlns:a16="http://schemas.microsoft.com/office/drawing/2014/main" id="{2854D903-4794-DB44-A06E-663CA0097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240" y="2983370"/>
            <a:ext cx="5661940" cy="302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3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scatter diagram with straight line plots food expenditure versus income. Food expenditure ranges from 6 to 24 versus, income ranging from 20 to 100.  there are 7 points marked on graph. There are 4 lines that pass through the 7 points.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82" y="3060311"/>
            <a:ext cx="6220693" cy="3324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860" y="589510"/>
            <a:ext cx="8534400" cy="693729"/>
          </a:xfrm>
        </p:spPr>
        <p:txBody>
          <a:bodyPr>
            <a:noAutofit/>
          </a:bodyPr>
          <a:lstStyle/>
          <a:p>
            <a:r>
              <a:rPr lang="en-US" dirty="0"/>
              <a:t>Scatter Diagram and Straight Lines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34F3C3-FCCF-7647-9DFC-6010AA30B2B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4195" y="1228045"/>
            <a:ext cx="8745005" cy="15179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Our goal is to find a straight line which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goes in between the plotted points;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typically, ~ ½  the points will be above and ½  below.</a:t>
            </a:r>
          </a:p>
          <a:p>
            <a:pPr marL="0" indent="0">
              <a:buNone/>
            </a:pPr>
            <a:r>
              <a:rPr lang="en-US" sz="2800" dirty="0"/>
              <a:t>Are any of these lines a good fit? Why, why not?</a:t>
            </a:r>
          </a:p>
        </p:txBody>
      </p:sp>
    </p:spTree>
    <p:extLst>
      <p:ext uri="{BB962C8B-B14F-4D97-AF65-F5344CB8AC3E}">
        <p14:creationId xmlns:p14="http://schemas.microsoft.com/office/powerpoint/2010/main" val="67715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18b2831a75fa7fd129439627a1e565bde429e0"/>
</p:tagLst>
</file>

<file path=ppt/theme/theme1.xml><?xml version="1.0" encoding="utf-8"?>
<a:theme xmlns:a="http://schemas.openxmlformats.org/drawingml/2006/main" name="Opener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pter Outline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arning Objectives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cept Check Question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ey Term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mage Slide Master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E39A3ED730EF40BC95659DEDC34250" ma:contentTypeVersion="4" ma:contentTypeDescription="Create a new document." ma:contentTypeScope="" ma:versionID="35ae4085b5cb6bde6e905c69dcb10e27">
  <xsd:schema xmlns:xsd="http://www.w3.org/2001/XMLSchema" xmlns:xs="http://www.w3.org/2001/XMLSchema" xmlns:p="http://schemas.microsoft.com/office/2006/metadata/properties" xmlns:ns2="2e108766-8a5d-4dd6-bf2d-0e83b2e3ea10" targetNamespace="http://schemas.microsoft.com/office/2006/metadata/properties" ma:root="true" ma:fieldsID="6e076ca49e7c802acdbea8cc88235627" ns2:_="">
    <xsd:import namespace="2e108766-8a5d-4dd6-bf2d-0e83b2e3ea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08766-8a5d-4dd6-bf2d-0e83b2e3ea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7605ED-CCB9-4441-91E0-7F14D93A17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108766-8a5d-4dd6-bf2d-0e83b2e3ea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3F815B-6E6B-437C-95EA-B6C979BFB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36CF6A-C1C3-4ABA-ACA7-1D450D43CCA9}">
  <ds:schemaRefs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2e108766-8a5d-4dd6-bf2d-0e83b2e3ea1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25166</TotalTime>
  <Words>2369</Words>
  <Application>Microsoft Macintosh PowerPoint</Application>
  <PresentationFormat>On-screen Show (4:3)</PresentationFormat>
  <Paragraphs>359</Paragraphs>
  <Slides>45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62" baseType="lpstr">
      <vt:lpstr>Arial</vt:lpstr>
      <vt:lpstr>Calibri</vt:lpstr>
      <vt:lpstr>Cambria Math</vt:lpstr>
      <vt:lpstr>Courier New</vt:lpstr>
      <vt:lpstr>Source Sans Pro</vt:lpstr>
      <vt:lpstr>STIX</vt:lpstr>
      <vt:lpstr>Times New Roman</vt:lpstr>
      <vt:lpstr>Wingdings</vt:lpstr>
      <vt:lpstr>Opener</vt:lpstr>
      <vt:lpstr>Chapter Outline</vt:lpstr>
      <vt:lpstr>Learning Objectives</vt:lpstr>
      <vt:lpstr>Concept Check Question</vt:lpstr>
      <vt:lpstr>Key Term</vt:lpstr>
      <vt:lpstr>Image Slide Master</vt:lpstr>
      <vt:lpstr>Custom Design</vt:lpstr>
      <vt:lpstr>Equation</vt:lpstr>
      <vt:lpstr>Worksheet</vt:lpstr>
      <vt:lpstr>PowerPoint Presentation</vt:lpstr>
      <vt:lpstr>13.1 Linear Regression: Opening Example</vt:lpstr>
      <vt:lpstr>Simple Linear Regression</vt:lpstr>
      <vt:lpstr>Figure 13.1 Relationship between Food Expenditure and Income. </vt:lpstr>
      <vt:lpstr>Figure 13.2 Plotting a Linear Equation</vt:lpstr>
      <vt:lpstr>Simple Linear Regression Model (1 of 2)</vt:lpstr>
      <vt:lpstr>Simple Linear Regression Model (2 of 2)</vt:lpstr>
      <vt:lpstr>Scatter Diagram </vt:lpstr>
      <vt:lpstr>Scatter Diagram and Straight Lines</vt:lpstr>
      <vt:lpstr>Figure 13.6 Best fit line</vt:lpstr>
      <vt:lpstr>Error Sum of Squares (SSE)</vt:lpstr>
      <vt:lpstr>The Least Squares Line (1 of 2)</vt:lpstr>
      <vt:lpstr>The Least Squares Line (2 of 2)</vt:lpstr>
      <vt:lpstr>Example 13-1 (1 of 2)</vt:lpstr>
      <vt:lpstr>Example 13-1 (2 of 2)</vt:lpstr>
      <vt:lpstr>Error of Prediction</vt:lpstr>
      <vt:lpstr>Excel Solution (1 of 2)</vt:lpstr>
      <vt:lpstr>Excel Solution (2 of 2)</vt:lpstr>
      <vt:lpstr>TI 84 solution (1 of 3)</vt:lpstr>
      <vt:lpstr>TI 84 solution (2 of 2)</vt:lpstr>
      <vt:lpstr>TI 84 solution (3 of 3)</vt:lpstr>
      <vt:lpstr>Positive and Negative Linear Relationships Between x and y</vt:lpstr>
      <vt:lpstr>Case Study 13-1 Regression of Weights on Heights for NFL Players</vt:lpstr>
      <vt:lpstr>NFL height vs weight defense analysis</vt:lpstr>
      <vt:lpstr>NFL height vs weight position analysis</vt:lpstr>
      <vt:lpstr>Assumptions of the Regression Model</vt:lpstr>
      <vt:lpstr>Distribution of Errors around the Population Regression Line</vt:lpstr>
      <vt:lpstr>Nonlinear Relationships Between x and y</vt:lpstr>
      <vt:lpstr>13.4 Linear Correlation</vt:lpstr>
      <vt:lpstr>Linear Correlation Coefficient</vt:lpstr>
      <vt:lpstr>Linear Correlation between Two Variables: Extreme examples</vt:lpstr>
      <vt:lpstr>Nonextreme Positive Linear Correlations</vt:lpstr>
      <vt:lpstr>Nonextreme Negative Linear Correlations</vt:lpstr>
      <vt:lpstr>Example 13-6</vt:lpstr>
      <vt:lpstr>TI 84 work for 13.6 (1 of 2)</vt:lpstr>
      <vt:lpstr>TI 84 work for 13.6 (2 of 2)</vt:lpstr>
      <vt:lpstr>Example 13-8 (1 of 2)</vt:lpstr>
      <vt:lpstr>Example 13-8 (2 of 2)</vt:lpstr>
      <vt:lpstr>Example 13-8: Solution</vt:lpstr>
      <vt:lpstr>Scatter Diagram and the Regression Line</vt:lpstr>
      <vt:lpstr>Example 13-8: Solution (2 of 3)</vt:lpstr>
      <vt:lpstr>Example 13-8: Solution (3 of 3)</vt:lpstr>
      <vt:lpstr>Example 13-8: Solution (1 of 7)</vt:lpstr>
      <vt:lpstr>Example 13-8: Solution (2 of 7)</vt:lpstr>
      <vt:lpstr>Example 13-8: Solution (3 of 7)</vt:lpstr>
    </vt:vector>
  </TitlesOfParts>
  <Company>SPi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Statistics, 9e</dc:title>
  <dc:subject>Statistics</dc:subject>
  <dc:creator>Mann</dc:creator>
  <cp:lastModifiedBy>Ezra Halleck</cp:lastModifiedBy>
  <cp:revision>1883</cp:revision>
  <cp:lastPrinted>2017-04-26T13:25:47Z</cp:lastPrinted>
  <dcterms:created xsi:type="dcterms:W3CDTF">2017-04-21T14:49:46Z</dcterms:created>
  <dcterms:modified xsi:type="dcterms:W3CDTF">2023-02-21T17:39:29Z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0x01010070E39A3ED730EF40BC95659DEDC34250</vt:lpwstr>
  </property>
</Properties>
</file>